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62"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257" r:id="rId18"/>
  </p:sldIdLst>
  <p:sldSz cx="12192000" cy="6858000"/>
  <p:notesSz cx="6858000" cy="9144000"/>
  <p:embeddedFontLst>
    <p:embeddedFont>
      <p:font typeface="黑体" panose="02010609060101010101" pitchFamily="49" charset="-122"/>
      <p:regular r:id="rId21"/>
    </p:embeddedFont>
    <p:embeddedFont>
      <p:font typeface="微软雅黑" panose="020B0503020204020204" pitchFamily="34" charset="-122"/>
      <p:regular r:id="rId22"/>
      <p:bold r:id="rId23"/>
    </p:embeddedFont>
    <p:embeddedFont>
      <p:font typeface="Calibri" panose="020F0502020204030204" pitchFamily="34" charset="0"/>
      <p:regular r:id="rId24"/>
      <p:bold r:id="rId25"/>
      <p:italic r:id="rId26"/>
      <p:boldItalic r:id="rId27"/>
    </p:embeddedFont>
    <p:embeddedFont>
      <p:font typeface="思源黑体 CN Regular" panose="02010600030101010101" charset="-122"/>
      <p:regular r:id="rId28"/>
    </p:embeddedFont>
    <p:embeddedFont>
      <p:font typeface="方正舒体" panose="02010601030101010101" pitchFamily="2" charset="-122"/>
      <p:regular r:id="rId29"/>
    </p:embeddedFont>
    <p:embeddedFont>
      <p:font typeface="楷体" panose="02010609060101010101" pitchFamily="49"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7" autoAdjust="0"/>
    <p:restoredTop sz="94660"/>
  </p:normalViewPr>
  <p:slideViewPr>
    <p:cSldViewPr snapToGrid="0">
      <p:cViewPr varScale="1">
        <p:scale>
          <a:sx n="114" d="100"/>
          <a:sy n="114" d="100"/>
        </p:scale>
        <p:origin x="7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8935193E-6632-427D-94BC-4ACC7595D10A}"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E4C5D28C-5677-40B7-8323-6E1FB720B68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4C5D28C-5677-40B7-8323-6E1FB720B68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圆角 1"/>
          <p:cNvSpPr/>
          <p:nvPr userDrawn="1"/>
        </p:nvSpPr>
        <p:spPr>
          <a:xfrm>
            <a:off x="162560" y="284480"/>
            <a:ext cx="2694940" cy="638056"/>
          </a:xfrm>
          <a:prstGeom prst="roundRect">
            <a:avLst>
              <a:gd name="adj" fmla="val 50000"/>
            </a:avLst>
          </a:prstGeom>
          <a:solidFill>
            <a:srgbClr val="14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9"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746" b="7746"/>
          <a:stretch>
            <a:fillRect/>
          </a:stretch>
        </p:blipFill>
        <p:spPr>
          <a:xfrm>
            <a:off x="0" y="0"/>
            <a:ext cx="12192000" cy="6858000"/>
          </a:xfrm>
          <a:prstGeom prst="rect">
            <a:avLst/>
          </a:prstGeom>
        </p:spPr>
      </p:pic>
      <p:sp>
        <p:nvSpPr>
          <p:cNvPr id="6" name="矩形 5"/>
          <p:cNvSpPr/>
          <p:nvPr/>
        </p:nvSpPr>
        <p:spPr>
          <a:xfrm rot="10800000">
            <a:off x="-1" y="0"/>
            <a:ext cx="10029371" cy="6858000"/>
          </a:xfrm>
          <a:prstGeom prst="rect">
            <a:avLst/>
          </a:prstGeom>
          <a:gradFill>
            <a:gsLst>
              <a:gs pos="0">
                <a:srgbClr val="142139">
                  <a:alpha val="0"/>
                </a:srgbClr>
              </a:gs>
              <a:gs pos="100000">
                <a:srgbClr val="14213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7"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1038108" y="1497506"/>
            <a:ext cx="45208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月光曲</a:t>
            </a:r>
            <a:endParaRPr lang="en-US" altLang="zh-CN"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0" name="矩形 9"/>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矩形 2"/>
          <p:cNvSpPr/>
          <p:nvPr/>
        </p:nvSpPr>
        <p:spPr>
          <a:xfrm>
            <a:off x="810108" y="2248853"/>
            <a:ext cx="9434186" cy="452431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      皮鞋匠静静地听着，他好像面对着大海，月亮正从水天相接的地方升起来。微波粼粼的海面上，霎时间洒遍了银光。月亮越升越高，穿过一缕一缕轻纱似的微云。忽然，海面上刮起了大风，卷起了巨浪。被月光照得雪亮的浪花，一个连一个朝着岸边涌过来</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皮鞋匠看看妹妹，月光正照在她那恬静的脸上，照着她睁得大大的眼睛。她仿佛也看到了，看到了她从来没有看到过的景色，在月光照耀下波涛汹涌的大海。</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4" name="直接连接符 3"/>
          <p:cNvCxnSpPr/>
          <p:nvPr/>
        </p:nvCxnSpPr>
        <p:spPr>
          <a:xfrm>
            <a:off x="1430659" y="2836580"/>
            <a:ext cx="23907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8711502" y="4459588"/>
            <a:ext cx="1397263" cy="241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903131" y="5060548"/>
            <a:ext cx="8098620" cy="35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759562" y="1545029"/>
            <a:ext cx="5197913" cy="58650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10600030101010101" pitchFamily="34" charset="-122"/>
                <a:sym typeface="Arial" panose="020B0604020202020204" pitchFamily="34" charset="0"/>
              </a:rPr>
              <a:t>海上生明月，风起浪涌的奇丽画面</a:t>
            </a:r>
          </a:p>
        </p:txBody>
      </p:sp>
      <p:cxnSp>
        <p:nvCxnSpPr>
          <p:cNvPr id="8" name="直接连接符 7"/>
          <p:cNvCxnSpPr/>
          <p:nvPr/>
        </p:nvCxnSpPr>
        <p:spPr>
          <a:xfrm>
            <a:off x="4120681" y="2836580"/>
            <a:ext cx="5753564" cy="3531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6447" y="3391207"/>
            <a:ext cx="8943133" cy="21516"/>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6447" y="3942867"/>
            <a:ext cx="9159667" cy="22306"/>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6447" y="4497342"/>
            <a:ext cx="7664223" cy="13125"/>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956131" y="5542263"/>
            <a:ext cx="8995580" cy="66126"/>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068426" y="5060548"/>
            <a:ext cx="967878" cy="13079"/>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5823" y="1972867"/>
            <a:ext cx="834287"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实写</a:t>
            </a:r>
          </a:p>
        </p:txBody>
      </p:sp>
      <p:sp>
        <p:nvSpPr>
          <p:cNvPr id="15" name="Freeform 24"/>
          <p:cNvSpPr/>
          <p:nvPr/>
        </p:nvSpPr>
        <p:spPr bwMode="gray">
          <a:xfrm rot="8701375" flipV="1">
            <a:off x="1229044" y="1973786"/>
            <a:ext cx="532950" cy="967276"/>
          </a:xfrm>
          <a:custGeom>
            <a:avLst/>
            <a:gdLst>
              <a:gd name="T0" fmla="*/ 576607 w 1824"/>
              <a:gd name="T1" fmla="*/ 1501571057 h 2648"/>
              <a:gd name="T2" fmla="*/ 2690906 w 1824"/>
              <a:gd name="T3" fmla="*/ 1291935842 h 2648"/>
              <a:gd name="T4" fmla="*/ 5958639 w 1824"/>
              <a:gd name="T5" fmla="*/ 1101802159 h 2648"/>
              <a:gd name="T6" fmla="*/ 10187238 w 1824"/>
              <a:gd name="T7" fmla="*/ 928731535 h 2648"/>
              <a:gd name="T8" fmla="*/ 15184793 w 1824"/>
              <a:gd name="T9" fmla="*/ 773942426 h 2648"/>
              <a:gd name="T10" fmla="*/ 20662670 w 1824"/>
              <a:gd name="T11" fmla="*/ 636217156 h 2648"/>
              <a:gd name="T12" fmla="*/ 26429180 w 1824"/>
              <a:gd name="T13" fmla="*/ 515555725 h 2648"/>
              <a:gd name="T14" fmla="*/ 32291536 w 1824"/>
              <a:gd name="T15" fmla="*/ 410738118 h 2648"/>
              <a:gd name="T16" fmla="*/ 38057827 w 1824"/>
              <a:gd name="T17" fmla="*/ 321765115 h 2648"/>
              <a:gd name="T18" fmla="*/ 43535924 w 1824"/>
              <a:gd name="T19" fmla="*/ 248636715 h 2648"/>
              <a:gd name="T20" fmla="*/ 48533478 w 1824"/>
              <a:gd name="T21" fmla="*/ 188915228 h 2648"/>
              <a:gd name="T22" fmla="*/ 52666012 w 1824"/>
              <a:gd name="T23" fmla="*/ 143819108 h 2648"/>
              <a:gd name="T24" fmla="*/ 55933526 w 1824"/>
              <a:gd name="T25" fmla="*/ 112129901 h 2648"/>
              <a:gd name="T26" fmla="*/ 58047825 w 1824"/>
              <a:gd name="T27" fmla="*/ 93848386 h 2648"/>
              <a:gd name="T28" fmla="*/ 58816781 w 1824"/>
              <a:gd name="T29" fmla="*/ 87753767 h 2648"/>
              <a:gd name="T30" fmla="*/ 83035378 w 1824"/>
              <a:gd name="T31" fmla="*/ 34126899 h 2648"/>
              <a:gd name="T32" fmla="*/ 75346917 w 1824"/>
              <a:gd name="T33" fmla="*/ 199884449 h 2648"/>
              <a:gd name="T34" fmla="*/ 74674245 w 1824"/>
              <a:gd name="T35" fmla="*/ 202322140 h 2648"/>
              <a:gd name="T36" fmla="*/ 72752075 w 1824"/>
              <a:gd name="T37" fmla="*/ 210853670 h 2648"/>
              <a:gd name="T38" fmla="*/ 69772756 w 1824"/>
              <a:gd name="T39" fmla="*/ 225479037 h 2648"/>
              <a:gd name="T40" fmla="*/ 65832351 w 1824"/>
              <a:gd name="T41" fmla="*/ 249855171 h 2648"/>
              <a:gd name="T42" fmla="*/ 61027145 w 1824"/>
              <a:gd name="T43" fmla="*/ 283982069 h 2648"/>
              <a:gd name="T44" fmla="*/ 55645332 w 1824"/>
              <a:gd name="T45" fmla="*/ 329078189 h 2648"/>
              <a:gd name="T46" fmla="*/ 49686693 w 1824"/>
              <a:gd name="T47" fmla="*/ 387580440 h 2648"/>
              <a:gd name="T48" fmla="*/ 43439859 w 1824"/>
              <a:gd name="T49" fmla="*/ 460708840 h 2648"/>
              <a:gd name="T50" fmla="*/ 37000677 w 1824"/>
              <a:gd name="T51" fmla="*/ 548463388 h 2648"/>
              <a:gd name="T52" fmla="*/ 30369366 w 1824"/>
              <a:gd name="T53" fmla="*/ 655718687 h 2648"/>
              <a:gd name="T54" fmla="*/ 23930403 w 1824"/>
              <a:gd name="T55" fmla="*/ 780037044 h 2648"/>
              <a:gd name="T56" fmla="*/ 17779634 w 1824"/>
              <a:gd name="T57" fmla="*/ 925074608 h 2648"/>
              <a:gd name="T58" fmla="*/ 11917060 w 1824"/>
              <a:gd name="T59" fmla="*/ 1092051394 h 2648"/>
              <a:gd name="T60" fmla="*/ 6631311 w 1824"/>
              <a:gd name="T61" fmla="*/ 1282185077 h 2648"/>
              <a:gd name="T62" fmla="*/ 2018235 w 1824"/>
              <a:gd name="T63" fmla="*/ 1496695674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6" name="矩形 15"/>
          <p:cNvSpPr/>
          <p:nvPr/>
        </p:nvSpPr>
        <p:spPr>
          <a:xfrm>
            <a:off x="9908019" y="1887905"/>
            <a:ext cx="834287"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10600030101010101" pitchFamily="34" charset="-122"/>
                <a:sym typeface="Arial" panose="020B0604020202020204" pitchFamily="34" charset="0"/>
              </a:rPr>
              <a:t>虚写</a:t>
            </a:r>
          </a:p>
        </p:txBody>
      </p:sp>
      <p:sp>
        <p:nvSpPr>
          <p:cNvPr id="17" name="Freeform 24"/>
          <p:cNvSpPr/>
          <p:nvPr/>
        </p:nvSpPr>
        <p:spPr bwMode="gray">
          <a:xfrm rot="1903364">
            <a:off x="8656714" y="1879469"/>
            <a:ext cx="919184" cy="1114232"/>
          </a:xfrm>
          <a:custGeom>
            <a:avLst/>
            <a:gdLst>
              <a:gd name="T0" fmla="*/ 576607 w 1824"/>
              <a:gd name="T1" fmla="*/ 1501571057 h 2648"/>
              <a:gd name="T2" fmla="*/ 2690906 w 1824"/>
              <a:gd name="T3" fmla="*/ 1291935842 h 2648"/>
              <a:gd name="T4" fmla="*/ 5958639 w 1824"/>
              <a:gd name="T5" fmla="*/ 1101802159 h 2648"/>
              <a:gd name="T6" fmla="*/ 10187238 w 1824"/>
              <a:gd name="T7" fmla="*/ 928731535 h 2648"/>
              <a:gd name="T8" fmla="*/ 15184793 w 1824"/>
              <a:gd name="T9" fmla="*/ 773942426 h 2648"/>
              <a:gd name="T10" fmla="*/ 20662670 w 1824"/>
              <a:gd name="T11" fmla="*/ 636217156 h 2648"/>
              <a:gd name="T12" fmla="*/ 26429180 w 1824"/>
              <a:gd name="T13" fmla="*/ 515555725 h 2648"/>
              <a:gd name="T14" fmla="*/ 32291536 w 1824"/>
              <a:gd name="T15" fmla="*/ 410738118 h 2648"/>
              <a:gd name="T16" fmla="*/ 38057827 w 1824"/>
              <a:gd name="T17" fmla="*/ 321765115 h 2648"/>
              <a:gd name="T18" fmla="*/ 43535924 w 1824"/>
              <a:gd name="T19" fmla="*/ 248636715 h 2648"/>
              <a:gd name="T20" fmla="*/ 48533478 w 1824"/>
              <a:gd name="T21" fmla="*/ 188915228 h 2648"/>
              <a:gd name="T22" fmla="*/ 52666012 w 1824"/>
              <a:gd name="T23" fmla="*/ 143819108 h 2648"/>
              <a:gd name="T24" fmla="*/ 55933526 w 1824"/>
              <a:gd name="T25" fmla="*/ 112129901 h 2648"/>
              <a:gd name="T26" fmla="*/ 58047825 w 1824"/>
              <a:gd name="T27" fmla="*/ 93848386 h 2648"/>
              <a:gd name="T28" fmla="*/ 58816781 w 1824"/>
              <a:gd name="T29" fmla="*/ 87753767 h 2648"/>
              <a:gd name="T30" fmla="*/ 83035378 w 1824"/>
              <a:gd name="T31" fmla="*/ 34126899 h 2648"/>
              <a:gd name="T32" fmla="*/ 75346917 w 1824"/>
              <a:gd name="T33" fmla="*/ 199884449 h 2648"/>
              <a:gd name="T34" fmla="*/ 74674245 w 1824"/>
              <a:gd name="T35" fmla="*/ 202322140 h 2648"/>
              <a:gd name="T36" fmla="*/ 72752075 w 1824"/>
              <a:gd name="T37" fmla="*/ 210853670 h 2648"/>
              <a:gd name="T38" fmla="*/ 69772756 w 1824"/>
              <a:gd name="T39" fmla="*/ 225479037 h 2648"/>
              <a:gd name="T40" fmla="*/ 65832351 w 1824"/>
              <a:gd name="T41" fmla="*/ 249855171 h 2648"/>
              <a:gd name="T42" fmla="*/ 61027145 w 1824"/>
              <a:gd name="T43" fmla="*/ 283982069 h 2648"/>
              <a:gd name="T44" fmla="*/ 55645332 w 1824"/>
              <a:gd name="T45" fmla="*/ 329078189 h 2648"/>
              <a:gd name="T46" fmla="*/ 49686693 w 1824"/>
              <a:gd name="T47" fmla="*/ 387580440 h 2648"/>
              <a:gd name="T48" fmla="*/ 43439859 w 1824"/>
              <a:gd name="T49" fmla="*/ 460708840 h 2648"/>
              <a:gd name="T50" fmla="*/ 37000677 w 1824"/>
              <a:gd name="T51" fmla="*/ 548463388 h 2648"/>
              <a:gd name="T52" fmla="*/ 30369366 w 1824"/>
              <a:gd name="T53" fmla="*/ 655718687 h 2648"/>
              <a:gd name="T54" fmla="*/ 23930403 w 1824"/>
              <a:gd name="T55" fmla="*/ 780037044 h 2648"/>
              <a:gd name="T56" fmla="*/ 17779634 w 1824"/>
              <a:gd name="T57" fmla="*/ 925074608 h 2648"/>
              <a:gd name="T58" fmla="*/ 11917060 w 1824"/>
              <a:gd name="T59" fmla="*/ 1092051394 h 2648"/>
              <a:gd name="T60" fmla="*/ 6631311 w 1824"/>
              <a:gd name="T61" fmla="*/ 1282185077 h 2648"/>
              <a:gd name="T62" fmla="*/ 2018235 w 1824"/>
              <a:gd name="T63" fmla="*/ 1496695674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8" name="矩形 17"/>
          <p:cNvSpPr/>
          <p:nvPr/>
        </p:nvSpPr>
        <p:spPr>
          <a:xfrm>
            <a:off x="10262751" y="2344561"/>
            <a:ext cx="1929249"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联想</a:t>
            </a:r>
          </a:p>
        </p:txBody>
      </p:sp>
      <p:sp>
        <p:nvSpPr>
          <p:cNvPr id="19" name="矩形 18"/>
          <p:cNvSpPr/>
          <p:nvPr/>
        </p:nvSpPr>
        <p:spPr>
          <a:xfrm>
            <a:off x="10734951" y="4510467"/>
            <a:ext cx="834287"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实写</a:t>
            </a:r>
          </a:p>
        </p:txBody>
      </p:sp>
      <p:sp>
        <p:nvSpPr>
          <p:cNvPr id="20" name="Freeform 24"/>
          <p:cNvSpPr/>
          <p:nvPr/>
        </p:nvSpPr>
        <p:spPr bwMode="gray">
          <a:xfrm rot="16200000" flipH="1" flipV="1">
            <a:off x="10009411" y="4118357"/>
            <a:ext cx="453010" cy="723343"/>
          </a:xfrm>
          <a:custGeom>
            <a:avLst/>
            <a:gdLst>
              <a:gd name="T0" fmla="*/ 576607 w 1824"/>
              <a:gd name="T1" fmla="*/ 1501571057 h 2648"/>
              <a:gd name="T2" fmla="*/ 2690906 w 1824"/>
              <a:gd name="T3" fmla="*/ 1291935842 h 2648"/>
              <a:gd name="T4" fmla="*/ 5958639 w 1824"/>
              <a:gd name="T5" fmla="*/ 1101802159 h 2648"/>
              <a:gd name="T6" fmla="*/ 10187238 w 1824"/>
              <a:gd name="T7" fmla="*/ 928731535 h 2648"/>
              <a:gd name="T8" fmla="*/ 15184793 w 1824"/>
              <a:gd name="T9" fmla="*/ 773942426 h 2648"/>
              <a:gd name="T10" fmla="*/ 20662670 w 1824"/>
              <a:gd name="T11" fmla="*/ 636217156 h 2648"/>
              <a:gd name="T12" fmla="*/ 26429180 w 1824"/>
              <a:gd name="T13" fmla="*/ 515555725 h 2648"/>
              <a:gd name="T14" fmla="*/ 32291536 w 1824"/>
              <a:gd name="T15" fmla="*/ 410738118 h 2648"/>
              <a:gd name="T16" fmla="*/ 38057827 w 1824"/>
              <a:gd name="T17" fmla="*/ 321765115 h 2648"/>
              <a:gd name="T18" fmla="*/ 43535924 w 1824"/>
              <a:gd name="T19" fmla="*/ 248636715 h 2648"/>
              <a:gd name="T20" fmla="*/ 48533478 w 1824"/>
              <a:gd name="T21" fmla="*/ 188915228 h 2648"/>
              <a:gd name="T22" fmla="*/ 52666012 w 1824"/>
              <a:gd name="T23" fmla="*/ 143819108 h 2648"/>
              <a:gd name="T24" fmla="*/ 55933526 w 1824"/>
              <a:gd name="T25" fmla="*/ 112129901 h 2648"/>
              <a:gd name="T26" fmla="*/ 58047825 w 1824"/>
              <a:gd name="T27" fmla="*/ 93848386 h 2648"/>
              <a:gd name="T28" fmla="*/ 58816781 w 1824"/>
              <a:gd name="T29" fmla="*/ 87753767 h 2648"/>
              <a:gd name="T30" fmla="*/ 83035378 w 1824"/>
              <a:gd name="T31" fmla="*/ 34126899 h 2648"/>
              <a:gd name="T32" fmla="*/ 75346917 w 1824"/>
              <a:gd name="T33" fmla="*/ 199884449 h 2648"/>
              <a:gd name="T34" fmla="*/ 74674245 w 1824"/>
              <a:gd name="T35" fmla="*/ 202322140 h 2648"/>
              <a:gd name="T36" fmla="*/ 72752075 w 1824"/>
              <a:gd name="T37" fmla="*/ 210853670 h 2648"/>
              <a:gd name="T38" fmla="*/ 69772756 w 1824"/>
              <a:gd name="T39" fmla="*/ 225479037 h 2648"/>
              <a:gd name="T40" fmla="*/ 65832351 w 1824"/>
              <a:gd name="T41" fmla="*/ 249855171 h 2648"/>
              <a:gd name="T42" fmla="*/ 61027145 w 1824"/>
              <a:gd name="T43" fmla="*/ 283982069 h 2648"/>
              <a:gd name="T44" fmla="*/ 55645332 w 1824"/>
              <a:gd name="T45" fmla="*/ 329078189 h 2648"/>
              <a:gd name="T46" fmla="*/ 49686693 w 1824"/>
              <a:gd name="T47" fmla="*/ 387580440 h 2648"/>
              <a:gd name="T48" fmla="*/ 43439859 w 1824"/>
              <a:gd name="T49" fmla="*/ 460708840 h 2648"/>
              <a:gd name="T50" fmla="*/ 37000677 w 1824"/>
              <a:gd name="T51" fmla="*/ 548463388 h 2648"/>
              <a:gd name="T52" fmla="*/ 30369366 w 1824"/>
              <a:gd name="T53" fmla="*/ 655718687 h 2648"/>
              <a:gd name="T54" fmla="*/ 23930403 w 1824"/>
              <a:gd name="T55" fmla="*/ 780037044 h 2648"/>
              <a:gd name="T56" fmla="*/ 17779634 w 1824"/>
              <a:gd name="T57" fmla="*/ 925074608 h 2648"/>
              <a:gd name="T58" fmla="*/ 11917060 w 1824"/>
              <a:gd name="T59" fmla="*/ 1092051394 h 2648"/>
              <a:gd name="T60" fmla="*/ 6631311 w 1824"/>
              <a:gd name="T61" fmla="*/ 1282185077 h 2648"/>
              <a:gd name="T62" fmla="*/ 2018235 w 1824"/>
              <a:gd name="T63" fmla="*/ 1496695674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21" name="矩形 20"/>
          <p:cNvSpPr/>
          <p:nvPr/>
        </p:nvSpPr>
        <p:spPr>
          <a:xfrm>
            <a:off x="6912237" y="5796021"/>
            <a:ext cx="834287"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虚写</a:t>
            </a:r>
          </a:p>
        </p:txBody>
      </p:sp>
      <p:sp>
        <p:nvSpPr>
          <p:cNvPr id="22" name="Freeform 24"/>
          <p:cNvSpPr/>
          <p:nvPr/>
        </p:nvSpPr>
        <p:spPr bwMode="gray">
          <a:xfrm rot="16200000" flipH="1" flipV="1">
            <a:off x="6186697" y="5403911"/>
            <a:ext cx="453010" cy="723343"/>
          </a:xfrm>
          <a:custGeom>
            <a:avLst/>
            <a:gdLst>
              <a:gd name="T0" fmla="*/ 576607 w 1824"/>
              <a:gd name="T1" fmla="*/ 1501571057 h 2648"/>
              <a:gd name="T2" fmla="*/ 2690906 w 1824"/>
              <a:gd name="T3" fmla="*/ 1291935842 h 2648"/>
              <a:gd name="T4" fmla="*/ 5958639 w 1824"/>
              <a:gd name="T5" fmla="*/ 1101802159 h 2648"/>
              <a:gd name="T6" fmla="*/ 10187238 w 1824"/>
              <a:gd name="T7" fmla="*/ 928731535 h 2648"/>
              <a:gd name="T8" fmla="*/ 15184793 w 1824"/>
              <a:gd name="T9" fmla="*/ 773942426 h 2648"/>
              <a:gd name="T10" fmla="*/ 20662670 w 1824"/>
              <a:gd name="T11" fmla="*/ 636217156 h 2648"/>
              <a:gd name="T12" fmla="*/ 26429180 w 1824"/>
              <a:gd name="T13" fmla="*/ 515555725 h 2648"/>
              <a:gd name="T14" fmla="*/ 32291536 w 1824"/>
              <a:gd name="T15" fmla="*/ 410738118 h 2648"/>
              <a:gd name="T16" fmla="*/ 38057827 w 1824"/>
              <a:gd name="T17" fmla="*/ 321765115 h 2648"/>
              <a:gd name="T18" fmla="*/ 43535924 w 1824"/>
              <a:gd name="T19" fmla="*/ 248636715 h 2648"/>
              <a:gd name="T20" fmla="*/ 48533478 w 1824"/>
              <a:gd name="T21" fmla="*/ 188915228 h 2648"/>
              <a:gd name="T22" fmla="*/ 52666012 w 1824"/>
              <a:gd name="T23" fmla="*/ 143819108 h 2648"/>
              <a:gd name="T24" fmla="*/ 55933526 w 1824"/>
              <a:gd name="T25" fmla="*/ 112129901 h 2648"/>
              <a:gd name="T26" fmla="*/ 58047825 w 1824"/>
              <a:gd name="T27" fmla="*/ 93848386 h 2648"/>
              <a:gd name="T28" fmla="*/ 58816781 w 1824"/>
              <a:gd name="T29" fmla="*/ 87753767 h 2648"/>
              <a:gd name="T30" fmla="*/ 83035378 w 1824"/>
              <a:gd name="T31" fmla="*/ 34126899 h 2648"/>
              <a:gd name="T32" fmla="*/ 75346917 w 1824"/>
              <a:gd name="T33" fmla="*/ 199884449 h 2648"/>
              <a:gd name="T34" fmla="*/ 74674245 w 1824"/>
              <a:gd name="T35" fmla="*/ 202322140 h 2648"/>
              <a:gd name="T36" fmla="*/ 72752075 w 1824"/>
              <a:gd name="T37" fmla="*/ 210853670 h 2648"/>
              <a:gd name="T38" fmla="*/ 69772756 w 1824"/>
              <a:gd name="T39" fmla="*/ 225479037 h 2648"/>
              <a:gd name="T40" fmla="*/ 65832351 w 1824"/>
              <a:gd name="T41" fmla="*/ 249855171 h 2648"/>
              <a:gd name="T42" fmla="*/ 61027145 w 1824"/>
              <a:gd name="T43" fmla="*/ 283982069 h 2648"/>
              <a:gd name="T44" fmla="*/ 55645332 w 1824"/>
              <a:gd name="T45" fmla="*/ 329078189 h 2648"/>
              <a:gd name="T46" fmla="*/ 49686693 w 1824"/>
              <a:gd name="T47" fmla="*/ 387580440 h 2648"/>
              <a:gd name="T48" fmla="*/ 43439859 w 1824"/>
              <a:gd name="T49" fmla="*/ 460708840 h 2648"/>
              <a:gd name="T50" fmla="*/ 37000677 w 1824"/>
              <a:gd name="T51" fmla="*/ 548463388 h 2648"/>
              <a:gd name="T52" fmla="*/ 30369366 w 1824"/>
              <a:gd name="T53" fmla="*/ 655718687 h 2648"/>
              <a:gd name="T54" fmla="*/ 23930403 w 1824"/>
              <a:gd name="T55" fmla="*/ 780037044 h 2648"/>
              <a:gd name="T56" fmla="*/ 17779634 w 1824"/>
              <a:gd name="T57" fmla="*/ 925074608 h 2648"/>
              <a:gd name="T58" fmla="*/ 11917060 w 1824"/>
              <a:gd name="T59" fmla="*/ 1092051394 h 2648"/>
              <a:gd name="T60" fmla="*/ 6631311 w 1824"/>
              <a:gd name="T61" fmla="*/ 1282185077 h 2648"/>
              <a:gd name="T62" fmla="*/ 2018235 w 1824"/>
              <a:gd name="T63" fmla="*/ 1496695674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par>
                                <p:cTn id="62" presetID="16" presetClass="entr" presetSubtype="21"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Vertical)">
                                      <p:cBhvr>
                                        <p:cTn id="79" dur="500"/>
                                        <p:tgtEl>
                                          <p:spTgt spid="13"/>
                                        </p:tgtEl>
                                      </p:cBhvr>
                                    </p:animEffect>
                                  </p:childTnLst>
                                </p:cTn>
                              </p:par>
                              <p:par>
                                <p:cTn id="80" presetID="16" presetClass="entr" presetSubtype="21"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arn(inVertic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4" grpId="0"/>
      <p:bldP spid="15" grpId="0" animBg="1"/>
      <p:bldP spid="16" grpId="0"/>
      <p:bldP spid="17" grpId="0" animBg="1"/>
      <p:bldP spid="18" grpId="0"/>
      <p:bldP spid="19" grpId="0"/>
      <p:bldP spid="20"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6" name="矩形 5"/>
          <p:cNvSpPr/>
          <p:nvPr/>
        </p:nvSpPr>
        <p:spPr>
          <a:xfrm>
            <a:off x="1718073" y="2649527"/>
            <a:ext cx="14478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月亮升起</a:t>
            </a:r>
          </a:p>
        </p:txBody>
      </p:sp>
      <p:sp>
        <p:nvSpPr>
          <p:cNvPr id="7" name="矩形 6"/>
          <p:cNvSpPr/>
          <p:nvPr/>
        </p:nvSpPr>
        <p:spPr>
          <a:xfrm>
            <a:off x="1699568" y="3088952"/>
            <a:ext cx="14478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微波粼粼</a:t>
            </a:r>
          </a:p>
        </p:txBody>
      </p:sp>
      <p:sp>
        <p:nvSpPr>
          <p:cNvPr id="8" name="矩形 7"/>
          <p:cNvSpPr/>
          <p:nvPr/>
        </p:nvSpPr>
        <p:spPr>
          <a:xfrm>
            <a:off x="5186068" y="3034607"/>
            <a:ext cx="14478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月亮升高</a:t>
            </a:r>
          </a:p>
        </p:txBody>
      </p:sp>
      <p:sp>
        <p:nvSpPr>
          <p:cNvPr id="9" name="矩形 8"/>
          <p:cNvSpPr/>
          <p:nvPr/>
        </p:nvSpPr>
        <p:spPr>
          <a:xfrm>
            <a:off x="5186068" y="2686388"/>
            <a:ext cx="14478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穿过微云</a:t>
            </a:r>
          </a:p>
        </p:txBody>
      </p:sp>
      <p:sp>
        <p:nvSpPr>
          <p:cNvPr id="10" name="矩形 9"/>
          <p:cNvSpPr/>
          <p:nvPr/>
        </p:nvSpPr>
        <p:spPr>
          <a:xfrm>
            <a:off x="8536749" y="3034607"/>
            <a:ext cx="14478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波涛汹涌</a:t>
            </a:r>
          </a:p>
        </p:txBody>
      </p:sp>
      <p:sp>
        <p:nvSpPr>
          <p:cNvPr id="11" name="矩形 10"/>
          <p:cNvSpPr/>
          <p:nvPr/>
        </p:nvSpPr>
        <p:spPr>
          <a:xfrm>
            <a:off x="8550269" y="2572942"/>
            <a:ext cx="14478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月光照耀</a:t>
            </a:r>
          </a:p>
        </p:txBody>
      </p:sp>
      <p:sp>
        <p:nvSpPr>
          <p:cNvPr id="12" name="矩形 11"/>
          <p:cNvSpPr/>
          <p:nvPr/>
        </p:nvSpPr>
        <p:spPr>
          <a:xfrm>
            <a:off x="1319774" y="4717602"/>
            <a:ext cx="239520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音乐清幽舒缓。</a:t>
            </a:r>
          </a:p>
        </p:txBody>
      </p:sp>
      <p:sp>
        <p:nvSpPr>
          <p:cNvPr id="13" name="矩形 12"/>
          <p:cNvSpPr/>
          <p:nvPr/>
        </p:nvSpPr>
        <p:spPr>
          <a:xfrm>
            <a:off x="4852686" y="4754463"/>
            <a:ext cx="2395207"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音乐逐渐增强，</a:t>
            </a:r>
            <a:endParaRPr kumimoji="1"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曲调出现波折。</a:t>
            </a:r>
          </a:p>
        </p:txBody>
      </p:sp>
      <p:sp>
        <p:nvSpPr>
          <p:cNvPr id="14" name="矩形 13"/>
          <p:cNvSpPr/>
          <p:nvPr/>
        </p:nvSpPr>
        <p:spPr>
          <a:xfrm>
            <a:off x="8197840" y="4673318"/>
            <a:ext cx="2395207"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音乐高昂激越，</a:t>
            </a:r>
            <a:endParaRPr kumimoji="1"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铿锵有力。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云形标注 23"/>
          <p:cNvSpPr/>
          <p:nvPr/>
        </p:nvSpPr>
        <p:spPr>
          <a:xfrm>
            <a:off x="465312" y="1802394"/>
            <a:ext cx="3675531" cy="1984362"/>
          </a:xfrm>
          <a:prstGeom prst="cloudCallou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4" name="TextBox 1"/>
          <p:cNvSpPr txBox="1"/>
          <p:nvPr/>
        </p:nvSpPr>
        <p:spPr>
          <a:xfrm>
            <a:off x="711136" y="2077874"/>
            <a:ext cx="3146502" cy="1493679"/>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从课文中哪些词句可以看出兄妹俩被美妙的琴声“陶醉”了？</a:t>
            </a:r>
          </a:p>
        </p:txBody>
      </p:sp>
      <p:sp>
        <p:nvSpPr>
          <p:cNvPr id="5" name="矩形 4"/>
          <p:cNvSpPr/>
          <p:nvPr/>
        </p:nvSpPr>
        <p:spPr>
          <a:xfrm>
            <a:off x="4140842" y="1256006"/>
            <a:ext cx="7769415" cy="175432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兄妹俩被美妙的琴声陶醉了。等他们醒过神来，贝多芬早已离开了茅屋。他飞奔回客店，花了一夜功夫，把刚才弹奏的曲子</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月光曲</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记录了下来。</a:t>
            </a:r>
          </a:p>
        </p:txBody>
      </p:sp>
      <p:sp>
        <p:nvSpPr>
          <p:cNvPr id="6" name="圆角矩形 37"/>
          <p:cNvSpPr/>
          <p:nvPr/>
        </p:nvSpPr>
        <p:spPr>
          <a:xfrm>
            <a:off x="4608095" y="1371680"/>
            <a:ext cx="3998298" cy="434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7" name="矩形 6"/>
          <p:cNvSpPr/>
          <p:nvPr/>
        </p:nvSpPr>
        <p:spPr>
          <a:xfrm>
            <a:off x="3485180" y="3689961"/>
            <a:ext cx="3312229" cy="58881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皮鞋匠静静地听着。</a:t>
            </a:r>
          </a:p>
        </p:txBody>
      </p:sp>
      <p:sp>
        <p:nvSpPr>
          <p:cNvPr id="8" name="矩形 7"/>
          <p:cNvSpPr/>
          <p:nvPr/>
        </p:nvSpPr>
        <p:spPr>
          <a:xfrm>
            <a:off x="3485180" y="4297356"/>
            <a:ext cx="6408445" cy="1005788"/>
          </a:xfrm>
          <a:prstGeom prst="rect">
            <a:avLst/>
          </a:prstGeom>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月光正照在她那恬静的脸上，照着她睁得大大的眼睛。</a:t>
            </a:r>
          </a:p>
        </p:txBody>
      </p:sp>
      <p:sp>
        <p:nvSpPr>
          <p:cNvPr id="9" name="矩形 8"/>
          <p:cNvSpPr/>
          <p:nvPr/>
        </p:nvSpPr>
        <p:spPr>
          <a:xfrm>
            <a:off x="3493130" y="5318812"/>
            <a:ext cx="6408445" cy="533416"/>
          </a:xfrm>
          <a:prstGeom prst="rect">
            <a:avLst/>
          </a:prstGeom>
        </p:spPr>
        <p:txBody>
          <a:bodyPr wrap="square">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pitchFamily="2" charset="2"/>
              <a:buChar char="Ø"/>
              <a:defRPr/>
            </a:pPr>
            <a:r>
              <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等他们醒过神来，</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贝多芬早已离开了茅屋。</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87" y="3911285"/>
            <a:ext cx="2225785" cy="29467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12" name="矩形 2"/>
          <p:cNvSpPr/>
          <p:nvPr/>
        </p:nvSpPr>
        <p:spPr>
          <a:xfrm>
            <a:off x="4120342" y="2375910"/>
            <a:ext cx="6727115" cy="28623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   这篇课文讲述了德国著名音乐家贝多芬因同情穷鞋匠兄妹而为他们弹琴，有感于盲姑娘对音乐的痴迷而即兴创作出</a:t>
            </a: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a:t>
            </a: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月光曲</a:t>
            </a: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a:t>
            </a: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的传奇故事，表现了大音乐家贝多芬对穷苦人民的同情和热爱，又表现了他丰富的想象力和卓越才华。</a:t>
            </a:r>
          </a:p>
        </p:txBody>
      </p:sp>
      <p:grpSp>
        <p:nvGrpSpPr>
          <p:cNvPr id="13" name="组合 12"/>
          <p:cNvGrpSpPr/>
          <p:nvPr/>
        </p:nvGrpSpPr>
        <p:grpSpPr>
          <a:xfrm>
            <a:off x="1308902" y="2273430"/>
            <a:ext cx="2673818" cy="2400782"/>
            <a:chOff x="7861363" y="1365506"/>
            <a:chExt cx="2673818" cy="2400782"/>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15" name="矩形: 圆角 14"/>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10600030101010101"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当堂测评</a:t>
            </a:r>
          </a:p>
        </p:txBody>
      </p:sp>
      <p:sp>
        <p:nvSpPr>
          <p:cNvPr id="7" name="圆角矩形 27"/>
          <p:cNvSpPr/>
          <p:nvPr/>
        </p:nvSpPr>
        <p:spPr>
          <a:xfrm>
            <a:off x="835052" y="1515051"/>
            <a:ext cx="9755281" cy="3554634"/>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8" name="文本框 7"/>
          <p:cNvSpPr txBox="1"/>
          <p:nvPr/>
        </p:nvSpPr>
        <p:spPr>
          <a:xfrm>
            <a:off x="1357077" y="2170700"/>
            <a:ext cx="8485451" cy="2802498"/>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著名音乐家贝多芬看着</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yuè</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pǔ</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），借着</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qīng</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yōu</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）的月光，按起</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qín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jiàn</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）来。他弹得多么</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chún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shú</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）哇，琴声像</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yì</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lǚ</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）清泉，缓缓地流进了听众的心田，</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táo</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zuì</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）的人们，眼里涌出了激动的泪花。</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endParaRPr>
          </a:p>
        </p:txBody>
      </p:sp>
      <p:sp>
        <p:nvSpPr>
          <p:cNvPr id="9" name="文本框 8"/>
          <p:cNvSpPr txBox="1"/>
          <p:nvPr/>
        </p:nvSpPr>
        <p:spPr>
          <a:xfrm>
            <a:off x="1961923" y="1709035"/>
            <a:ext cx="8486775"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读句子，看拼音写词语。</a:t>
            </a:r>
          </a:p>
        </p:txBody>
      </p:sp>
      <p:sp>
        <p:nvSpPr>
          <p:cNvPr id="10" name="文本框 9"/>
          <p:cNvSpPr txBox="1"/>
          <p:nvPr/>
        </p:nvSpPr>
        <p:spPr>
          <a:xfrm>
            <a:off x="6204291" y="2272091"/>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乐谱</a:t>
            </a:r>
          </a:p>
        </p:txBody>
      </p:sp>
      <p:sp>
        <p:nvSpPr>
          <p:cNvPr id="11" name="文本框 10"/>
          <p:cNvSpPr txBox="1"/>
          <p:nvPr/>
        </p:nvSpPr>
        <p:spPr>
          <a:xfrm>
            <a:off x="1848753" y="2835333"/>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清幽</a:t>
            </a:r>
          </a:p>
        </p:txBody>
      </p:sp>
      <p:sp>
        <p:nvSpPr>
          <p:cNvPr id="16" name="文本框 15"/>
          <p:cNvSpPr txBox="1"/>
          <p:nvPr/>
        </p:nvSpPr>
        <p:spPr>
          <a:xfrm>
            <a:off x="6096000" y="2834439"/>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琴键</a:t>
            </a:r>
          </a:p>
        </p:txBody>
      </p:sp>
      <p:sp>
        <p:nvSpPr>
          <p:cNvPr id="17" name="文本框 16"/>
          <p:cNvSpPr txBox="1"/>
          <p:nvPr/>
        </p:nvSpPr>
        <p:spPr>
          <a:xfrm>
            <a:off x="3105769" y="3372620"/>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纯熟</a:t>
            </a:r>
          </a:p>
        </p:txBody>
      </p:sp>
      <p:sp>
        <p:nvSpPr>
          <p:cNvPr id="18" name="文本框 17"/>
          <p:cNvSpPr txBox="1"/>
          <p:nvPr/>
        </p:nvSpPr>
        <p:spPr>
          <a:xfrm>
            <a:off x="6738914" y="3372619"/>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一缕</a:t>
            </a:r>
          </a:p>
        </p:txBody>
      </p:sp>
      <p:sp>
        <p:nvSpPr>
          <p:cNvPr id="19" name="文本框 18"/>
          <p:cNvSpPr txBox="1"/>
          <p:nvPr/>
        </p:nvSpPr>
        <p:spPr>
          <a:xfrm>
            <a:off x="5786633" y="3951753"/>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陶醉</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155" y="297942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p:bldP spid="11"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当堂测评</a:t>
            </a:r>
          </a:p>
        </p:txBody>
      </p:sp>
      <p:sp>
        <p:nvSpPr>
          <p:cNvPr id="12" name="圆角矩形 8"/>
          <p:cNvSpPr/>
          <p:nvPr/>
        </p:nvSpPr>
        <p:spPr>
          <a:xfrm>
            <a:off x="1003067" y="1575934"/>
            <a:ext cx="8464629" cy="3417293"/>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3" name="Rectangle 1"/>
          <p:cNvSpPr>
            <a:spLocks noChangeArrowheads="1"/>
          </p:cNvSpPr>
          <p:nvPr/>
        </p:nvSpPr>
        <p:spPr bwMode="auto">
          <a:xfrm>
            <a:off x="1348520" y="2668996"/>
            <a:ext cx="7877065" cy="169681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）春天的樱花公园，（           ）的林中小道上不时走过三三两两的游人。</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endParaRPr>
          </a:p>
          <a:p>
            <a:pPr marL="0" marR="0" lvl="0" indent="200025"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）这片树林远离大路，树木茂盛，显得很（          ）。</a:t>
            </a:r>
          </a:p>
        </p:txBody>
      </p:sp>
      <p:sp>
        <p:nvSpPr>
          <p:cNvPr id="14" name="矩形 13"/>
          <p:cNvSpPr/>
          <p:nvPr/>
        </p:nvSpPr>
        <p:spPr>
          <a:xfrm>
            <a:off x="4074862" y="1885754"/>
            <a:ext cx="2469362" cy="727315"/>
          </a:xfrm>
          <a:prstGeom prst="rect">
            <a:avLst/>
          </a:prstGeom>
        </p:spPr>
        <p:txBody>
          <a:bodyPr wrap="square" lIns="91440" tIns="45720" rIns="91440" bIns="4572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04236"/>
                </a:solidFill>
                <a:effectLst/>
                <a:uLnTx/>
                <a:uFillTx/>
                <a:latin typeface="Arial" panose="020B0604020202020204" pitchFamily="34" charset="0"/>
                <a:ea typeface="思源黑体 CN Regular" panose="02010600030101010101" pitchFamily="34" charset="-122"/>
                <a:sym typeface="Arial" panose="020B0604020202020204" pitchFamily="34" charset="0"/>
              </a:rPr>
              <a:t>幽静    清幽</a:t>
            </a:r>
          </a:p>
        </p:txBody>
      </p:sp>
      <p:sp>
        <p:nvSpPr>
          <p:cNvPr id="15" name="矩形 14"/>
          <p:cNvSpPr/>
          <p:nvPr/>
        </p:nvSpPr>
        <p:spPr>
          <a:xfrm>
            <a:off x="1434625" y="1637581"/>
            <a:ext cx="7704856"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选词填空。</a:t>
            </a:r>
          </a:p>
        </p:txBody>
      </p:sp>
      <p:sp>
        <p:nvSpPr>
          <p:cNvPr id="20" name="矩形 19"/>
          <p:cNvSpPr/>
          <p:nvPr/>
        </p:nvSpPr>
        <p:spPr>
          <a:xfrm>
            <a:off x="5154932" y="2475810"/>
            <a:ext cx="909720" cy="727315"/>
          </a:xfrm>
          <a:prstGeom prst="rect">
            <a:avLst/>
          </a:prstGeom>
        </p:spPr>
        <p:txBody>
          <a:bodyPr wrap="square" lIns="91440" tIns="45720" rIns="91440" bIns="4572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04236"/>
                </a:solidFill>
                <a:effectLst/>
                <a:uLnTx/>
                <a:uFillTx/>
                <a:latin typeface="Arial" panose="020B0604020202020204" pitchFamily="34" charset="0"/>
                <a:ea typeface="思源黑体 CN Regular" panose="02010600030101010101" pitchFamily="34" charset="-122"/>
                <a:sym typeface="Arial" panose="020B0604020202020204" pitchFamily="34" charset="0"/>
              </a:rPr>
              <a:t>清幽</a:t>
            </a:r>
          </a:p>
        </p:txBody>
      </p:sp>
      <p:sp>
        <p:nvSpPr>
          <p:cNvPr id="21" name="矩形 20"/>
          <p:cNvSpPr/>
          <p:nvPr/>
        </p:nvSpPr>
        <p:spPr>
          <a:xfrm>
            <a:off x="7856422" y="3606301"/>
            <a:ext cx="909720" cy="727315"/>
          </a:xfrm>
          <a:prstGeom prst="rect">
            <a:avLst/>
          </a:prstGeom>
        </p:spPr>
        <p:txBody>
          <a:bodyPr wrap="square" lIns="91440" tIns="45720" rIns="91440" bIns="4572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04236"/>
                </a:solidFill>
                <a:effectLst/>
                <a:uLnTx/>
                <a:uFillTx/>
                <a:latin typeface="Arial" panose="020B0604020202020204" pitchFamily="34" charset="0"/>
                <a:ea typeface="思源黑体 CN Regular" panose="02010600030101010101" pitchFamily="34" charset="-122"/>
                <a:sym typeface="Arial" panose="020B0604020202020204" pitchFamily="34" charset="0"/>
              </a:rPr>
              <a:t>幽静</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155" y="297942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当堂测评</a:t>
            </a:r>
          </a:p>
        </p:txBody>
      </p:sp>
      <p:sp>
        <p:nvSpPr>
          <p:cNvPr id="9" name="圆角矩形 8"/>
          <p:cNvSpPr/>
          <p:nvPr/>
        </p:nvSpPr>
        <p:spPr>
          <a:xfrm>
            <a:off x="701039" y="1712271"/>
            <a:ext cx="11056661" cy="3763658"/>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0" name="Rectangle 1"/>
          <p:cNvSpPr>
            <a:spLocks noChangeArrowheads="1"/>
          </p:cNvSpPr>
          <p:nvPr/>
        </p:nvSpPr>
        <p:spPr bwMode="auto">
          <a:xfrm>
            <a:off x="660400" y="2503824"/>
            <a:ext cx="11201400" cy="286232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00025"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1</a:t>
            </a: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）一个姑娘说：“这首曲子多难弹哪！我只听别人弹过几遍，总是记不住该怎样弹，要是能听一听贝多芬自己是怎样弹的，那有多好哇！”</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    </a:t>
            </a: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         ）</a:t>
            </a:r>
            <a:endPar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endParaRPr>
          </a:p>
          <a:p>
            <a:pPr marL="0" marR="0" lvl="0" indent="200025"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2</a:t>
            </a: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）姑娘说：“哥哥，你别难过，我不过随便说说罢了。”      （         ）</a:t>
            </a:r>
            <a:endPar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endParaRPr>
          </a:p>
          <a:p>
            <a:pPr marL="0" marR="0" lvl="0" indent="200025"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3</a:t>
            </a: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）她激动地说：“弹得多纯熟哇！感情多深哪！您，您就是贝多芬先生吧？”</a:t>
            </a:r>
          </a:p>
          <a:p>
            <a:pPr marL="0" marR="0" lvl="0" indent="200025"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             ）</a:t>
            </a:r>
          </a:p>
        </p:txBody>
      </p:sp>
      <p:sp>
        <p:nvSpPr>
          <p:cNvPr id="11" name="文本框 10"/>
          <p:cNvSpPr txBox="1"/>
          <p:nvPr/>
        </p:nvSpPr>
        <p:spPr>
          <a:xfrm>
            <a:off x="9874015" y="3144781"/>
            <a:ext cx="800219"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04236"/>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渴望</a:t>
            </a:r>
          </a:p>
        </p:txBody>
      </p:sp>
      <p:sp>
        <p:nvSpPr>
          <p:cNvPr id="16" name="TextBox 19"/>
          <p:cNvSpPr txBox="1"/>
          <p:nvPr/>
        </p:nvSpPr>
        <p:spPr>
          <a:xfrm>
            <a:off x="9874015" y="3764780"/>
            <a:ext cx="800219" cy="461665"/>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04236"/>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安慰</a:t>
            </a:r>
            <a:endParaRPr kumimoji="0" sz="2400" b="0" i="0" u="none" strike="noStrike" kern="1200" cap="none" spc="0" normalizeH="0" baseline="0" noProof="0" dirty="0">
              <a:ln>
                <a:noFill/>
              </a:ln>
              <a:solidFill>
                <a:srgbClr val="E04236"/>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endParaRPr>
          </a:p>
        </p:txBody>
      </p:sp>
      <p:sp>
        <p:nvSpPr>
          <p:cNvPr id="17" name="TextBox 19"/>
          <p:cNvSpPr txBox="1"/>
          <p:nvPr/>
        </p:nvSpPr>
        <p:spPr>
          <a:xfrm>
            <a:off x="1440351" y="4904481"/>
            <a:ext cx="800219" cy="461665"/>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04236"/>
                </a:solidFill>
                <a:effectLst/>
                <a:uLnTx/>
                <a:uFillTx/>
                <a:latin typeface="Arial" panose="020B0604020202020204" pitchFamily="34" charset="0"/>
                <a:ea typeface="思源黑体 CN Regular" panose="02010600030101010101" pitchFamily="34" charset="-122"/>
                <a:sym typeface="Arial" panose="020B0604020202020204" pitchFamily="34" charset="0"/>
              </a:rPr>
              <a:t>激动</a:t>
            </a:r>
          </a:p>
        </p:txBody>
      </p:sp>
      <p:sp>
        <p:nvSpPr>
          <p:cNvPr id="18" name="文本框 17"/>
          <p:cNvSpPr txBox="1"/>
          <p:nvPr/>
        </p:nvSpPr>
        <p:spPr>
          <a:xfrm>
            <a:off x="1161956" y="1754148"/>
            <a:ext cx="8217249" cy="461665"/>
          </a:xfrm>
          <a:prstGeom prst="rect">
            <a:avLst/>
          </a:prstGeom>
          <a:noFill/>
        </p:spPr>
        <p:txBody>
          <a:bodyPr wrap="square" rtlCol="0" anchor="t">
            <a:spAutoFit/>
          </a:bodyPr>
          <a:lstStyle>
            <a:defPPr>
              <a:defRPr lang="zh-CN"/>
            </a:defPPr>
            <a:lvl1pPr>
              <a:defRPr sz="2800">
                <a:latin typeface="微软雅黑" panose="020B0503020204020204" pitchFamily="34" charset="-122"/>
                <a:ea typeface="微软雅黑" panose="020B0503020204020204" pitchFamily="34" charset="-122"/>
                <a:cs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读句子，体会人物的思想感情。  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746" b="7746"/>
          <a:stretch>
            <a:fillRect/>
          </a:stretch>
        </p:blipFill>
        <p:spPr>
          <a:xfrm>
            <a:off x="0" y="0"/>
            <a:ext cx="12192000" cy="6858000"/>
          </a:xfrm>
          <a:prstGeom prst="rect">
            <a:avLst/>
          </a:prstGeom>
        </p:spPr>
      </p:pic>
      <p:sp>
        <p:nvSpPr>
          <p:cNvPr id="6" name="矩形 5"/>
          <p:cNvSpPr/>
          <p:nvPr/>
        </p:nvSpPr>
        <p:spPr>
          <a:xfrm rot="10800000">
            <a:off x="-1" y="0"/>
            <a:ext cx="10029371" cy="6858000"/>
          </a:xfrm>
          <a:prstGeom prst="rect">
            <a:avLst/>
          </a:prstGeom>
          <a:gradFill>
            <a:gsLst>
              <a:gs pos="0">
                <a:srgbClr val="142139">
                  <a:alpha val="0"/>
                </a:srgbClr>
              </a:gs>
              <a:gs pos="100000">
                <a:srgbClr val="14213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7"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1038108" y="1497506"/>
            <a:ext cx="547367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88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88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0" name="矩形 9"/>
          <p:cNvSpPr/>
          <p:nvPr/>
        </p:nvSpPr>
        <p:spPr>
          <a:xfrm>
            <a:off x="1038108" y="3439733"/>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rot="10800000">
            <a:off x="10381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趣味导入</a:t>
            </a:r>
          </a:p>
        </p:txBody>
      </p:sp>
      <p:sp>
        <p:nvSpPr>
          <p:cNvPr id="8" name="Rectangle 2"/>
          <p:cNvSpPr>
            <a:spLocks noChangeArrowheads="1"/>
          </p:cNvSpPr>
          <p:nvPr/>
        </p:nvSpPr>
        <p:spPr bwMode="auto">
          <a:xfrm>
            <a:off x="3222488" y="1290395"/>
            <a:ext cx="2673985" cy="671594"/>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请你欣赏</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0647" y="2137189"/>
            <a:ext cx="5244549" cy="3933411"/>
          </a:xfrm>
          <a:prstGeom prst="rect">
            <a:avLst/>
          </a:prstGeom>
        </p:spPr>
      </p:pic>
      <p:pic>
        <p:nvPicPr>
          <p:cNvPr id="10" name="月光曲">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956271" y="3799094"/>
            <a:ext cx="609600" cy="6096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2259"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资料链接</a:t>
            </a:r>
          </a:p>
        </p:txBody>
      </p:sp>
      <p:sp>
        <p:nvSpPr>
          <p:cNvPr id="6" name="文本框 103"/>
          <p:cNvSpPr txBox="1">
            <a:spLocks noChangeArrowheads="1"/>
          </p:cNvSpPr>
          <p:nvPr/>
        </p:nvSpPr>
        <p:spPr bwMode="auto">
          <a:xfrm>
            <a:off x="3849081" y="1781110"/>
            <a:ext cx="7457745" cy="390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ea typeface="思源黑体 CN Regular" panose="02010600030101010101" pitchFamily="34" charset="-122"/>
                <a:cs typeface="黑体" panose="02010609060101010101" charset="-122"/>
                <a:sym typeface="Arial" panose="020B0604020202020204" pitchFamily="34" charset="0"/>
              </a:rPr>
              <a:t>贝多芬</a:t>
            </a:r>
            <a:r>
              <a:rPr kumimoji="0" lang="zh-CN" altLang="en-US" sz="2400" b="0" i="0" u="none" strike="noStrike" kern="1200" cap="none" spc="0" normalizeH="0" baseline="0" noProof="0" dirty="0">
                <a:ln>
                  <a:noFill/>
                </a:ln>
                <a:solidFill>
                  <a:prstClr val="black"/>
                </a:solidFill>
                <a:effectLst/>
                <a:uLnTx/>
                <a:uFillTx/>
                <a:ea typeface="思源黑体 CN Regular" panose="02010600030101010101"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ea typeface="思源黑体 CN Regular" panose="02010600030101010101" pitchFamily="34" charset="-122"/>
                <a:cs typeface="黑体" panose="02010609060101010101" charset="-122"/>
                <a:sym typeface="Arial" panose="020B0604020202020204" pitchFamily="34" charset="0"/>
              </a:rPr>
              <a:t>1770</a:t>
            </a:r>
            <a:r>
              <a:rPr kumimoji="0" lang="zh-CN" altLang="en-US" sz="2400" b="0" i="0" u="none" strike="noStrike" kern="1200" cap="none" spc="0" normalizeH="0" baseline="0" noProof="0" dirty="0">
                <a:ln>
                  <a:noFill/>
                </a:ln>
                <a:solidFill>
                  <a:prstClr val="black"/>
                </a:solidFill>
                <a:effectLst/>
                <a:uLnTx/>
                <a:uFillTx/>
                <a:ea typeface="思源黑体 CN Regular" panose="02010600030101010101"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ea typeface="思源黑体 CN Regular" panose="02010600030101010101" pitchFamily="34" charset="-122"/>
                <a:cs typeface="黑体" panose="02010609060101010101" charset="-122"/>
                <a:sym typeface="Arial" panose="020B0604020202020204" pitchFamily="34" charset="0"/>
              </a:rPr>
              <a:t>1827</a:t>
            </a:r>
            <a:r>
              <a:rPr kumimoji="0" lang="zh-CN" altLang="en-US" sz="2400" b="0" i="0" u="none" strike="noStrike" kern="1200" cap="none" spc="0" normalizeH="0" baseline="0" noProof="0" dirty="0">
                <a:ln>
                  <a:noFill/>
                </a:ln>
                <a:solidFill>
                  <a:prstClr val="black"/>
                </a:solidFill>
                <a:effectLst/>
                <a:uLnTx/>
                <a:uFillTx/>
                <a:ea typeface="思源黑体 CN Regular" panose="02010600030101010101" pitchFamily="34" charset="-122"/>
                <a:cs typeface="黑体" panose="02010609060101010101" charset="-122"/>
                <a:sym typeface="Arial" panose="020B0604020202020204" pitchFamily="34" charset="0"/>
              </a:rPr>
              <a:t>）德国著名钢琴家，他毕生追求“自由、平等、博爱”的理想。贝多芬二十八岁时听力开始减弱，五十岁时，两耳失聪，但仍坚持创作。他一生谱写了许多著名的乐曲，主要作品有交响曲九部、钢琴奏鸣曲三十二首。贝多芬在奥地利维也纳逝世，终年</a:t>
            </a:r>
            <a:r>
              <a:rPr kumimoji="0" lang="en-US" altLang="zh-CN" sz="2400" b="0" i="0" u="none" strike="noStrike" kern="1200" cap="none" spc="0" normalizeH="0" baseline="0" noProof="0" dirty="0">
                <a:ln>
                  <a:noFill/>
                </a:ln>
                <a:solidFill>
                  <a:prstClr val="black"/>
                </a:solidFill>
                <a:effectLst/>
                <a:uLnTx/>
                <a:uFillTx/>
                <a:ea typeface="思源黑体 CN Regular" panose="02010600030101010101" pitchFamily="34" charset="-122"/>
                <a:cs typeface="黑体" panose="02010609060101010101" charset="-122"/>
                <a:sym typeface="Arial" panose="020B0604020202020204" pitchFamily="34" charset="0"/>
              </a:rPr>
              <a:t>57</a:t>
            </a:r>
            <a:r>
              <a:rPr kumimoji="0" lang="zh-CN" altLang="en-US" sz="2400" b="0" i="0" u="none" strike="noStrike" kern="1200" cap="none" spc="0" normalizeH="0" baseline="0" noProof="0" dirty="0">
                <a:ln>
                  <a:noFill/>
                </a:ln>
                <a:solidFill>
                  <a:prstClr val="black"/>
                </a:solidFill>
                <a:effectLst/>
                <a:uLnTx/>
                <a:uFillTx/>
                <a:ea typeface="思源黑体 CN Regular" panose="02010600030101010101" pitchFamily="34" charset="-122"/>
                <a:cs typeface="黑体" panose="02010609060101010101" charset="-122"/>
                <a:sym typeface="Arial" panose="020B0604020202020204" pitchFamily="34" charset="0"/>
              </a:rPr>
              <a:t>岁。贝多芬对音乐的最重要贡献是交响曲，因此他被誉为“交响乐之王”。</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872" y="2992508"/>
            <a:ext cx="2468880" cy="223113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字词认读</a:t>
            </a:r>
          </a:p>
        </p:txBody>
      </p:sp>
      <p:sp>
        <p:nvSpPr>
          <p:cNvPr id="5" name="文本框 1"/>
          <p:cNvSpPr txBox="1">
            <a:spLocks noChangeArrowheads="1"/>
          </p:cNvSpPr>
          <p:nvPr/>
        </p:nvSpPr>
        <p:spPr bwMode="auto">
          <a:xfrm>
            <a:off x="835052" y="2202705"/>
            <a:ext cx="81645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谱</a:t>
            </a: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写</a:t>
            </a: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莱茵</a:t>
            </a: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河</a:t>
            </a: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盲</a:t>
            </a: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姑娘</a:t>
            </a: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照</a:t>
            </a: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耀    </a:t>
            </a:r>
            <a:endParaRPr kumimoji="0" lang="en-US" altLang="zh-CN"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琴</a:t>
            </a: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键        霎</a:t>
            </a: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时</a:t>
            </a: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一</a:t>
            </a:r>
            <a:r>
              <a:rPr kumimoji="0" lang="zh-CN" altLang="en-US" sz="2800" b="1"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缕        陶</a:t>
            </a:r>
            <a:r>
              <a:rPr kumimoji="0" lang="zh-CN" altLang="en-US" sz="28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醉</a:t>
            </a:r>
          </a:p>
        </p:txBody>
      </p:sp>
      <p:sp>
        <p:nvSpPr>
          <p:cNvPr id="8" name="文本框 1"/>
          <p:cNvSpPr txBox="1">
            <a:spLocks noChangeArrowheads="1"/>
          </p:cNvSpPr>
          <p:nvPr/>
        </p:nvSpPr>
        <p:spPr bwMode="auto">
          <a:xfrm>
            <a:off x="935064" y="1872505"/>
            <a:ext cx="6056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pǔ</a:t>
            </a: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lái</a:t>
            </a: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yīn</a:t>
            </a: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máng</a:t>
            </a: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yào</a:t>
            </a:r>
            <a:endPar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endParaRPr>
          </a:p>
        </p:txBody>
      </p:sp>
      <p:sp>
        <p:nvSpPr>
          <p:cNvPr id="9" name="文本框 1"/>
          <p:cNvSpPr txBox="1">
            <a:spLocks noChangeArrowheads="1"/>
          </p:cNvSpPr>
          <p:nvPr/>
        </p:nvSpPr>
        <p:spPr bwMode="auto">
          <a:xfrm>
            <a:off x="1076352" y="3169492"/>
            <a:ext cx="750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marL="685800" indent="-228600" defTabSz="457200">
              <a:defRPr>
                <a:solidFill>
                  <a:schemeClr val="tx1"/>
                </a:solidFill>
                <a:latin typeface="Arial" panose="020B0604020202020204" pitchFamily="34" charset="0"/>
                <a:ea typeface="宋体" panose="02010600030101010101" pitchFamily="2" charset="-122"/>
              </a:defRPr>
            </a:lvl2pPr>
            <a:lvl3pPr marL="1143000" indent="-228600" defTabSz="457200">
              <a:defRPr>
                <a:solidFill>
                  <a:schemeClr val="tx1"/>
                </a:solidFill>
                <a:latin typeface="Arial" panose="020B0604020202020204" pitchFamily="34" charset="0"/>
                <a:ea typeface="宋体" panose="02010600030101010101" pitchFamily="2" charset="-122"/>
              </a:defRPr>
            </a:lvl3pPr>
            <a:lvl4pPr marL="1600200" indent="-228600" defTabSz="457200">
              <a:defRPr>
                <a:solidFill>
                  <a:schemeClr val="tx1"/>
                </a:solidFill>
                <a:latin typeface="Arial" panose="020B0604020202020204" pitchFamily="34" charset="0"/>
                <a:ea typeface="宋体" panose="02010600030101010101" pitchFamily="2" charset="-122"/>
              </a:defRPr>
            </a:lvl4pPr>
            <a:lvl5pPr marL="2057400" indent="-228600" defTabSz="4572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jiàn</a:t>
            </a: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shà</a:t>
            </a: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lǚ</a:t>
            </a:r>
            <a:r>
              <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ea typeface="思源黑体 CN Regular" panose="02010600030101010101" pitchFamily="34" charset="-122"/>
                <a:sym typeface="Arial" panose="020B0604020202020204" pitchFamily="34" charset="0"/>
              </a:rPr>
              <a:t>táo</a:t>
            </a:r>
            <a:endParaRPr kumimoji="0" lang="en-US" altLang="zh-CN" sz="2400" b="0" i="0" u="none" strike="noStrike" kern="1200" cap="none" spc="0" normalizeH="0" baseline="0" noProof="0" dirty="0">
              <a:ln>
                <a:noFill/>
              </a:ln>
              <a:solidFill>
                <a:srgbClr val="FF0000"/>
              </a:solidFill>
              <a:effectLst/>
              <a:uLnTx/>
              <a:uFillTx/>
              <a:ea typeface="思源黑体 CN Regular" panose="02010600030101010101" pitchFamily="34" charset="-122"/>
              <a:sym typeface="Arial" panose="020B0604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220" y="277353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字词认读</a:t>
            </a:r>
          </a:p>
        </p:txBody>
      </p:sp>
      <p:grpSp>
        <p:nvGrpSpPr>
          <p:cNvPr id="11" name="组合 10"/>
          <p:cNvGrpSpPr/>
          <p:nvPr/>
        </p:nvGrpSpPr>
        <p:grpSpPr>
          <a:xfrm>
            <a:off x="5238340" y="2167332"/>
            <a:ext cx="795728" cy="775335"/>
            <a:chOff x="8365" y="2269"/>
            <a:chExt cx="1223" cy="1288"/>
          </a:xfrm>
        </p:grpSpPr>
        <p:sp>
          <p:nvSpPr>
            <p:cNvPr id="12" name="矩形 11"/>
            <p:cNvSpPr/>
            <p:nvPr/>
          </p:nvSpPr>
          <p:spPr>
            <a:xfrm>
              <a:off x="8365" y="2269"/>
              <a:ext cx="1223"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13" name="直接连接符 12"/>
            <p:cNvCxnSpPr>
              <a:stCxn id="12" idx="1"/>
              <a:endCxn id="12" idx="3"/>
            </p:cNvCxnSpPr>
            <p:nvPr/>
          </p:nvCxnSpPr>
          <p:spPr>
            <a:xfrm>
              <a:off x="8365" y="2914"/>
              <a:ext cx="1223"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12" idx="2"/>
            </p:cNvCxnSpPr>
            <p:nvPr/>
          </p:nvCxnSpPr>
          <p:spPr>
            <a:xfrm>
              <a:off x="897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16" name="矩形 10"/>
          <p:cNvSpPr/>
          <p:nvPr/>
        </p:nvSpPr>
        <p:spPr>
          <a:xfrm flipH="1">
            <a:off x="4935580" y="3184076"/>
            <a:ext cx="3407321" cy="2204790"/>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7" name="矩形 16"/>
          <p:cNvSpPr/>
          <p:nvPr/>
        </p:nvSpPr>
        <p:spPr>
          <a:xfrm>
            <a:off x="796470" y="3223751"/>
            <a:ext cx="3266266" cy="2165115"/>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grpSp>
        <p:nvGrpSpPr>
          <p:cNvPr id="18" name="组合 17"/>
          <p:cNvGrpSpPr/>
          <p:nvPr/>
        </p:nvGrpSpPr>
        <p:grpSpPr>
          <a:xfrm>
            <a:off x="1474173" y="2270996"/>
            <a:ext cx="795020" cy="775335"/>
            <a:chOff x="8365" y="2269"/>
            <a:chExt cx="1340" cy="1288"/>
          </a:xfrm>
        </p:grpSpPr>
        <p:sp>
          <p:nvSpPr>
            <p:cNvPr id="19" name="矩形 18"/>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20" name="直接连接符 19"/>
            <p:cNvCxnSpPr>
              <a:stCxn id="19" idx="1"/>
              <a:endCxn id="19"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9" idx="0"/>
              <a:endCxn id="19"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899382" y="3843773"/>
            <a:ext cx="3155929" cy="53341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指功夫深，非常熟练。</a:t>
            </a:r>
          </a:p>
        </p:txBody>
      </p:sp>
      <p:sp>
        <p:nvSpPr>
          <p:cNvPr id="23" name="矩形 22"/>
          <p:cNvSpPr/>
          <p:nvPr/>
        </p:nvSpPr>
        <p:spPr>
          <a:xfrm>
            <a:off x="5225245" y="3268464"/>
            <a:ext cx="2939473" cy="201285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很安静。本课指由于想象或向往某种情景，脸上表现出专注、平静的神色。</a:t>
            </a:r>
          </a:p>
        </p:txBody>
      </p:sp>
      <p:sp>
        <p:nvSpPr>
          <p:cNvPr id="24" name="矩形 23"/>
          <p:cNvSpPr/>
          <p:nvPr/>
        </p:nvSpPr>
        <p:spPr>
          <a:xfrm flipH="1">
            <a:off x="5210255" y="1606406"/>
            <a:ext cx="227774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tián</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jìng</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endParaRPr>
          </a:p>
        </p:txBody>
      </p:sp>
      <p:sp>
        <p:nvSpPr>
          <p:cNvPr id="25" name="矩形 24"/>
          <p:cNvSpPr/>
          <p:nvPr/>
        </p:nvSpPr>
        <p:spPr>
          <a:xfrm>
            <a:off x="957890" y="1685201"/>
            <a:ext cx="313800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chún</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shú</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endParaRPr>
          </a:p>
        </p:txBody>
      </p:sp>
      <p:grpSp>
        <p:nvGrpSpPr>
          <p:cNvPr id="26" name="组合 25"/>
          <p:cNvGrpSpPr/>
          <p:nvPr/>
        </p:nvGrpSpPr>
        <p:grpSpPr>
          <a:xfrm>
            <a:off x="2269483" y="2270590"/>
            <a:ext cx="795020" cy="775335"/>
            <a:chOff x="8365" y="2269"/>
            <a:chExt cx="1340" cy="1288"/>
          </a:xfrm>
        </p:grpSpPr>
        <p:sp>
          <p:nvSpPr>
            <p:cNvPr id="27" name="矩形 26"/>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28" name="直接连接符 27"/>
            <p:cNvCxnSpPr>
              <a:stCxn id="27" idx="1"/>
              <a:endCxn id="27"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7" idx="0"/>
              <a:endCxn id="27"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1554934" y="2090026"/>
            <a:ext cx="3099616"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纯 熟</a:t>
            </a:r>
          </a:p>
        </p:txBody>
      </p:sp>
      <p:grpSp>
        <p:nvGrpSpPr>
          <p:cNvPr id="31" name="组合 30"/>
          <p:cNvGrpSpPr/>
          <p:nvPr/>
        </p:nvGrpSpPr>
        <p:grpSpPr>
          <a:xfrm>
            <a:off x="6035302" y="2167332"/>
            <a:ext cx="795020" cy="775335"/>
            <a:chOff x="8365" y="2269"/>
            <a:chExt cx="1340" cy="1288"/>
          </a:xfrm>
        </p:grpSpPr>
        <p:sp>
          <p:nvSpPr>
            <p:cNvPr id="32" name="矩形 31"/>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33" name="直接连接符 32"/>
            <p:cNvCxnSpPr>
              <a:stCxn id="32" idx="1"/>
              <a:endCxn id="32"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2" idx="0"/>
              <a:endCxn id="32"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5264833" y="1995831"/>
            <a:ext cx="2912980"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恬 静</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220" y="277353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6" name="云形标注 10"/>
          <p:cNvSpPr/>
          <p:nvPr/>
        </p:nvSpPr>
        <p:spPr>
          <a:xfrm>
            <a:off x="5519150" y="1222096"/>
            <a:ext cx="4890942" cy="1143729"/>
          </a:xfrm>
          <a:prstGeom prst="cloudCallout">
            <a:avLst>
              <a:gd name="adj1" fmla="val -41874"/>
              <a:gd name="adj2" fmla="val 139374"/>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37" name="文本框 36"/>
          <p:cNvSpPr txBox="1"/>
          <p:nvPr/>
        </p:nvSpPr>
        <p:spPr>
          <a:xfrm>
            <a:off x="5878188" y="1397102"/>
            <a:ext cx="4333572" cy="806183"/>
          </a:xfrm>
          <a:prstGeom prst="rect">
            <a:avLst/>
          </a:prstGeom>
          <a:noFill/>
        </p:spPr>
        <p:txBody>
          <a:bodyPr wrap="square" rtlCol="0" anchor="t">
            <a:spAutoFit/>
          </a:bodyPr>
          <a:lstStyle/>
          <a:p>
            <a:pPr marL="0" marR="0" lvl="0" indent="304800" algn="l" defTabSz="914400" rtl="0" eaLnBrk="0"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“传说”说明这件事的来历没有确凿可靠的证据，只是一种传闻。</a:t>
            </a:r>
          </a:p>
        </p:txBody>
      </p:sp>
      <p:sp>
        <p:nvSpPr>
          <p:cNvPr id="38" name="文本框 37"/>
          <p:cNvSpPr txBox="1"/>
          <p:nvPr/>
        </p:nvSpPr>
        <p:spPr>
          <a:xfrm>
            <a:off x="865080" y="5271174"/>
            <a:ext cx="6241776" cy="503408"/>
          </a:xfrm>
          <a:prstGeom prst="rect">
            <a:avLst/>
          </a:prstGeom>
          <a:noFill/>
        </p:spPr>
        <p:txBody>
          <a:bodyPr wrap="square" rtlCol="0" anchor="t">
            <a:spAutoFit/>
          </a:bodyPr>
          <a:lstStyle/>
          <a:p>
            <a:pPr marL="342900" marR="0" lvl="0" indent="-342900" algn="l" defTabSz="914400" rtl="0" eaLnBrk="0" fontAlgn="auto" latinLnBrk="0" hangingPunct="1">
              <a:lnSpc>
                <a:spcPct val="120000"/>
              </a:lnSpc>
              <a:spcBef>
                <a:spcPts val="0"/>
              </a:spcBef>
              <a:spcAft>
                <a:spcPts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引出有关贝多芬谱写</a:t>
            </a:r>
            <a:r>
              <a:rPr kumimoji="0" lang="en-US" altLang="zh-CN"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kumimoji="0" lang="zh-CN" altLang="en-US"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月光曲</a:t>
            </a:r>
            <a:r>
              <a:rPr kumimoji="0" lang="en-US" altLang="zh-CN"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kumimoji="0" lang="zh-CN" altLang="en-US" sz="2400" b="1"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的传说。</a:t>
            </a:r>
          </a:p>
        </p:txBody>
      </p:sp>
      <p:sp>
        <p:nvSpPr>
          <p:cNvPr id="39" name="TextBox 1"/>
          <p:cNvSpPr txBox="1">
            <a:spLocks noChangeArrowheads="1"/>
          </p:cNvSpPr>
          <p:nvPr/>
        </p:nvSpPr>
        <p:spPr bwMode="auto">
          <a:xfrm>
            <a:off x="619276" y="2364645"/>
            <a:ext cx="6347742"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       </a:t>
            </a:r>
            <a:r>
              <a:rPr kumimoji="0" lang="zh-CN" altLang="en-US" sz="24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两百多年前，德国有个音乐家叫贝多芬，他谱写了许多著名的乐曲。其中有一首著名的钢琴曲叫</a:t>
            </a:r>
            <a:r>
              <a:rPr kumimoji="0" lang="en-US" altLang="zh-CN" sz="24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月光曲</a:t>
            </a:r>
            <a:r>
              <a:rPr kumimoji="0" lang="en-US" altLang="zh-CN" sz="24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ea typeface="思源黑体 CN Regular" panose="02010600030101010101" pitchFamily="34" charset="-122"/>
                <a:sym typeface="Arial" panose="020B0604020202020204" pitchFamily="34" charset="0"/>
              </a:rPr>
              <a:t>，传说是这样谱成的。</a:t>
            </a:r>
          </a:p>
        </p:txBody>
      </p:sp>
      <p:sp>
        <p:nvSpPr>
          <p:cNvPr id="40" name="圆角矩形标注 38"/>
          <p:cNvSpPr/>
          <p:nvPr/>
        </p:nvSpPr>
        <p:spPr>
          <a:xfrm>
            <a:off x="839279" y="4591728"/>
            <a:ext cx="5517559" cy="759085"/>
          </a:xfrm>
          <a:prstGeom prst="wedgeRoundRectCallout">
            <a:avLst>
              <a:gd name="adj1" fmla="val -24122"/>
              <a:gd name="adj2" fmla="val -8586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点明故事发生的时间、地点、人物。</a:t>
            </a:r>
          </a:p>
        </p:txBody>
      </p:sp>
      <p:sp>
        <p:nvSpPr>
          <p:cNvPr id="42" name="圆角矩形 41"/>
          <p:cNvSpPr/>
          <p:nvPr/>
        </p:nvSpPr>
        <p:spPr>
          <a:xfrm>
            <a:off x="3778631" y="3405682"/>
            <a:ext cx="626315" cy="4044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880" y="2864761"/>
            <a:ext cx="2468880" cy="223113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heckerboard(across)">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heel(1)">
                                      <p:cBhvr>
                                        <p:cTn id="19" dur="20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38"/>
                                        </p:tgtEl>
                                        <p:attrNameLst>
                                          <p:attrName>style.visibility</p:attrName>
                                        </p:attrNameLst>
                                      </p:cBhvr>
                                      <p:to>
                                        <p:strVal val="visible"/>
                                      </p:to>
                                    </p:set>
                                    <p:anim calcmode="discrete" valueType="clr">
                                      <p:cBhvr override="childStyle">
                                        <p:cTn id="32"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8"/>
                                        </p:tgtEl>
                                        <p:attrNameLst>
                                          <p:attrName>fillcolor</p:attrName>
                                        </p:attrNameLst>
                                      </p:cBhvr>
                                      <p:tavLst>
                                        <p:tav tm="0">
                                          <p:val>
                                            <p:clrVal>
                                              <a:schemeClr val="accent2"/>
                                            </p:clrVal>
                                          </p:val>
                                        </p:tav>
                                        <p:tav tm="50000">
                                          <p:val>
                                            <p:clrVal>
                                              <a:schemeClr val="hlink"/>
                                            </p:clrVal>
                                          </p:val>
                                        </p:tav>
                                      </p:tavLst>
                                    </p:anim>
                                    <p:set>
                                      <p:cBhvr>
                                        <p:cTn id="34" dur="80"/>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bldLvl="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10" name="云形标注 5"/>
          <p:cNvSpPr/>
          <p:nvPr/>
        </p:nvSpPr>
        <p:spPr>
          <a:xfrm>
            <a:off x="321887" y="1956308"/>
            <a:ext cx="2990478" cy="1828649"/>
          </a:xfrm>
          <a:prstGeom prst="cloudCallou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1" name="TextBox 1"/>
          <p:cNvSpPr txBox="1"/>
          <p:nvPr/>
        </p:nvSpPr>
        <p:spPr>
          <a:xfrm>
            <a:off x="578035" y="2228008"/>
            <a:ext cx="2354426" cy="1142813"/>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“断断续续”说明了什么？</a:t>
            </a:r>
          </a:p>
        </p:txBody>
      </p:sp>
      <p:sp>
        <p:nvSpPr>
          <p:cNvPr id="12" name="文本框 11"/>
          <p:cNvSpPr txBox="1"/>
          <p:nvPr/>
        </p:nvSpPr>
        <p:spPr>
          <a:xfrm>
            <a:off x="3415743" y="1504962"/>
            <a:ext cx="7401413" cy="2012859"/>
          </a:xfrm>
          <a:prstGeom prst="rect">
            <a:avLst/>
          </a:prstGeom>
          <a:noFill/>
          <a:ln w="9525">
            <a:noFill/>
          </a:ln>
        </p:spPr>
        <p:txBody>
          <a:bodyPr wrap="square" anchor="t">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      有一年秋天，贝多芬去各地旅行演出，来到莱茵河边的一个小镇上。一天夜晚，他在幽静的小路上散步，听到断断续续的钢琴声从一所茅屋里传出来，弹的正是他的曲子。</a:t>
            </a:r>
          </a:p>
        </p:txBody>
      </p:sp>
      <p:sp>
        <p:nvSpPr>
          <p:cNvPr id="13" name="圆角矩形标注 37"/>
          <p:cNvSpPr/>
          <p:nvPr/>
        </p:nvSpPr>
        <p:spPr>
          <a:xfrm>
            <a:off x="7606691" y="3301186"/>
            <a:ext cx="3313843" cy="1484682"/>
          </a:xfrm>
          <a:prstGeom prst="wedgeRoundRectCallout">
            <a:avLst>
              <a:gd name="adj1" fmla="val 1574"/>
              <a:gd name="adj2" fmla="val -10997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既写出了环境的优雅寂静，也说明贝多芬心情轻松愉悦。</a:t>
            </a:r>
          </a:p>
        </p:txBody>
      </p:sp>
      <p:sp>
        <p:nvSpPr>
          <p:cNvPr id="14" name="圆角矩形 27"/>
          <p:cNvSpPr/>
          <p:nvPr/>
        </p:nvSpPr>
        <p:spPr>
          <a:xfrm>
            <a:off x="8052837" y="2082851"/>
            <a:ext cx="1563612" cy="4044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5" name="圆角矩形 28"/>
          <p:cNvSpPr/>
          <p:nvPr/>
        </p:nvSpPr>
        <p:spPr>
          <a:xfrm>
            <a:off x="4095264" y="2566780"/>
            <a:ext cx="1299753" cy="4044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6" name="TextBox 1"/>
          <p:cNvSpPr txBox="1"/>
          <p:nvPr/>
        </p:nvSpPr>
        <p:spPr>
          <a:xfrm>
            <a:off x="2943287" y="4652164"/>
            <a:ext cx="5164830" cy="588816"/>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断断续续</a:t>
            </a:r>
            <a:r>
              <a:rPr kumimoji="0" lang="en-US" altLang="zh-CN"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时而中断，时而继续。</a:t>
            </a:r>
          </a:p>
        </p:txBody>
      </p:sp>
      <p:sp>
        <p:nvSpPr>
          <p:cNvPr id="17" name="TextBox 1"/>
          <p:cNvSpPr txBox="1"/>
          <p:nvPr/>
        </p:nvSpPr>
        <p:spPr>
          <a:xfrm>
            <a:off x="2977802" y="5303809"/>
            <a:ext cx="3202844" cy="588816"/>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说明钢琴弹得不熟练。</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87" y="3911285"/>
            <a:ext cx="2225785" cy="29467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bldLvl="0" animBg="1"/>
      <p:bldP spid="14" grpId="0" animBg="1"/>
      <p:bldP spid="15"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18" name="圆角矩形标注 37"/>
          <p:cNvSpPr/>
          <p:nvPr/>
        </p:nvSpPr>
        <p:spPr>
          <a:xfrm>
            <a:off x="8244308" y="991419"/>
            <a:ext cx="2561140" cy="419172"/>
          </a:xfrm>
          <a:prstGeom prst="wedgeRoundRectCallout">
            <a:avLst>
              <a:gd name="adj1" fmla="val -42964"/>
              <a:gd name="adj2" fmla="val 9832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琴音的断断续续。</a:t>
            </a:r>
          </a:p>
        </p:txBody>
      </p:sp>
      <p:sp>
        <p:nvSpPr>
          <p:cNvPr id="19" name="云形标注 23"/>
          <p:cNvSpPr/>
          <p:nvPr/>
        </p:nvSpPr>
        <p:spPr>
          <a:xfrm>
            <a:off x="368185" y="1875285"/>
            <a:ext cx="2990478" cy="1828649"/>
          </a:xfrm>
          <a:prstGeom prst="cloudCallou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20" name="TextBox 1"/>
          <p:cNvSpPr txBox="1"/>
          <p:nvPr/>
        </p:nvSpPr>
        <p:spPr>
          <a:xfrm>
            <a:off x="603731" y="2197140"/>
            <a:ext cx="2442845" cy="1142813"/>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同学们分角色朗读兄妹俩的谈话。</a:t>
            </a:r>
          </a:p>
        </p:txBody>
      </p:sp>
      <p:sp>
        <p:nvSpPr>
          <p:cNvPr id="21" name="圆角矩形标注 29"/>
          <p:cNvSpPr/>
          <p:nvPr/>
        </p:nvSpPr>
        <p:spPr>
          <a:xfrm>
            <a:off x="9085580" y="2346649"/>
            <a:ext cx="2907028" cy="1084868"/>
          </a:xfrm>
          <a:prstGeom prst="wedgeRoundRectCallout">
            <a:avLst>
              <a:gd name="adj1" fmla="val -75591"/>
              <a:gd name="adj2" fmla="val -1323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希望能听到贝多芬亲自弹这首曲子的强烈愿望</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a:t>
            </a:r>
          </a:p>
        </p:txBody>
      </p:sp>
      <p:sp>
        <p:nvSpPr>
          <p:cNvPr id="22" name="圆角矩形标注 31"/>
          <p:cNvSpPr/>
          <p:nvPr/>
        </p:nvSpPr>
        <p:spPr>
          <a:xfrm>
            <a:off x="6096000" y="3982980"/>
            <a:ext cx="2105112" cy="708012"/>
          </a:xfrm>
          <a:prstGeom prst="wedgeRoundRectCallout">
            <a:avLst>
              <a:gd name="adj1" fmla="val -6218"/>
              <a:gd name="adj2" fmla="val -82390"/>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对比：穷苦人家。</a:t>
            </a:r>
          </a:p>
        </p:txBody>
      </p:sp>
      <p:sp>
        <p:nvSpPr>
          <p:cNvPr id="23" name="矩形 22"/>
          <p:cNvSpPr/>
          <p:nvPr/>
        </p:nvSpPr>
        <p:spPr>
          <a:xfrm>
            <a:off x="3772985" y="1444548"/>
            <a:ext cx="7410829" cy="153272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一个姑娘说：“这首曲子</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多难弹</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哪！我只听别人弹过几遍，总是记不住该怎样弹，要是能听一听贝多芬自己是怎样弹的，</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那有多好哇</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a:t>
            </a:r>
          </a:p>
        </p:txBody>
      </p:sp>
      <p:sp>
        <p:nvSpPr>
          <p:cNvPr id="24" name="矩形 23"/>
          <p:cNvSpPr/>
          <p:nvPr/>
        </p:nvSpPr>
        <p:spPr>
          <a:xfrm>
            <a:off x="3645712" y="3321889"/>
            <a:ext cx="7538102" cy="101123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一个男的说：“是呀，可是音乐会的入场券</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太贵</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了，咱们又</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太穷</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a:t>
            </a:r>
          </a:p>
        </p:txBody>
      </p:sp>
      <p:sp>
        <p:nvSpPr>
          <p:cNvPr id="25" name="矩形 24"/>
          <p:cNvSpPr/>
          <p:nvPr/>
        </p:nvSpPr>
        <p:spPr>
          <a:xfrm>
            <a:off x="3825856" y="4556633"/>
            <a:ext cx="7947043" cy="5935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    </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姑娘说：“哥哥，你别难过，我不过</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10600030101010101" pitchFamily="34" charset="-122"/>
                <a:sym typeface="Arial" panose="020B0604020202020204" pitchFamily="34" charset="0"/>
              </a:rPr>
              <a:t>随便说说</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罢了。”</a:t>
            </a:r>
          </a:p>
        </p:txBody>
      </p:sp>
      <p:sp>
        <p:nvSpPr>
          <p:cNvPr id="26" name="圆角矩形标注 38"/>
          <p:cNvSpPr/>
          <p:nvPr/>
        </p:nvSpPr>
        <p:spPr>
          <a:xfrm>
            <a:off x="3902457" y="5293669"/>
            <a:ext cx="4293558" cy="844544"/>
          </a:xfrm>
          <a:prstGeom prst="wedgeRoundRectCallout">
            <a:avLst>
              <a:gd name="adj1" fmla="val 70492"/>
              <a:gd name="adj2" fmla="val -5213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盲姑娘在安慰哥哥，说明她是一个善解人意、心地善良的姑娘。</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87" y="3911285"/>
            <a:ext cx="2225785" cy="29467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animBg="1"/>
      <p:bldP spid="20" grpId="0"/>
      <p:bldP spid="21" grpId="0" bldLvl="0" animBg="1"/>
      <p:bldP spid="22" grpId="0" bldLvl="0" animBg="1"/>
      <p:bldP spid="23" grpId="0"/>
      <p:bldP spid="24" grpId="0"/>
      <p:bldP spid="25" grpId="0"/>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云形标注 23"/>
          <p:cNvSpPr/>
          <p:nvPr/>
        </p:nvSpPr>
        <p:spPr>
          <a:xfrm>
            <a:off x="660400" y="1551194"/>
            <a:ext cx="2990478" cy="1828649"/>
          </a:xfrm>
          <a:prstGeom prst="cloudCallou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4" name="TextBox 1"/>
          <p:cNvSpPr txBox="1"/>
          <p:nvPr/>
        </p:nvSpPr>
        <p:spPr>
          <a:xfrm>
            <a:off x="943838" y="1754930"/>
            <a:ext cx="2734330" cy="1493679"/>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思源黑体 CN Regular" panose="02010600030101010101" pitchFamily="34" charset="-122"/>
                <a:cs typeface="黑体" panose="02010609060101010101" charset="-122"/>
                <a:sym typeface="Arial" panose="020B0604020202020204" pitchFamily="34" charset="0"/>
              </a:rPr>
              <a:t>想一想，贝多芬弹完一首，为什么又要弹一首？</a:t>
            </a:r>
          </a:p>
        </p:txBody>
      </p:sp>
      <p:sp>
        <p:nvSpPr>
          <p:cNvPr id="5" name="Rectangle 2"/>
          <p:cNvSpPr txBox="1">
            <a:spLocks noChangeArrowheads="1"/>
          </p:cNvSpPr>
          <p:nvPr/>
        </p:nvSpPr>
        <p:spPr>
          <a:xfrm>
            <a:off x="4052595" y="2077401"/>
            <a:ext cx="7236804" cy="23827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a:lstStyle>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10600030101010101" pitchFamily="34" charset="-122"/>
                <a:sym typeface="Arial" panose="020B0604020202020204" pitchFamily="34" charset="0"/>
              </a:rPr>
              <a:t>       贝多芬了解到盲姑娘在贫困的生活中热爱音乐，渴望听到他的演奏，并在琴声中辨认出了自己，贝多芬为遇到这样的知音而激动，于是产生了要为她弹奏第二首的想法，创作激情油然而生。</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87" y="3911285"/>
            <a:ext cx="2225785" cy="29467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宽屏</PresentationFormat>
  <Paragraphs>120</Paragraphs>
  <Slides>17</Slides>
  <Notes>17</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Times New Roman</vt:lpstr>
      <vt:lpstr>黑体</vt:lpstr>
      <vt:lpstr>微软雅黑</vt:lpstr>
      <vt:lpstr>Calibri</vt:lpstr>
      <vt:lpstr>Wingdings</vt:lpstr>
      <vt:lpstr>Arial</vt:lpstr>
      <vt:lpstr>思源黑体 CN Regular</vt:lpstr>
      <vt:lpstr>方正舒体</vt:lpstr>
      <vt:lpstr>FandolFang R</vt:lpstr>
      <vt:lpstr>演示斜黑体</vt:lpstr>
      <vt:lpstr>楷体</vt:lpstr>
      <vt:lpstr>宋体</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2020-11-17T07:18:00Z</dcterms:created>
  <dcterms:modified xsi:type="dcterms:W3CDTF">2023-01-11T01:38:37Z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5D9C53AF57CB45FCBD5519362FCA2828</vt:lpwstr>
  </property>
  <property fmtid="{A09F084E-AD41-489F-8076-AA5BE3082BCA}" pid="100">
    <vt:ui4>5</vt:ui4>
  </property>
  <property fmtid="{64440492-4C8B-11D1-8B70-080036B11A03}" pid="11">
    <vt:lpwstr>www.2ppt.com-爱PPT提供资源下载</vt:lpwstr>
  </property>
</Properties>
</file>