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095" r:id="rId2"/>
    <p:sldId id="1096" r:id="rId3"/>
    <p:sldId id="1097" r:id="rId4"/>
    <p:sldId id="1098" r:id="rId5"/>
    <p:sldId id="1099" r:id="rId6"/>
    <p:sldId id="1100" r:id="rId7"/>
    <p:sldId id="1101" r:id="rId8"/>
    <p:sldId id="1102" r:id="rId9"/>
    <p:sldId id="1103" r:id="rId10"/>
    <p:sldId id="1104" r:id="rId11"/>
    <p:sldId id="1105" r:id="rId12"/>
    <p:sldId id="1106" r:id="rId13"/>
    <p:sldId id="1107" r:id="rId14"/>
    <p:sldId id="1108" r:id="rId15"/>
    <p:sldId id="1109" r:id="rId16"/>
    <p:sldId id="1110" r:id="rId17"/>
    <p:sldId id="1111" r:id="rId18"/>
    <p:sldId id="1112" r:id="rId19"/>
    <p:sldId id="1113" r:id="rId20"/>
    <p:sldId id="1114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3653E-AC9F-4838-B9DD-E07BF1B342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5C334-3676-4C8D-8AEF-07397D00A7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21AD-3389-4B24-ADA0-C0A8F497A1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4AB02-60FA-4FBF-B2D5-26388F35FD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D19D5-980E-409F-A9F9-2E72BAE796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8AA7-5C4A-40E6-9B6B-34A2ABDF53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0F0F2-E7D1-4206-8189-A1ECC77B46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C492A-37C7-4D1C-9858-CB308B791E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6857-4E92-47D9-A2C7-A893AF2519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93F1D-92D1-4D00-9C71-86ED51B6D0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0C6A147-1CB7-4AA0-B51E-1A21D83D531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AutoShape 2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72830" name="Rectangle 5"/>
          <p:cNvSpPr>
            <a:spLocks noChangeArrowheads="1"/>
          </p:cNvSpPr>
          <p:nvPr/>
        </p:nvSpPr>
        <p:spPr bwMode="auto">
          <a:xfrm>
            <a:off x="0" y="2667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10.4 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一元一次不等式的应用</a:t>
            </a:r>
          </a:p>
        </p:txBody>
      </p:sp>
      <p:sp>
        <p:nvSpPr>
          <p:cNvPr id="972831" name="Text Box 4"/>
          <p:cNvSpPr txBox="1">
            <a:spLocks noChangeArrowheads="1"/>
          </p:cNvSpPr>
          <p:nvPr/>
        </p:nvSpPr>
        <p:spPr bwMode="auto">
          <a:xfrm>
            <a:off x="0" y="1086863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第十章 一元一次不等式</a:t>
            </a:r>
            <a:r>
              <a:rPr lang="zh-CN" altLang="en-US" sz="2800" dirty="0" smtClean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和一</a:t>
            </a:r>
            <a:r>
              <a:rPr lang="zh-CN" altLang="en-US" sz="2800" dirty="0">
                <a:solidFill>
                  <a:srgbClr val="07070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元一次不等式组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56388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文本框 2"/>
          <p:cNvSpPr txBox="1">
            <a:spLocks noChangeArrowheads="1"/>
          </p:cNvSpPr>
          <p:nvPr/>
        </p:nvSpPr>
        <p:spPr bwMode="auto">
          <a:xfrm>
            <a:off x="438150" y="473075"/>
            <a:ext cx="82677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某班几个同学合影留念，每人交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0.7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已知一张彩色底片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0.68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，扩印一张相片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，每人分一张，在将收来的钱尽量用掉的前提下，这张相片上的同学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最少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有几人？</a:t>
            </a:r>
          </a:p>
        </p:txBody>
      </p:sp>
      <p:sp>
        <p:nvSpPr>
          <p:cNvPr id="982019" name="文本框 1"/>
          <p:cNvSpPr txBox="1">
            <a:spLocks noChangeArrowheads="1"/>
          </p:cNvSpPr>
          <p:nvPr/>
        </p:nvSpPr>
        <p:spPr bwMode="auto">
          <a:xfrm>
            <a:off x="366713" y="2984500"/>
            <a:ext cx="49466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解析：题中的等量关系，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收来的钱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=0.7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人数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花去的钱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=0.68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+0.5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人数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题中的不等关系，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花去的钱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≤收来的钱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 descr="20120820191129-14007859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3363" y="2676525"/>
            <a:ext cx="35528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charRg st="1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2019">
                                            <p:txEl>
                                              <p:charRg st="1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2019">
                                            <p:txEl>
                                              <p:charRg st="1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charRg st="3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2019">
                                            <p:txEl>
                                              <p:charRg st="3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2019">
                                            <p:txEl>
                                              <p:charRg st="3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82019">
                                            <p:txEl>
                                              <p:char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文本框 1"/>
          <p:cNvSpPr txBox="1">
            <a:spLocks noChangeArrowheads="1"/>
          </p:cNvSpPr>
          <p:nvPr/>
        </p:nvSpPr>
        <p:spPr bwMode="auto">
          <a:xfrm>
            <a:off x="422275" y="455613"/>
            <a:ext cx="82661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解：设这张相片上的同学有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根据题意列不等式，得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0.7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0.68+0.5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b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</a:b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解这个不等式，得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3.4.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为正整数，所以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至少为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答：这张相片上的同学至少有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983043" name="文本框 4"/>
          <p:cNvSpPr txBox="1">
            <a:spLocks noChangeArrowheads="1"/>
          </p:cNvSpPr>
          <p:nvPr/>
        </p:nvSpPr>
        <p:spPr bwMode="auto">
          <a:xfrm>
            <a:off x="382588" y="4962525"/>
            <a:ext cx="82026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方法归纳：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在用不等式解决实际问题时，当求出解集后，还要根据问题的实际意义确定问题的解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3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文本框 2"/>
          <p:cNvSpPr txBox="1">
            <a:spLocks noChangeArrowheads="1"/>
          </p:cNvSpPr>
          <p:nvPr/>
        </p:nvSpPr>
        <p:spPr bwMode="auto">
          <a:xfrm>
            <a:off x="438150" y="615950"/>
            <a:ext cx="8267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三个连续正整数的和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小于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39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，这样的正整数中，最大一组的和是多少？</a:t>
            </a:r>
          </a:p>
        </p:txBody>
      </p:sp>
      <p:sp>
        <p:nvSpPr>
          <p:cNvPr id="984067" name="文本框 1"/>
          <p:cNvSpPr txBox="1">
            <a:spLocks noChangeArrowheads="1"/>
          </p:cNvSpPr>
          <p:nvPr/>
        </p:nvSpPr>
        <p:spPr bwMode="auto">
          <a:xfrm>
            <a:off x="422275" y="2106613"/>
            <a:ext cx="8266113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解：设三个连续正整数分别为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+1.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根据题意列不等式，得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﹣1)+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39.</a:t>
            </a:r>
            <a:b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</a:b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解这个不等式，得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所以当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时，三个连续整数的和最大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三个连续整数的和为：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11+12+13=36.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406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406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406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4067">
                                            <p:txEl>
                                              <p:charRg st="25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charRg st="48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4067">
                                            <p:txEl>
                                              <p:charRg st="48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4067">
                                            <p:txEl>
                                              <p:charRg st="48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charRg st="12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4067">
                                            <p:txEl>
                                              <p:charRg st="12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4067">
                                            <p:txEl>
                                              <p:charRg st="128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charRg st="16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4067">
                                            <p:txEl>
                                              <p:charRg st="16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4067">
                                            <p:txEl>
                                              <p:charRg st="16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文本框 2"/>
          <p:cNvSpPr txBox="1">
            <a:spLocks noChangeArrowheads="1"/>
          </p:cNvSpPr>
          <p:nvPr/>
        </p:nvSpPr>
        <p:spPr bwMode="auto">
          <a:xfrm>
            <a:off x="285750" y="758825"/>
            <a:ext cx="8266113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练一练：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一堆玩具分给若干个小朋友，若每人分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件，则剩余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件，若前面每人分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件，则最后一人得到的玩具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最多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件，问小朋友的人数至少有几人？</a:t>
            </a:r>
          </a:p>
        </p:txBody>
      </p:sp>
      <p:sp>
        <p:nvSpPr>
          <p:cNvPr id="985091" name="文本框 1"/>
          <p:cNvSpPr txBox="1">
            <a:spLocks noChangeArrowheads="1"/>
          </p:cNvSpPr>
          <p:nvPr/>
        </p:nvSpPr>
        <p:spPr bwMode="auto">
          <a:xfrm>
            <a:off x="571500" y="3128963"/>
            <a:ext cx="82677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解析：第一次分配中的等量关系，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玩具总数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3×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人数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剩余玩具数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第二次分配中的不等关系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玩具总数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前面的人数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80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≤3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</p:txBody>
      </p:sp>
      <p:sp>
        <p:nvSpPr>
          <p:cNvPr id="985092" name="文本框 3"/>
          <p:cNvSpPr txBox="1">
            <a:spLocks noChangeArrowheads="1"/>
          </p:cNvSpPr>
          <p:nvPr/>
        </p:nvSpPr>
        <p:spPr bwMode="auto">
          <a:xfrm>
            <a:off x="573088" y="3128963"/>
            <a:ext cx="826611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解：设小朋友的人数为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，则玩具总数为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据题意列不等式，得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+4)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-4(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-1)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≤3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≥5.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答：小朋友至少有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5092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5092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charRg st="2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5092">
                                            <p:txEl>
                                              <p:charRg st="2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5092">
                                            <p:txEl>
                                              <p:charRg st="2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8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8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8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0" grpId="0"/>
      <p:bldP spid="985091" grpId="0" build="allAtOnce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文本框 3"/>
          <p:cNvSpPr txBox="1">
            <a:spLocks noChangeArrowheads="1"/>
          </p:cNvSpPr>
          <p:nvPr/>
        </p:nvSpPr>
        <p:spPr bwMode="auto">
          <a:xfrm>
            <a:off x="430213" y="258763"/>
            <a:ext cx="82661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86115" name="文本框 2"/>
          <p:cNvSpPr txBox="1">
            <a:spLocks noChangeArrowheads="1"/>
          </p:cNvSpPr>
          <p:nvPr/>
        </p:nvSpPr>
        <p:spPr bwMode="auto">
          <a:xfrm>
            <a:off x="430213" y="482600"/>
            <a:ext cx="8266112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某商店购进一批水果，运输过程中质量损失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10%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，假设不计商店的其他费用．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）如果商店在进价的基础上提高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10%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作为售价，则该商店的盈亏情况是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；（填“盈”、“亏”或“不盈不亏”）</a:t>
            </a:r>
          </a:p>
        </p:txBody>
      </p:sp>
      <p:sp>
        <p:nvSpPr>
          <p:cNvPr id="986116" name="文本框 1"/>
          <p:cNvSpPr txBox="1">
            <a:spLocks noChangeArrowheads="1"/>
          </p:cNvSpPr>
          <p:nvPr/>
        </p:nvSpPr>
        <p:spPr bwMode="auto">
          <a:xfrm>
            <a:off x="4554538" y="2536825"/>
            <a:ext cx="538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</a:rPr>
              <a:t>亏</a:t>
            </a:r>
          </a:p>
        </p:txBody>
      </p:sp>
      <p:sp>
        <p:nvSpPr>
          <p:cNvPr id="986117" name="文本框 4"/>
          <p:cNvSpPr txBox="1">
            <a:spLocks noChangeArrowheads="1"/>
          </p:cNvSpPr>
          <p:nvPr/>
        </p:nvSpPr>
        <p:spPr bwMode="auto">
          <a:xfrm>
            <a:off x="430213" y="3706813"/>
            <a:ext cx="8266112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解析：利润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售价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进价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设进价为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依题意，得  利润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(1﹣10%)×(1+10%)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即  利润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=﹣0.01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/>
      <p:bldP spid="986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文本框 1"/>
          <p:cNvSpPr txBox="1">
            <a:spLocks noChangeArrowheads="1"/>
          </p:cNvSpPr>
          <p:nvPr/>
        </p:nvSpPr>
        <p:spPr bwMode="auto">
          <a:xfrm>
            <a:off x="431800" y="1077913"/>
            <a:ext cx="81899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）若该商店想要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至少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获得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20%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的利润，则这种水果的售价在原进价的基础上至少提高多少？</a:t>
            </a:r>
            <a:endParaRPr lang="zh-CN" altLang="en-US" sz="2800"/>
          </a:p>
        </p:txBody>
      </p:sp>
      <p:sp>
        <p:nvSpPr>
          <p:cNvPr id="987139" name="文本框 4"/>
          <p:cNvSpPr txBox="1">
            <a:spLocks noChangeArrowheads="1"/>
          </p:cNvSpPr>
          <p:nvPr/>
        </p:nvSpPr>
        <p:spPr bwMode="auto">
          <a:xfrm>
            <a:off x="430213" y="-169863"/>
            <a:ext cx="82661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</a:p>
        </p:txBody>
      </p:sp>
      <p:sp>
        <p:nvSpPr>
          <p:cNvPr id="987140" name="文本框 3"/>
          <p:cNvSpPr txBox="1">
            <a:spLocks noChangeArrowheads="1"/>
          </p:cNvSpPr>
          <p:nvPr/>
        </p:nvSpPr>
        <p:spPr bwMode="auto">
          <a:xfrm>
            <a:off x="430213" y="2449513"/>
            <a:ext cx="8266112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解：设水果的售价在原进价的基础上提高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据题意列不等式，得 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(1﹣10%)(1+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≥ (1+20%)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 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答：水果得售价在原进价的基础上至少提高    ．   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68575" y="4381500"/>
          <a:ext cx="13192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151" r:id="rId3" imgW="368300" imgH="393700" progId="Equation.KSEE3">
                  <p:embed/>
                </p:oleObj>
              </mc:Choice>
              <mc:Fallback>
                <p:oleObj r:id="rId3" imgW="3683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4381500"/>
                        <a:ext cx="131921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265988" y="4824413"/>
          <a:ext cx="4953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152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988" y="4824413"/>
                        <a:ext cx="4953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7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7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7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7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7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7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7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7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7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7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8" grpId="0"/>
      <p:bldP spid="9871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文本框 2"/>
          <p:cNvSpPr txBox="1">
            <a:spLocks noChangeArrowheads="1"/>
          </p:cNvSpPr>
          <p:nvPr/>
        </p:nvSpPr>
        <p:spPr bwMode="auto">
          <a:xfrm>
            <a:off x="438150" y="1046163"/>
            <a:ext cx="82677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某次知识竞赛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道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题，每一题答对得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分，答错或不答都扣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分，小英得分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不低于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．设她答对了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道题，则根据题意可列出不等式为（　　）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20﹣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 90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﹣5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20﹣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20﹣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 90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﹣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20﹣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＞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90</a:t>
            </a:r>
          </a:p>
        </p:txBody>
      </p:sp>
      <p:sp>
        <p:nvSpPr>
          <p:cNvPr id="988163" name="文本框 3"/>
          <p:cNvSpPr txBox="1">
            <a:spLocks noChangeArrowheads="1"/>
          </p:cNvSpPr>
          <p:nvPr/>
        </p:nvSpPr>
        <p:spPr bwMode="auto">
          <a:xfrm>
            <a:off x="6915150" y="2543175"/>
            <a:ext cx="411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88164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2" grpId="0"/>
      <p:bldP spid="9881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文本框 2"/>
          <p:cNvSpPr txBox="1">
            <a:spLocks noChangeArrowheads="1"/>
          </p:cNvSpPr>
          <p:nvPr/>
        </p:nvSpPr>
        <p:spPr bwMode="auto">
          <a:xfrm>
            <a:off x="430213" y="212725"/>
            <a:ext cx="8424862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某工程队计划在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天修路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千米，施工前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天修完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千米，计划发生变化，准备提前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天完成修路任务，则以后几天内平均每天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至少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要修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________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千米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989187" name="文本框 1"/>
          <p:cNvSpPr txBox="1">
            <a:spLocks noChangeArrowheads="1"/>
          </p:cNvSpPr>
          <p:nvPr/>
        </p:nvSpPr>
        <p:spPr bwMode="auto">
          <a:xfrm>
            <a:off x="5911850" y="1670050"/>
            <a:ext cx="627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0.8</a:t>
            </a:r>
          </a:p>
        </p:txBody>
      </p:sp>
      <p:sp>
        <p:nvSpPr>
          <p:cNvPr id="989188" name="文本框 4"/>
          <p:cNvSpPr txBox="1">
            <a:spLocks noChangeArrowheads="1"/>
          </p:cNvSpPr>
          <p:nvPr/>
        </p:nvSpPr>
        <p:spPr bwMode="auto">
          <a:xfrm>
            <a:off x="430213" y="2073275"/>
            <a:ext cx="82661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解析：计划改变时，还剩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6-1.2=4.8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千米未修；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计划改变时，还剩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10-2-2=4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天时间；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则题中的不等关系为 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剩余天数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计划改变后每天修路数≥剩余路数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设以后几天平均每天修路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千米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根据题意得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(10﹣2﹣2)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≥6﹣1.2.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解得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≥0.8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9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9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9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6" grpId="0"/>
      <p:bldP spid="9891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文本框 2"/>
          <p:cNvSpPr txBox="1">
            <a:spLocks noChangeArrowheads="1"/>
          </p:cNvSpPr>
          <p:nvPr/>
        </p:nvSpPr>
        <p:spPr bwMode="auto">
          <a:xfrm>
            <a:off x="501650" y="257175"/>
            <a:ext cx="82661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en-US" altLang="zh-CN" sz="2800" b="1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在纪念中国抗日战争胜利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en-US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周年之际，某公司决定组织员工观看抗日战争题材的影片，门票有甲乙两种，甲种票比乙种票每张贵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元；买甲种票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张，乙种票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张共用去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660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元．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）求甲、乙两种门票每张各多少元？</a:t>
            </a:r>
          </a:p>
        </p:txBody>
      </p:sp>
      <p:sp>
        <p:nvSpPr>
          <p:cNvPr id="990211" name="文本框 3"/>
          <p:cNvSpPr txBox="1">
            <a:spLocks noChangeArrowheads="1"/>
          </p:cNvSpPr>
          <p:nvPr/>
        </p:nvSpPr>
        <p:spPr bwMode="auto">
          <a:xfrm>
            <a:off x="438150" y="3549650"/>
            <a:ext cx="8266113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解：设乙种门票每张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元，则甲种门票每张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+6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根据题意得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+6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+15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= 660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解得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=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24.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答：甲、乙两种门票每张各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文本框 101"/>
          <p:cNvSpPr txBox="1">
            <a:spLocks noChangeArrowheads="1"/>
          </p:cNvSpPr>
          <p:nvPr/>
        </p:nvSpPr>
        <p:spPr bwMode="auto">
          <a:xfrm>
            <a:off x="365125" y="1071563"/>
            <a:ext cx="82819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）如果公司准备购买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35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张门票且购票费用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不超过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1000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元，那么最多可购买多少张甲种票？</a:t>
            </a:r>
          </a:p>
        </p:txBody>
      </p:sp>
      <p:sp>
        <p:nvSpPr>
          <p:cNvPr id="991235" name="文本框 3"/>
          <p:cNvSpPr txBox="1">
            <a:spLocks noChangeArrowheads="1"/>
          </p:cNvSpPr>
          <p:nvPr/>
        </p:nvSpPr>
        <p:spPr bwMode="auto">
          <a:xfrm>
            <a:off x="430213" y="2627313"/>
            <a:ext cx="826611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解：设可购买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张甲种票，则购买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35﹣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张乙种票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根据题意得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+24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35﹣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≤1000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解得               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答：最多可购买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张甲种票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</a:p>
        </p:txBody>
      </p:sp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949450" y="3843338"/>
          <a:ext cx="1449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242" r:id="rId3" imgW="558800" imgH="393700" progId="Equation.KSEE3">
                  <p:embed/>
                </p:oleObj>
              </mc:Choice>
              <mc:Fallback>
                <p:oleObj r:id="rId3" imgW="5588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3843338"/>
                        <a:ext cx="1449388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973827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973828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973829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algn="l"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973830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 algn="l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973831" name="矩形 11"/>
          <p:cNvSpPr>
            <a:spLocks noChangeArrowheads="1"/>
          </p:cNvSpPr>
          <p:nvPr/>
        </p:nvSpPr>
        <p:spPr bwMode="auto">
          <a:xfrm>
            <a:off x="376238" y="2133600"/>
            <a:ext cx="852011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经历“实际问题抽象为不等式模型”的过程，从而学会用一元一次不等式解决实际问题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（重、难点）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体会不等式是刻画现实世界中不等关系的一种有效的数学模型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7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矩形 80"/>
          <p:cNvSpPr>
            <a:spLocks noChangeArrowheads="1"/>
          </p:cNvSpPr>
          <p:nvPr/>
        </p:nvSpPr>
        <p:spPr bwMode="auto">
          <a:xfrm>
            <a:off x="57150" y="44450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992259" name="矩形 1"/>
          <p:cNvSpPr>
            <a:spLocks noChangeArrowheads="1"/>
          </p:cNvSpPr>
          <p:nvPr/>
        </p:nvSpPr>
        <p:spPr bwMode="auto">
          <a:xfrm>
            <a:off x="1031875" y="1925638"/>
            <a:ext cx="1052513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列一元一次不等式解决实际问题</a:t>
            </a:r>
          </a:p>
        </p:txBody>
      </p:sp>
      <p:sp>
        <p:nvSpPr>
          <p:cNvPr id="992260" name="矩形 3"/>
          <p:cNvSpPr>
            <a:spLocks noChangeArrowheads="1"/>
          </p:cNvSpPr>
          <p:nvPr/>
        </p:nvSpPr>
        <p:spPr bwMode="auto">
          <a:xfrm>
            <a:off x="2817813" y="1127125"/>
            <a:ext cx="31734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审题，找不等关系</a:t>
            </a:r>
          </a:p>
        </p:txBody>
      </p:sp>
      <p:grpSp>
        <p:nvGrpSpPr>
          <p:cNvPr id="2" name="组合 22"/>
          <p:cNvGrpSpPr/>
          <p:nvPr/>
        </p:nvGrpSpPr>
        <p:grpSpPr bwMode="auto">
          <a:xfrm>
            <a:off x="2084388" y="1320800"/>
            <a:ext cx="706437" cy="4283075"/>
            <a:chOff x="0" y="0"/>
            <a:chExt cx="1088" cy="3060"/>
          </a:xfrm>
        </p:grpSpPr>
        <p:sp>
          <p:nvSpPr>
            <p:cNvPr id="992262" name="左大括号 7"/>
            <p:cNvSpPr/>
            <p:nvPr/>
          </p:nvSpPr>
          <p:spPr bwMode="auto">
            <a:xfrm>
              <a:off x="0" y="0"/>
              <a:ext cx="1088" cy="3061"/>
            </a:xfrm>
            <a:prstGeom prst="leftBrace">
              <a:avLst>
                <a:gd name="adj1" fmla="val 8089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bevel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cxnSp>
          <p:nvCxnSpPr>
            <p:cNvPr id="992263" name="直接连接符 8"/>
            <p:cNvCxnSpPr>
              <a:cxnSpLocks noChangeShapeType="1"/>
            </p:cNvCxnSpPr>
            <p:nvPr/>
          </p:nvCxnSpPr>
          <p:spPr bwMode="auto">
            <a:xfrm>
              <a:off x="164" y="1524"/>
              <a:ext cx="69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92264" name="矩形 4"/>
          <p:cNvSpPr>
            <a:spLocks noChangeArrowheads="1"/>
          </p:cNvSpPr>
          <p:nvPr/>
        </p:nvSpPr>
        <p:spPr bwMode="auto">
          <a:xfrm>
            <a:off x="2820988" y="5346700"/>
            <a:ext cx="3556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根据实际情况写答案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92265" name="矩形 3"/>
          <p:cNvSpPr>
            <a:spLocks noChangeArrowheads="1"/>
          </p:cNvSpPr>
          <p:nvPr/>
        </p:nvSpPr>
        <p:spPr bwMode="auto">
          <a:xfrm>
            <a:off x="2801938" y="2176463"/>
            <a:ext cx="1857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设未知数</a:t>
            </a:r>
          </a:p>
        </p:txBody>
      </p:sp>
      <p:sp>
        <p:nvSpPr>
          <p:cNvPr id="992266" name="矩形 3"/>
          <p:cNvSpPr>
            <a:spLocks noChangeArrowheads="1"/>
          </p:cNvSpPr>
          <p:nvPr/>
        </p:nvSpPr>
        <p:spPr bwMode="auto">
          <a:xfrm>
            <a:off x="2801938" y="3190875"/>
            <a:ext cx="17859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列不等式</a:t>
            </a:r>
          </a:p>
        </p:txBody>
      </p:sp>
      <p:sp>
        <p:nvSpPr>
          <p:cNvPr id="992267" name="矩形 3"/>
          <p:cNvSpPr>
            <a:spLocks noChangeArrowheads="1"/>
          </p:cNvSpPr>
          <p:nvPr/>
        </p:nvSpPr>
        <p:spPr bwMode="auto">
          <a:xfrm>
            <a:off x="2801938" y="4267200"/>
            <a:ext cx="5483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解不等式并检验解是否符合题意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9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ldLvl="0"/>
      <p:bldP spid="992260" grpId="0" bldLvl="0"/>
      <p:bldP spid="992264" grpId="0" bldLvl="0"/>
      <p:bldP spid="992265" grpId="0" bldLvl="0"/>
      <p:bldP spid="992266" grpId="0" bldLvl="0"/>
      <p:bldP spid="99226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矩形 80"/>
          <p:cNvSpPr>
            <a:spLocks noChangeArrowheads="1"/>
          </p:cNvSpPr>
          <p:nvPr/>
        </p:nvSpPr>
        <p:spPr bwMode="auto">
          <a:xfrm>
            <a:off x="34925" y="44450"/>
            <a:ext cx="1392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974851" name="文本框 2"/>
          <p:cNvSpPr txBox="1">
            <a:spLocks noChangeArrowheads="1"/>
          </p:cNvSpPr>
          <p:nvPr/>
        </p:nvSpPr>
        <p:spPr bwMode="auto">
          <a:xfrm>
            <a:off x="1063625" y="1401763"/>
            <a:ext cx="64944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应用一元一次方程解实际问题的步骤：</a:t>
            </a:r>
          </a:p>
        </p:txBody>
      </p:sp>
      <p:sp>
        <p:nvSpPr>
          <p:cNvPr id="974852" name="流程图: 过程 27667"/>
          <p:cNvSpPr>
            <a:spLocks noChangeArrowheads="1"/>
          </p:cNvSpPr>
          <p:nvPr/>
        </p:nvSpPr>
        <p:spPr bwMode="auto">
          <a:xfrm>
            <a:off x="1201738" y="2212975"/>
            <a:ext cx="1752600" cy="538163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实际问题</a:t>
            </a:r>
          </a:p>
        </p:txBody>
      </p:sp>
      <p:grpSp>
        <p:nvGrpSpPr>
          <p:cNvPr id="4" name="组合 27707"/>
          <p:cNvGrpSpPr/>
          <p:nvPr/>
        </p:nvGrpSpPr>
        <p:grpSpPr bwMode="auto">
          <a:xfrm>
            <a:off x="5621338" y="2212975"/>
            <a:ext cx="2819400" cy="538163"/>
            <a:chOff x="2208" y="928"/>
            <a:chExt cx="1776" cy="339"/>
          </a:xfrm>
        </p:grpSpPr>
        <p:sp>
          <p:nvSpPr>
            <p:cNvPr id="974854" name="流程图: 过程 27675"/>
            <p:cNvSpPr>
              <a:spLocks noChangeArrowheads="1"/>
            </p:cNvSpPr>
            <p:nvPr/>
          </p:nvSpPr>
          <p:spPr bwMode="auto">
            <a:xfrm>
              <a:off x="2621" y="928"/>
              <a:ext cx="1363" cy="339"/>
            </a:xfrm>
            <a:prstGeom prst="flowChartProcess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19050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找相等关系</a:t>
              </a:r>
            </a:p>
          </p:txBody>
        </p:sp>
        <p:sp>
          <p:nvSpPr>
            <p:cNvPr id="974855" name="右箭头 27685"/>
            <p:cNvSpPr>
              <a:spLocks noChangeArrowheads="1"/>
            </p:cNvSpPr>
            <p:nvPr/>
          </p:nvSpPr>
          <p:spPr bwMode="auto">
            <a:xfrm>
              <a:off x="2208" y="1008"/>
              <a:ext cx="370" cy="181"/>
            </a:xfrm>
            <a:prstGeom prst="rightArrow">
              <a:avLst>
                <a:gd name="adj1" fmla="val 50000"/>
                <a:gd name="adj2" fmla="val 51029"/>
              </a:avLst>
            </a:prstGeom>
            <a:solidFill>
              <a:srgbClr val="CC99FF"/>
            </a:solidFill>
            <a:ln w="19050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5" name="组合 27706"/>
          <p:cNvGrpSpPr/>
          <p:nvPr/>
        </p:nvGrpSpPr>
        <p:grpSpPr bwMode="auto">
          <a:xfrm>
            <a:off x="3106738" y="2208213"/>
            <a:ext cx="2362200" cy="538162"/>
            <a:chOff x="1056" y="1056"/>
            <a:chExt cx="1488" cy="339"/>
          </a:xfrm>
        </p:grpSpPr>
        <p:sp>
          <p:nvSpPr>
            <p:cNvPr id="974857" name="流程图: 过程 27669"/>
            <p:cNvSpPr>
              <a:spLocks noChangeArrowheads="1"/>
            </p:cNvSpPr>
            <p:nvPr/>
          </p:nvSpPr>
          <p:spPr bwMode="auto">
            <a:xfrm>
              <a:off x="1488" y="1056"/>
              <a:ext cx="1056" cy="339"/>
            </a:xfrm>
            <a:prstGeom prst="flowChartProcess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19050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设未知数</a:t>
              </a:r>
            </a:p>
          </p:txBody>
        </p:sp>
        <p:sp>
          <p:nvSpPr>
            <p:cNvPr id="974858" name="右箭头 27686"/>
            <p:cNvSpPr>
              <a:spLocks noChangeArrowheads="1"/>
            </p:cNvSpPr>
            <p:nvPr/>
          </p:nvSpPr>
          <p:spPr bwMode="auto">
            <a:xfrm>
              <a:off x="1056" y="1163"/>
              <a:ext cx="370" cy="181"/>
            </a:xfrm>
            <a:prstGeom prst="rightArrow">
              <a:avLst>
                <a:gd name="adj1" fmla="val 50000"/>
                <a:gd name="adj2" fmla="val 51029"/>
              </a:avLst>
            </a:prstGeom>
            <a:solidFill>
              <a:srgbClr val="CC99FF"/>
            </a:solidFill>
            <a:ln w="19050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6" name="组合 27711"/>
          <p:cNvGrpSpPr/>
          <p:nvPr/>
        </p:nvGrpSpPr>
        <p:grpSpPr bwMode="auto">
          <a:xfrm>
            <a:off x="6459538" y="2965450"/>
            <a:ext cx="1828800" cy="1152525"/>
            <a:chOff x="4176" y="1626"/>
            <a:chExt cx="1152" cy="726"/>
          </a:xfrm>
        </p:grpSpPr>
        <p:sp>
          <p:nvSpPr>
            <p:cNvPr id="974860" name="流程图: 过程 27672"/>
            <p:cNvSpPr>
              <a:spLocks noChangeArrowheads="1"/>
            </p:cNvSpPr>
            <p:nvPr/>
          </p:nvSpPr>
          <p:spPr bwMode="auto">
            <a:xfrm>
              <a:off x="4176" y="2013"/>
              <a:ext cx="1152" cy="339"/>
            </a:xfrm>
            <a:prstGeom prst="flowChartProcess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19050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列出方程</a:t>
              </a:r>
            </a:p>
          </p:txBody>
        </p:sp>
        <p:sp>
          <p:nvSpPr>
            <p:cNvPr id="974861" name="右箭头 27694"/>
            <p:cNvSpPr>
              <a:spLocks noChangeArrowheads="1"/>
            </p:cNvSpPr>
            <p:nvPr/>
          </p:nvSpPr>
          <p:spPr bwMode="auto">
            <a:xfrm rot="5400000">
              <a:off x="4554" y="1718"/>
              <a:ext cx="370" cy="181"/>
            </a:xfrm>
            <a:prstGeom prst="rightArrow">
              <a:avLst>
                <a:gd name="adj1" fmla="val 50000"/>
                <a:gd name="adj2" fmla="val 51029"/>
              </a:avLst>
            </a:prstGeom>
            <a:solidFill>
              <a:srgbClr val="CC99FF"/>
            </a:solidFill>
            <a:ln w="19050">
              <a:solidFill>
                <a:srgbClr val="000000"/>
              </a:solidFill>
              <a:miter lim="800000"/>
            </a:ln>
          </p:spPr>
          <p:txBody>
            <a:bodyPr rot="10800000" vert="eaVert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7" name="组合 27708"/>
          <p:cNvGrpSpPr/>
          <p:nvPr/>
        </p:nvGrpSpPr>
        <p:grpSpPr bwMode="auto">
          <a:xfrm>
            <a:off x="1290638" y="3279775"/>
            <a:ext cx="2720975" cy="965200"/>
            <a:chOff x="480" y="1776"/>
            <a:chExt cx="1714" cy="608"/>
          </a:xfrm>
        </p:grpSpPr>
        <p:sp>
          <p:nvSpPr>
            <p:cNvPr id="974863" name="流程图: 过程 27683"/>
            <p:cNvSpPr>
              <a:spLocks noChangeArrowheads="1"/>
            </p:cNvSpPr>
            <p:nvPr/>
          </p:nvSpPr>
          <p:spPr bwMode="auto">
            <a:xfrm>
              <a:off x="480" y="1776"/>
              <a:ext cx="1104" cy="608"/>
            </a:xfrm>
            <a:prstGeom prst="flowChartProcess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19050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检验解的合理性</a:t>
              </a:r>
            </a:p>
          </p:txBody>
        </p:sp>
        <p:sp>
          <p:nvSpPr>
            <p:cNvPr id="974864" name="右箭头 27695"/>
            <p:cNvSpPr>
              <a:spLocks noChangeArrowheads="1"/>
            </p:cNvSpPr>
            <p:nvPr/>
          </p:nvSpPr>
          <p:spPr bwMode="auto">
            <a:xfrm rot="10800000">
              <a:off x="1598" y="2016"/>
              <a:ext cx="596" cy="181"/>
            </a:xfrm>
            <a:prstGeom prst="rightArrow">
              <a:avLst>
                <a:gd name="adj1" fmla="val 50000"/>
                <a:gd name="adj2" fmla="val 50993"/>
              </a:avLst>
            </a:prstGeom>
            <a:solidFill>
              <a:srgbClr val="CC99FF"/>
            </a:solidFill>
            <a:ln w="19050">
              <a:solidFill>
                <a:srgbClr val="000000"/>
              </a:solidFill>
              <a:miter lim="800000"/>
            </a:ln>
          </p:spPr>
          <p:txBody>
            <a:bodyPr rot="10800000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8" name="组合 27710"/>
          <p:cNvGrpSpPr/>
          <p:nvPr/>
        </p:nvGrpSpPr>
        <p:grpSpPr bwMode="auto">
          <a:xfrm>
            <a:off x="4092575" y="3565525"/>
            <a:ext cx="2209800" cy="538163"/>
            <a:chOff x="2352" y="2013"/>
            <a:chExt cx="1392" cy="339"/>
          </a:xfrm>
        </p:grpSpPr>
        <p:sp>
          <p:nvSpPr>
            <p:cNvPr id="974866" name="流程图: 过程 27680"/>
            <p:cNvSpPr>
              <a:spLocks noChangeArrowheads="1"/>
            </p:cNvSpPr>
            <p:nvPr/>
          </p:nvSpPr>
          <p:spPr bwMode="auto">
            <a:xfrm>
              <a:off x="2352" y="2013"/>
              <a:ext cx="995" cy="339"/>
            </a:xfrm>
            <a:prstGeom prst="flowChartProcess">
              <a:avLst/>
            </a:prstGeom>
            <a:gradFill rotWithShape="1">
              <a:gsLst>
                <a:gs pos="0">
                  <a:srgbClr val="012D86"/>
                </a:gs>
                <a:gs pos="100000">
                  <a:srgbClr val="0E2557"/>
                </a:gs>
              </a:gsLst>
              <a:lin ang="5400000"/>
            </a:gradFill>
            <a:ln w="19050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解方程</a:t>
              </a:r>
            </a:p>
          </p:txBody>
        </p:sp>
        <p:sp>
          <p:nvSpPr>
            <p:cNvPr id="974867" name="右箭头 27709"/>
            <p:cNvSpPr>
              <a:spLocks noChangeArrowheads="1"/>
            </p:cNvSpPr>
            <p:nvPr/>
          </p:nvSpPr>
          <p:spPr bwMode="auto">
            <a:xfrm rot="10800000">
              <a:off x="3374" y="2075"/>
              <a:ext cx="370" cy="181"/>
            </a:xfrm>
            <a:prstGeom prst="rightArrow">
              <a:avLst>
                <a:gd name="adj1" fmla="val 50000"/>
                <a:gd name="adj2" fmla="val 51029"/>
              </a:avLst>
            </a:prstGeom>
            <a:solidFill>
              <a:srgbClr val="CC99FF"/>
            </a:solidFill>
            <a:ln w="19050">
              <a:solidFill>
                <a:srgbClr val="000000"/>
              </a:solidFill>
              <a:miter lim="800000"/>
            </a:ln>
          </p:spPr>
          <p:txBody>
            <a:bodyPr rot="10800000"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974868" name="文本框 3"/>
          <p:cNvSpPr txBox="1">
            <a:spLocks noChangeArrowheads="1"/>
          </p:cNvSpPr>
          <p:nvPr/>
        </p:nvSpPr>
        <p:spPr bwMode="auto">
          <a:xfrm>
            <a:off x="1009650" y="4651375"/>
            <a:ext cx="597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将下列生活中的不等关系翻译成数学语言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74869" name="文本框 4"/>
          <p:cNvSpPr txBox="1">
            <a:spLocks noChangeArrowheads="1"/>
          </p:cNvSpPr>
          <p:nvPr/>
        </p:nvSpPr>
        <p:spPr bwMode="auto">
          <a:xfrm>
            <a:off x="1370013" y="524351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超过</a:t>
            </a:r>
          </a:p>
        </p:txBody>
      </p:sp>
      <p:sp>
        <p:nvSpPr>
          <p:cNvPr id="974870" name="文本框 5"/>
          <p:cNvSpPr txBox="1">
            <a:spLocks noChangeArrowheads="1"/>
          </p:cNvSpPr>
          <p:nvPr/>
        </p:nvSpPr>
        <p:spPr bwMode="auto">
          <a:xfrm>
            <a:off x="3003550" y="522605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至少</a:t>
            </a:r>
          </a:p>
        </p:txBody>
      </p:sp>
      <p:sp>
        <p:nvSpPr>
          <p:cNvPr id="974871" name="文本框 6"/>
          <p:cNvSpPr txBox="1">
            <a:spLocks noChangeArrowheads="1"/>
          </p:cNvSpPr>
          <p:nvPr/>
        </p:nvSpPr>
        <p:spPr bwMode="auto">
          <a:xfrm>
            <a:off x="4565650" y="52101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最多</a:t>
            </a:r>
          </a:p>
        </p:txBody>
      </p:sp>
      <p:sp>
        <p:nvSpPr>
          <p:cNvPr id="974872" name="文本框 7"/>
          <p:cNvSpPr txBox="1">
            <a:spLocks noChangeArrowheads="1"/>
          </p:cNvSpPr>
          <p:nvPr/>
        </p:nvSpPr>
        <p:spPr bwMode="auto">
          <a:xfrm>
            <a:off x="1895475" y="5694363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974873" name="文本框 9"/>
          <p:cNvSpPr txBox="1">
            <a:spLocks noChangeArrowheads="1"/>
          </p:cNvSpPr>
          <p:nvPr/>
        </p:nvSpPr>
        <p:spPr bwMode="auto">
          <a:xfrm>
            <a:off x="3556000" y="5659438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≥</a:t>
            </a:r>
          </a:p>
        </p:txBody>
      </p:sp>
      <p:sp>
        <p:nvSpPr>
          <p:cNvPr id="974874" name="文本框 10"/>
          <p:cNvSpPr txBox="1">
            <a:spLocks noChangeArrowheads="1"/>
          </p:cNvSpPr>
          <p:nvPr/>
        </p:nvSpPr>
        <p:spPr bwMode="auto">
          <a:xfrm>
            <a:off x="5165725" y="570865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≤</a:t>
            </a:r>
          </a:p>
        </p:txBody>
      </p:sp>
      <p:sp>
        <p:nvSpPr>
          <p:cNvPr id="974875" name="圆角矩形 31"/>
          <p:cNvSpPr>
            <a:spLocks noChangeArrowheads="1"/>
          </p:cNvSpPr>
          <p:nvPr/>
        </p:nvSpPr>
        <p:spPr bwMode="auto">
          <a:xfrm>
            <a:off x="350838" y="674688"/>
            <a:ext cx="1657350" cy="5111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97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7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7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9748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9748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97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97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85" decel="100000"/>
                                        <p:tgtEl>
                                          <p:spTgt spid="974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385" decel="100000"/>
                                        <p:tgtEl>
                                          <p:spTgt spid="974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385" fill="hold"/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385" fill="hold"/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7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/>
      <p:bldP spid="974852" grpId="0" bldLvl="0"/>
      <p:bldP spid="974868" grpId="0"/>
      <p:bldP spid="974869" grpId="0"/>
      <p:bldP spid="974870" grpId="0"/>
      <p:bldP spid="974871" grpId="0"/>
      <p:bldP spid="974872" grpId="0"/>
      <p:bldP spid="974873" grpId="0"/>
      <p:bldP spid="974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pSp>
        <p:nvGrpSpPr>
          <p:cNvPr id="975875" name="组合 6147"/>
          <p:cNvGrpSpPr/>
          <p:nvPr/>
        </p:nvGrpSpPr>
        <p:grpSpPr bwMode="auto">
          <a:xfrm>
            <a:off x="325438" y="246063"/>
            <a:ext cx="4394200" cy="901700"/>
            <a:chOff x="0" y="0"/>
            <a:chExt cx="6920" cy="1418"/>
          </a:xfrm>
        </p:grpSpPr>
        <p:sp>
          <p:nvSpPr>
            <p:cNvPr id="97587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7587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7587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75879" name="文本框 6151"/>
            <p:cNvSpPr txBox="1">
              <a:spLocks noChangeArrowheads="1"/>
            </p:cNvSpPr>
            <p:nvPr/>
          </p:nvSpPr>
          <p:spPr bwMode="auto">
            <a:xfrm>
              <a:off x="872" y="406"/>
              <a:ext cx="604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一元二次方程的应用</a:t>
              </a:r>
            </a:p>
          </p:txBody>
        </p:sp>
        <p:sp>
          <p:nvSpPr>
            <p:cNvPr id="97588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75881" name="文本框 1"/>
          <p:cNvSpPr txBox="1">
            <a:spLocks noChangeArrowheads="1"/>
          </p:cNvSpPr>
          <p:nvPr/>
        </p:nvSpPr>
        <p:spPr bwMode="auto">
          <a:xfrm>
            <a:off x="303213" y="1112838"/>
            <a:ext cx="6370637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七年级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一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班的学生准备用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500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元，购买甲、乙两种图书共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套，送给老区的幼儿园小朋友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已知甲种图书每套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元，乙种图书每套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40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这些钱最多能买甲种图书多少套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</a:p>
        </p:txBody>
      </p:sp>
      <p:pic>
        <p:nvPicPr>
          <p:cNvPr id="975882" name="图片 2" descr="11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72263" y="530225"/>
            <a:ext cx="240665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5883" name="文本框 4"/>
          <p:cNvSpPr txBox="1">
            <a:spLocks noChangeArrowheads="1"/>
          </p:cNvSpPr>
          <p:nvPr/>
        </p:nvSpPr>
        <p:spPr bwMode="auto">
          <a:xfrm>
            <a:off x="303213" y="4467225"/>
            <a:ext cx="856932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设可购买甲种图书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套，则购买甲种图书用的钱为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元，购买乙种图书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套，购买乙种图书用的钱为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75884" name="文本框 6"/>
          <p:cNvSpPr txBox="1">
            <a:spLocks noChangeArrowheads="1"/>
          </p:cNvSpPr>
          <p:nvPr/>
        </p:nvSpPr>
        <p:spPr bwMode="auto">
          <a:xfrm>
            <a:off x="1217613" y="5176838"/>
            <a:ext cx="871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45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</a:p>
        </p:txBody>
      </p:sp>
      <p:sp>
        <p:nvSpPr>
          <p:cNvPr id="975885" name="文本框 7"/>
          <p:cNvSpPr txBox="1">
            <a:spLocks noChangeArrowheads="1"/>
          </p:cNvSpPr>
          <p:nvPr/>
        </p:nvSpPr>
        <p:spPr bwMode="auto">
          <a:xfrm>
            <a:off x="5238750" y="5170488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(12-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75886" name="文本框 8"/>
          <p:cNvSpPr txBox="1">
            <a:spLocks noChangeArrowheads="1"/>
          </p:cNvSpPr>
          <p:nvPr/>
        </p:nvSpPr>
        <p:spPr bwMode="auto">
          <a:xfrm>
            <a:off x="2536825" y="5818188"/>
            <a:ext cx="1387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40(12-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5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5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5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5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5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5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81" grpId="0"/>
      <p:bldP spid="975883" grpId="0"/>
      <p:bldP spid="975884" grpId="0"/>
      <p:bldP spid="975885" grpId="0"/>
      <p:bldP spid="9758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文本框 3"/>
          <p:cNvSpPr txBox="1">
            <a:spLocks noChangeArrowheads="1"/>
          </p:cNvSpPr>
          <p:nvPr/>
        </p:nvSpPr>
        <p:spPr bwMode="auto">
          <a:xfrm>
            <a:off x="303213" y="590550"/>
            <a:ext cx="876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/>
              <a:t>购买甲、乙两种图书所用钱数与</a:t>
            </a:r>
            <a:r>
              <a:rPr lang="en-US" altLang="zh-CN" sz="2800" dirty="0"/>
              <a:t>500</a:t>
            </a:r>
            <a:r>
              <a:rPr lang="zh-CN" altLang="en-US" sz="2800" dirty="0"/>
              <a:t>元有什么关系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976899" name="文本框 4"/>
          <p:cNvSpPr txBox="1">
            <a:spLocks noChangeArrowheads="1"/>
          </p:cNvSpPr>
          <p:nvPr/>
        </p:nvSpPr>
        <p:spPr bwMode="auto">
          <a:xfrm>
            <a:off x="847725" y="1879600"/>
            <a:ext cx="76739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甲图书所用钱数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乙图书所用钱数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≤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500.</a:t>
            </a:r>
          </a:p>
        </p:txBody>
      </p:sp>
      <p:sp>
        <p:nvSpPr>
          <p:cNvPr id="976900" name="文本框 5"/>
          <p:cNvSpPr txBox="1">
            <a:spLocks noChangeArrowheads="1"/>
          </p:cNvSpPr>
          <p:nvPr/>
        </p:nvSpPr>
        <p:spPr bwMode="auto">
          <a:xfrm>
            <a:off x="303213" y="2806700"/>
            <a:ext cx="8763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/>
              <a:t>你能用不等式把这种关系表示出来吗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976901" name="文本框 7"/>
          <p:cNvSpPr txBox="1">
            <a:spLocks noChangeArrowheads="1"/>
          </p:cNvSpPr>
          <p:nvPr/>
        </p:nvSpPr>
        <p:spPr bwMode="auto">
          <a:xfrm>
            <a:off x="847725" y="3457575"/>
            <a:ext cx="4030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45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x+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40(12-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≤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500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76902" name="文本框 6"/>
          <p:cNvSpPr txBox="1">
            <a:spLocks noChangeArrowheads="1"/>
          </p:cNvSpPr>
          <p:nvPr/>
        </p:nvSpPr>
        <p:spPr bwMode="auto">
          <a:xfrm>
            <a:off x="285750" y="3938588"/>
            <a:ext cx="876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/>
              <a:t>解上面列出的不等式，并根据解集确定实际问题的答案</a:t>
            </a:r>
            <a:r>
              <a:rPr lang="en-US" altLang="zh-CN" sz="2800" dirty="0"/>
              <a:t>.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76903" name="文本框 8"/>
          <p:cNvSpPr txBox="1">
            <a:spLocks noChangeArrowheads="1"/>
          </p:cNvSpPr>
          <p:nvPr/>
        </p:nvSpPr>
        <p:spPr bwMode="auto">
          <a:xfrm>
            <a:off x="854075" y="5395913"/>
            <a:ext cx="6711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≤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，故最多购买甲图书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套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8" grpId="0"/>
      <p:bldP spid="976899" grpId="0"/>
      <p:bldP spid="976900" grpId="0"/>
      <p:bldP spid="976901" grpId="0"/>
      <p:bldP spid="976902" grpId="0"/>
      <p:bldP spid="9769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文本框 17410"/>
          <p:cNvSpPr txBox="1">
            <a:spLocks noChangeArrowheads="1"/>
          </p:cNvSpPr>
          <p:nvPr/>
        </p:nvSpPr>
        <p:spPr bwMode="auto">
          <a:xfrm>
            <a:off x="914400" y="16764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通过以上分析，你可以总结一下应用一元一次不等式解决实际问题的步骤吗？</a:t>
            </a:r>
          </a:p>
        </p:txBody>
      </p:sp>
      <p:sp>
        <p:nvSpPr>
          <p:cNvPr id="977923" name="矩形 17430"/>
          <p:cNvSpPr>
            <a:spLocks noChangeArrowheads="1"/>
          </p:cNvSpPr>
          <p:nvPr/>
        </p:nvSpPr>
        <p:spPr bwMode="auto">
          <a:xfrm>
            <a:off x="382588" y="3482975"/>
            <a:ext cx="1370012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实际问题</a:t>
            </a:r>
          </a:p>
        </p:txBody>
      </p:sp>
      <p:sp>
        <p:nvSpPr>
          <p:cNvPr id="977924" name="矩形 17431"/>
          <p:cNvSpPr>
            <a:spLocks noChangeArrowheads="1"/>
          </p:cNvSpPr>
          <p:nvPr/>
        </p:nvSpPr>
        <p:spPr bwMode="auto">
          <a:xfrm>
            <a:off x="6672263" y="3482975"/>
            <a:ext cx="1508125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解不等式</a:t>
            </a:r>
          </a:p>
        </p:txBody>
      </p:sp>
      <p:sp>
        <p:nvSpPr>
          <p:cNvPr id="977925" name="矩形 17433"/>
          <p:cNvSpPr>
            <a:spLocks noChangeArrowheads="1"/>
          </p:cNvSpPr>
          <p:nvPr/>
        </p:nvSpPr>
        <p:spPr bwMode="auto">
          <a:xfrm>
            <a:off x="4211638" y="3482975"/>
            <a:ext cx="1438275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列不等式</a:t>
            </a:r>
          </a:p>
        </p:txBody>
      </p:sp>
      <p:sp>
        <p:nvSpPr>
          <p:cNvPr id="977926" name="矩形 17434"/>
          <p:cNvSpPr>
            <a:spLocks noChangeArrowheads="1"/>
          </p:cNvSpPr>
          <p:nvPr/>
        </p:nvSpPr>
        <p:spPr bwMode="auto">
          <a:xfrm>
            <a:off x="6643688" y="5011738"/>
            <a:ext cx="1598612" cy="838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8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结合实际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确定答案</a:t>
            </a:r>
          </a:p>
        </p:txBody>
      </p:sp>
      <p:grpSp>
        <p:nvGrpSpPr>
          <p:cNvPr id="17441" name="组合 17440"/>
          <p:cNvGrpSpPr/>
          <p:nvPr/>
        </p:nvGrpSpPr>
        <p:grpSpPr bwMode="auto">
          <a:xfrm>
            <a:off x="1836738" y="3282950"/>
            <a:ext cx="2800350" cy="1000125"/>
            <a:chOff x="1278" y="1794"/>
            <a:chExt cx="1178" cy="661"/>
          </a:xfrm>
        </p:grpSpPr>
        <p:sp>
          <p:nvSpPr>
            <p:cNvPr id="977928" name="直接连接符 17435"/>
            <p:cNvSpPr>
              <a:spLocks noChangeShapeType="1"/>
            </p:cNvSpPr>
            <p:nvPr/>
          </p:nvSpPr>
          <p:spPr bwMode="auto">
            <a:xfrm>
              <a:off x="1283" y="2112"/>
              <a:ext cx="973" cy="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l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977929" name="文本框 17436"/>
            <p:cNvSpPr txBox="1">
              <a:spLocks noChangeArrowheads="1"/>
            </p:cNvSpPr>
            <p:nvPr/>
          </p:nvSpPr>
          <p:spPr bwMode="auto">
            <a:xfrm>
              <a:off x="1278" y="1794"/>
              <a:ext cx="1178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找出不等关系</a:t>
              </a:r>
            </a:p>
          </p:txBody>
        </p:sp>
        <p:sp>
          <p:nvSpPr>
            <p:cNvPr id="977930" name="文本框 17437"/>
            <p:cNvSpPr txBox="1">
              <a:spLocks noChangeArrowheads="1"/>
            </p:cNvSpPr>
            <p:nvPr/>
          </p:nvSpPr>
          <p:spPr bwMode="auto">
            <a:xfrm>
              <a:off x="1352" y="2112"/>
              <a:ext cx="815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</a:t>
              </a:r>
              <a:r>
                <a:rPr lang="zh-CN" altLang="en-US" sz="28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设未知数</a:t>
              </a:r>
            </a:p>
          </p:txBody>
        </p:sp>
      </p:grpSp>
      <p:sp>
        <p:nvSpPr>
          <p:cNvPr id="17439" name="直接连接符 17438"/>
          <p:cNvSpPr>
            <a:spLocks noChangeShapeType="1"/>
          </p:cNvSpPr>
          <p:nvPr/>
        </p:nvSpPr>
        <p:spPr bwMode="auto">
          <a:xfrm flipV="1">
            <a:off x="5892800" y="3711575"/>
            <a:ext cx="741363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7440" name="直接连接符 17439"/>
          <p:cNvSpPr>
            <a:spLocks noChangeShapeType="1"/>
          </p:cNvSpPr>
          <p:nvPr/>
        </p:nvSpPr>
        <p:spPr bwMode="auto">
          <a:xfrm>
            <a:off x="7451725" y="4075113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77933" name="圆角矩形 31"/>
          <p:cNvSpPr>
            <a:spLocks noChangeArrowheads="1"/>
          </p:cNvSpPr>
          <p:nvPr/>
        </p:nvSpPr>
        <p:spPr bwMode="auto">
          <a:xfrm>
            <a:off x="684213" y="836613"/>
            <a:ext cx="1830387" cy="5048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9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ldLvl="0"/>
      <p:bldP spid="977924" grpId="0" bldLvl="0"/>
      <p:bldP spid="977925" grpId="0" bldLvl="0"/>
      <p:bldP spid="97792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78947" name="圆角矩形 31"/>
          <p:cNvSpPr>
            <a:spLocks noChangeArrowheads="1"/>
          </p:cNvSpPr>
          <p:nvPr/>
        </p:nvSpPr>
        <p:spPr bwMode="auto">
          <a:xfrm>
            <a:off x="339725" y="584200"/>
            <a:ext cx="1762125" cy="5127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978948" name="文本框 2"/>
          <p:cNvSpPr txBox="1">
            <a:spLocks noChangeArrowheads="1"/>
          </p:cNvSpPr>
          <p:nvPr/>
        </p:nvSpPr>
        <p:spPr bwMode="auto">
          <a:xfrm>
            <a:off x="438150" y="1117600"/>
            <a:ext cx="82677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某商场为响应“家电下乡”的惠农政策，决定采购一批电冰箱，优惠销售给农民朋友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商场从厂家直接购进甲、乙、丙三种不同型号的电冰箱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共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80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台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，其中，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甲种电冰箱的台数是乙种电冰箱台数的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倍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，购买三种电冰箱的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总金额不超过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132000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，已知甲、乙、丙三种电冰箱每台的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出厂价格分别为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1600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2000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那么该商场购进的乙种电冰箱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至少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为多少台？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文本框 2"/>
          <p:cNvSpPr txBox="1">
            <a:spLocks noChangeArrowheads="1"/>
          </p:cNvSpPr>
          <p:nvPr/>
        </p:nvSpPr>
        <p:spPr bwMode="auto">
          <a:xfrm>
            <a:off x="581025" y="1333500"/>
            <a:ext cx="8267700" cy="393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解析：题中的等量关系，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甲冰箱数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乙冰箱数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丙冰箱数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80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甲冰箱数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 2×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乙冰箱数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题中的不等关系，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1200×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甲冰箱数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+1600×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乙冰箱数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2000×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丙冰箱数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≤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132000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文本框 1"/>
          <p:cNvSpPr txBox="1">
            <a:spLocks noChangeArrowheads="1"/>
          </p:cNvSpPr>
          <p:nvPr/>
        </p:nvSpPr>
        <p:spPr bwMode="auto">
          <a:xfrm>
            <a:off x="708025" y="2249488"/>
            <a:ext cx="82677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根据题意列不等式，得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1200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+1600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+2000(80-3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≤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132000.</a:t>
            </a:r>
            <a:b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解这个不等式，得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14.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答：至少购进乙种电冰箱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80995" name="文本框 2"/>
          <p:cNvSpPr txBox="1">
            <a:spLocks noChangeArrowheads="1"/>
          </p:cNvSpPr>
          <p:nvPr/>
        </p:nvSpPr>
        <p:spPr bwMode="auto">
          <a:xfrm>
            <a:off x="547688" y="949325"/>
            <a:ext cx="82661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：设购买乙种电冰箱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台，则购买甲种电冰箱是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台，丙种电冰箱是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(80-3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0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0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0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0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0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0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1503</Words>
  <Application>Microsoft Office PowerPoint</Application>
  <PresentationFormat>全屏显示(4:3)</PresentationFormat>
  <Paragraphs>135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方正姚体</vt:lpstr>
      <vt:lpstr>黑体</vt:lpstr>
      <vt:lpstr>华文楷体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8F33F6EB12CB49C5B0A32E6A5345EB1D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