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92" r:id="rId2"/>
    <p:sldId id="594" r:id="rId3"/>
    <p:sldId id="597" r:id="rId4"/>
    <p:sldId id="577" r:id="rId5"/>
    <p:sldId id="598" r:id="rId6"/>
    <p:sldId id="578" r:id="rId7"/>
    <p:sldId id="579" r:id="rId8"/>
    <p:sldId id="581" r:id="rId9"/>
    <p:sldId id="599" r:id="rId10"/>
    <p:sldId id="600" r:id="rId11"/>
    <p:sldId id="592" r:id="rId12"/>
    <p:sldId id="586" r:id="rId13"/>
    <p:sldId id="601" r:id="rId14"/>
    <p:sldId id="589" r:id="rId15"/>
    <p:sldId id="504" r:id="rId16"/>
    <p:sldId id="278" r:id="rId17"/>
    <p:sldId id="376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155BF7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223-8C67-4191-9909-9E6EB57CB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D78DA-15B7-42BB-A6CA-6C95C5B836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2612" cy="3294062"/>
          </a:xfrm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smtClean="0"/>
              <a:t>请用相应内容替换文本框中的“X”，例如：“人教版初中数学九年级上册教学课件”，“第三单元”，“第7课”。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2142794-C7A7-46A7-9C8B-FA23657AC78C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image" Target="../media/image6.GI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57725" y="3117850"/>
            <a:ext cx="3803650" cy="9985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CN" altLang="en-US" sz="4000" b="1" dirty="0" smtClean="0">
                <a:solidFill>
                  <a:srgbClr val="50444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4000" b="1" dirty="0" smtClean="0">
                <a:solidFill>
                  <a:srgbClr val="50444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4000" b="1" dirty="0" smtClean="0">
                <a:solidFill>
                  <a:srgbClr val="50444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课时</a:t>
            </a:r>
          </a:p>
        </p:txBody>
      </p:sp>
      <p:sp>
        <p:nvSpPr>
          <p:cNvPr id="2052" name="Rectangle 4"/>
          <p:cNvSpPr>
            <a:spLocks noGrp="1" noChangeArrowheads="1"/>
          </p:cNvSpPr>
          <p:nvPr/>
        </p:nvSpPr>
        <p:spPr bwMode="auto">
          <a:xfrm>
            <a:off x="3729030" y="1628800"/>
            <a:ext cx="5414969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zh-CN" altLang="en-US" sz="5400" b="1" dirty="0" smtClean="0">
                <a:solidFill>
                  <a:srgbClr val="50444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多项式乘多项式</a:t>
            </a:r>
            <a:endParaRPr lang="zh-CN" altLang="en-US" sz="7200" b="1" dirty="0">
              <a:solidFill>
                <a:srgbClr val="504444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72514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 descr="PE03255_"/>
          <p:cNvSpPr>
            <a:spLocks noChangeArrowheads="1"/>
          </p:cNvSpPr>
          <p:nvPr/>
        </p:nvSpPr>
        <p:spPr bwMode="auto">
          <a:xfrm>
            <a:off x="214282" y="857232"/>
            <a:ext cx="8718550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20000"/>
              </a:spcAft>
            </a:pPr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．计算：(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3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+</a:t>
            </a:r>
            <a:r>
              <a:rPr lang="zh-CN" altLang="en-US" sz="3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3600" b="1" baseline="30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endParaRPr lang="en-US" altLang="zh-CN" sz="36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Rectangle 6" descr="PE03255_"/>
          <p:cNvSpPr>
            <a:spLocks noChangeArrowheads="1"/>
          </p:cNvSpPr>
          <p:nvPr/>
        </p:nvSpPr>
        <p:spPr bwMode="auto">
          <a:xfrm>
            <a:off x="428596" y="1928802"/>
            <a:ext cx="880369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解:</a:t>
            </a:r>
            <a:endParaRPr 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Rectangle 22" descr="PE03255_"/>
          <p:cNvSpPr>
            <a:spLocks noChangeArrowheads="1"/>
          </p:cNvSpPr>
          <p:nvPr/>
        </p:nvSpPr>
        <p:spPr bwMode="auto">
          <a:xfrm>
            <a:off x="1071538" y="2786058"/>
            <a:ext cx="671517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600" b="1" baseline="300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-</a:t>
            </a:r>
            <a:r>
              <a:rPr lang="en-US" altLang="zh-CN" sz="3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+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ab-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2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3600" b="1" baseline="30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+2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3600" b="1" baseline="30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</a:t>
            </a:r>
            <a:endParaRPr 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9" name="Rectangle 22" descr="PE03255_"/>
          <p:cNvSpPr>
            <a:spLocks noChangeArrowheads="1"/>
          </p:cNvSpPr>
          <p:nvPr/>
        </p:nvSpPr>
        <p:spPr bwMode="auto">
          <a:xfrm>
            <a:off x="1071538" y="3571876"/>
            <a:ext cx="671517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600" b="1" baseline="300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-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3600" b="1" baseline="30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0" name="Rectangle 4" descr="PE03255_"/>
          <p:cNvSpPr>
            <a:spLocks noChangeArrowheads="1"/>
          </p:cNvSpPr>
          <p:nvPr/>
        </p:nvSpPr>
        <p:spPr bwMode="auto">
          <a:xfrm>
            <a:off x="1214414" y="1785926"/>
            <a:ext cx="5373810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20000"/>
              </a:spcAft>
            </a:pP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3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+</a:t>
            </a:r>
            <a:r>
              <a:rPr lang="zh-CN" altLang="en-US" sz="3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3600" b="1" baseline="30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endParaRPr lang="en-US" altLang="zh-CN" sz="36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428596" y="1214422"/>
            <a:ext cx="2039341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dist"/>
            <a:r>
              <a:rPr kumimoji="1"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．填</a:t>
            </a:r>
            <a:r>
              <a:rPr kumimoji="1"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空：</a:t>
            </a:r>
          </a:p>
        </p:txBody>
      </p:sp>
      <p:grpSp>
        <p:nvGrpSpPr>
          <p:cNvPr id="3" name="Group 60"/>
          <p:cNvGrpSpPr/>
          <p:nvPr/>
        </p:nvGrpSpPr>
        <p:grpSpPr bwMode="auto">
          <a:xfrm>
            <a:off x="428596" y="1857364"/>
            <a:ext cx="6048375" cy="3313112"/>
            <a:chOff x="1296" y="552"/>
            <a:chExt cx="2880" cy="1560"/>
          </a:xfrm>
        </p:grpSpPr>
        <p:graphicFrame>
          <p:nvGraphicFramePr>
            <p:cNvPr id="22542" name="Object 51"/>
            <p:cNvGraphicFramePr>
              <a:graphicFrameLocks noChangeAspect="1"/>
            </p:cNvGraphicFramePr>
            <p:nvPr/>
          </p:nvGraphicFramePr>
          <p:xfrm>
            <a:off x="1296" y="552"/>
            <a:ext cx="2880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47" name="Equation" r:id="rId3" imgW="1829435" imgH="228600" progId="Equation.DSMT4">
                    <p:embed/>
                  </p:oleObj>
                </mc:Choice>
                <mc:Fallback>
                  <p:oleObj name="Equation" r:id="rId3" imgW="1829435" imgH="228600" progId="Equation.DSMT4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552"/>
                          <a:ext cx="2880" cy="4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3" name="Object 52"/>
            <p:cNvGraphicFramePr>
              <a:graphicFrameLocks noChangeAspect="1"/>
            </p:cNvGraphicFramePr>
            <p:nvPr/>
          </p:nvGraphicFramePr>
          <p:xfrm>
            <a:off x="1296" y="936"/>
            <a:ext cx="2880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48" name="Equation" r:id="rId5" imgW="1829435" imgH="228600" progId="Equation.DSMT4">
                    <p:embed/>
                  </p:oleObj>
                </mc:Choice>
                <mc:Fallback>
                  <p:oleObj name="Equation" r:id="rId5" imgW="1829435" imgH="228600" progId="Equation.DSMT4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936"/>
                          <a:ext cx="2880" cy="4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4" name="Object 53"/>
            <p:cNvGraphicFramePr>
              <a:graphicFrameLocks noChangeAspect="1"/>
            </p:cNvGraphicFramePr>
            <p:nvPr/>
          </p:nvGraphicFramePr>
          <p:xfrm>
            <a:off x="1296" y="1320"/>
            <a:ext cx="2880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49" name="Equation" r:id="rId7" imgW="1829435" imgH="228600" progId="Equation.DSMT4">
                    <p:embed/>
                  </p:oleObj>
                </mc:Choice>
                <mc:Fallback>
                  <p:oleObj name="Equation" r:id="rId7" imgW="1829435" imgH="228600" progId="Equation.DSMT4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320"/>
                          <a:ext cx="2880" cy="4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45" name="Object 54"/>
            <p:cNvGraphicFramePr>
              <a:graphicFrameLocks noChangeAspect="1"/>
            </p:cNvGraphicFramePr>
            <p:nvPr/>
          </p:nvGraphicFramePr>
          <p:xfrm>
            <a:off x="1296" y="1704"/>
            <a:ext cx="2880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50" name="Equation" r:id="rId9" imgW="1829435" imgH="228600" progId="Equation.DSMT4">
                    <p:embed/>
                  </p:oleObj>
                </mc:Choice>
                <mc:Fallback>
                  <p:oleObj name="Equation" r:id="rId9" imgW="1829435" imgH="228600" progId="Equation.DSMT4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704"/>
                          <a:ext cx="2880" cy="4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4572000" y="2000240"/>
            <a:ext cx="16065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dist"/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5          6</a:t>
            </a: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4500562" y="2786058"/>
            <a:ext cx="2160587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dist"/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1    </a:t>
            </a:r>
            <a:r>
              <a:rPr kumimoji="1"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　</a:t>
            </a:r>
            <a:r>
              <a:rPr kumimoji="1"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(-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6)</a:t>
            </a:r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4429124" y="3643314"/>
            <a:ext cx="21590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dist"/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(-1)      (-6)</a:t>
            </a: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4357686" y="4429132"/>
            <a:ext cx="19431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dist"/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(-5)        6</a:t>
            </a:r>
          </a:p>
        </p:txBody>
      </p:sp>
      <p:sp>
        <p:nvSpPr>
          <p:cNvPr id="21" name="WordArt 33" descr="？4"/>
          <p:cNvSpPr>
            <a:spLocks noChangeArrowheads="1" noChangeShapeType="1"/>
          </p:cNvSpPr>
          <p:nvPr/>
        </p:nvSpPr>
        <p:spPr bwMode="auto">
          <a:xfrm>
            <a:off x="571472" y="500042"/>
            <a:ext cx="250033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11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六、运用巩固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11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6" grpId="0" autoUpdateAnimBg="0"/>
      <p:bldP spid="4160" grpId="0"/>
      <p:bldP spid="4162" grpId="0"/>
      <p:bldP spid="4163" grpId="0"/>
      <p:bldP spid="41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00034" y="1643050"/>
            <a:ext cx="35274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spcAft>
                <a:spcPct val="20000"/>
              </a:spcAft>
            </a:pP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(1)(3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+1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)(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−2</a:t>
            </a:r>
            <a:r>
              <a:rPr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kumimoji="0" lang="en-US" sz="4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00034" y="857232"/>
            <a:ext cx="2232025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</a:t>
            </a:r>
            <a:r>
              <a:rPr kumimoji="0"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计</a:t>
            </a:r>
            <a:r>
              <a:rPr kumimoji="0"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算：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00034" y="2500306"/>
            <a:ext cx="46799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spcAft>
                <a:spcPct val="20000"/>
              </a:spcAft>
            </a:pP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(2)(x</a:t>
            </a:r>
            <a:r>
              <a:rPr kumimoji="0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-8y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)(</a:t>
            </a:r>
            <a:r>
              <a:rPr lang="en-US" altLang="zh-CN" sz="3600" b="1" i="1" dirty="0"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0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−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y) </a:t>
            </a:r>
            <a:endParaRPr kumimoji="0" lang="en-US" sz="4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6880" name="Picture 16" descr="images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496300" y="62103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57158" y="928670"/>
            <a:ext cx="7215238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ct val="20000"/>
              </a:spcAft>
            </a:pP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解：</a:t>
            </a:r>
            <a:r>
              <a:rPr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1)(3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+1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)(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−2</a:t>
            </a:r>
            <a:r>
              <a:rPr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kumimoji="0" lang="en-US" sz="4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357290" y="3571876"/>
            <a:ext cx="46799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spcAft>
                <a:spcPct val="20000"/>
              </a:spcAft>
            </a:pP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(2)(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-8</a:t>
            </a:r>
            <a:r>
              <a:rPr kumimoji="0"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)(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−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) </a:t>
            </a:r>
            <a:endParaRPr kumimoji="0" lang="en-US" sz="4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643042" y="1643050"/>
            <a:ext cx="669607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spcAft>
                <a:spcPct val="20000"/>
              </a:spcAft>
            </a:pP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sz="36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3600" b="1" i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kumimoji="0"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kumimoji="0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(-2</a:t>
            </a:r>
            <a:r>
              <a:rPr lang="en-US" altLang="zh-CN" sz="36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)+1</a:t>
            </a:r>
            <a:r>
              <a:rPr kumimoji="0"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0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−2</a:t>
            </a:r>
            <a:r>
              <a:rPr lang="en-US" altLang="zh-CN" sz="36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endParaRPr lang="en-US" sz="3600" b="1" dirty="0"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643042" y="2285992"/>
            <a:ext cx="28797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spcAft>
                <a:spcPct val="20000"/>
              </a:spcAft>
            </a:pP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sz="36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3600" b="1" i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kumimoji="0"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−2</a:t>
            </a:r>
            <a:endParaRPr lang="en-US" sz="3600" b="1" dirty="0"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643042" y="2928934"/>
            <a:ext cx="28797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spcAft>
                <a:spcPct val="20000"/>
              </a:spcAft>
            </a:pP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sz="36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3600" b="1" i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kumimoji="0"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−2</a:t>
            </a:r>
            <a:endParaRPr lang="en-US" sz="3600" b="1" dirty="0"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643042" y="4286256"/>
            <a:ext cx="395922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spcAft>
                <a:spcPct val="20000"/>
              </a:spcAft>
            </a:pP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3600" b="1" baseline="300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kumimoji="0"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xy</a:t>
            </a:r>
            <a:r>
              <a:rPr kumimoji="0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−8</a:t>
            </a:r>
            <a:r>
              <a:rPr kumimoji="0"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xy</a:t>
            </a:r>
            <a:r>
              <a:rPr kumimoji="0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+8</a:t>
            </a:r>
            <a:r>
              <a:rPr kumimoji="0"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kumimoji="0" lang="en-US" altLang="zh-CN" sz="3600" b="1" baseline="300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endParaRPr kumimoji="0" lang="en-US" sz="3600" b="1" baseline="300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1643042" y="5000636"/>
            <a:ext cx="34575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spcAft>
                <a:spcPct val="20000"/>
              </a:spcAft>
            </a:pP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sz="3600" b="1" i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−9</a:t>
            </a:r>
            <a:r>
              <a:rPr kumimoji="0"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kumimoji="0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+8</a:t>
            </a:r>
            <a:r>
              <a:rPr kumimoji="0" lang="en-US" altLang="zh-C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altLang="zh-CN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sz="36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880" name="Picture 16" descr="images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496300" y="62103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9" grpId="0"/>
      <p:bldP spid="36871" grpId="0"/>
      <p:bldP spid="36872" grpId="0"/>
      <p:bldP spid="36873" grpId="0"/>
      <p:bldP spid="36874" grpId="0"/>
      <p:bldP spid="368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57158" y="1142984"/>
            <a:ext cx="8010525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如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果</a:t>
            </a:r>
            <a:r>
              <a:rPr 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sz="32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sz="32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bx</a:t>
            </a:r>
            <a:r>
              <a:rPr 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+8)(</a:t>
            </a:r>
            <a:r>
              <a:rPr lang="en-US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3200" b="1" baseline="30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–3</a:t>
            </a:r>
            <a:r>
              <a:rPr lang="en-US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的乘积中不含</a:t>
            </a:r>
            <a:r>
              <a:rPr lang="en-US" sz="32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en-US" sz="32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3200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的项，求</a:t>
            </a:r>
            <a:r>
              <a:rPr lang="en-US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sz="32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的值。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74638" y="2714620"/>
            <a:ext cx="8869362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解：原式</a:t>
            </a:r>
            <a:r>
              <a:rPr 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32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–3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32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 </a:t>
            </a:r>
            <a:r>
              <a:rPr 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cx</a:t>
            </a:r>
            <a:r>
              <a:rPr lang="en-US" sz="32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bx</a:t>
            </a:r>
            <a:r>
              <a:rPr lang="en-US" sz="32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–3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bx</a:t>
            </a:r>
            <a:r>
              <a:rPr lang="en-US" sz="32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 </a:t>
            </a:r>
            <a:r>
              <a:rPr 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bcx</a:t>
            </a:r>
            <a:r>
              <a:rPr 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+8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32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–24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+8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57158" y="4286256"/>
            <a:ext cx="5832475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项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系数为：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-3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+8=0</a:t>
            </a:r>
            <a:endParaRPr lang="en-US" sz="32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57158" y="4929198"/>
            <a:ext cx="504825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项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系数为：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-3=0</a:t>
            </a:r>
            <a:endParaRPr lang="en-US" sz="32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357158" y="5643578"/>
            <a:ext cx="3894137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∴ 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=3,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=1</a:t>
            </a:r>
            <a:endParaRPr lang="en-US" sz="32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WordArt 33" descr="？4"/>
          <p:cNvSpPr>
            <a:spLocks noChangeArrowheads="1" noChangeShapeType="1"/>
          </p:cNvSpPr>
          <p:nvPr/>
        </p:nvSpPr>
        <p:spPr bwMode="auto">
          <a:xfrm>
            <a:off x="357158" y="642918"/>
            <a:ext cx="2571768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七、感悟延伸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3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  <p:bldP spid="35844" grpId="0" autoUpdateAnimBg="0"/>
      <p:bldP spid="35850" grpId="0" autoUpdateAnimBg="0"/>
      <p:bldP spid="35851" grpId="0" autoUpdateAnimBg="0"/>
      <p:bldP spid="3585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357158" y="1285860"/>
            <a:ext cx="8018542" cy="1046440"/>
          </a:xfrm>
          <a:prstGeom prst="rect">
            <a:avLst/>
          </a:prstGeom>
          <a:noFill/>
          <a:ln w="38100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kumimoji="0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通</a:t>
            </a:r>
            <a:r>
              <a:rPr kumimoji="0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过本节课的学习，你在知识上有哪些收获</a:t>
            </a:r>
            <a:r>
              <a:rPr kumimoji="0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kumimoji="0"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0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你学到了哪些方法？</a:t>
            </a:r>
            <a:endParaRPr kumimoji="0"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WordArt 33" descr="？4"/>
          <p:cNvSpPr>
            <a:spLocks noChangeArrowheads="1" noChangeShapeType="1"/>
          </p:cNvSpPr>
          <p:nvPr/>
        </p:nvSpPr>
        <p:spPr bwMode="auto">
          <a:xfrm>
            <a:off x="357158" y="571480"/>
            <a:ext cx="2786082" cy="538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八、总结启迪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3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Rectangle 13" descr="PE03255_"/>
          <p:cNvSpPr>
            <a:spLocks noChangeArrowheads="1"/>
          </p:cNvSpPr>
          <p:nvPr/>
        </p:nvSpPr>
        <p:spPr bwMode="auto">
          <a:xfrm>
            <a:off x="357158" y="2500306"/>
            <a:ext cx="4714908" cy="91101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多项式乘以多项式的法则：</a:t>
            </a:r>
          </a:p>
          <a:p>
            <a:endParaRPr kumimoji="1" lang="zh-CN" altLang="en-US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57158" y="2643182"/>
            <a:ext cx="8153400" cy="2945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2400" b="0" dirty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注意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．必须做到不重复，不遗漏。</a:t>
            </a:r>
            <a:endParaRPr lang="en-US" altLang="zh-CN" sz="28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．注意确定积中每一项的符号。</a:t>
            </a:r>
            <a:endParaRPr lang="en-US" altLang="zh-CN" sz="28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．结果应化为最简式。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132138" y="620713"/>
            <a:ext cx="2520950" cy="792162"/>
          </a:xfrm>
          <a:solidFill>
            <a:srgbClr val="CCFFFF">
              <a:alpha val="43921"/>
            </a:srgbClr>
          </a:solidFill>
          <a:ln>
            <a:solidFill>
              <a:schemeClr val="bg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normAutofit fontScale="90000"/>
          </a:bodyPr>
          <a:lstStyle/>
          <a:p>
            <a:pPr algn="l" eaLnBrk="1" hangingPunct="1"/>
            <a:r>
              <a:rPr lang="zh-CN" altLang="en-US" b="1" dirty="0" smtClean="0">
                <a:solidFill>
                  <a:srgbClr val="FF0066"/>
                </a:solidFill>
                <a:ea typeface="华文行楷" panose="02010800040101010101" pitchFamily="2" charset="-122"/>
              </a:rPr>
              <a:t>   </a:t>
            </a:r>
            <a:r>
              <a:rPr lang="zh-CN" altLang="en-US" b="1" dirty="0" smtClean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作   业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34" y="2143116"/>
            <a:ext cx="8229600" cy="2498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4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课本</a:t>
            </a:r>
            <a:r>
              <a:rPr lang="en-US" altLang="zh-CN" sz="4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P.8</a:t>
            </a:r>
            <a:r>
              <a:rPr lang="zh-CN" altLang="en-US" sz="4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８第</a:t>
            </a:r>
            <a:r>
              <a:rPr lang="en-US" altLang="zh-CN" sz="4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4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6" name="Picture 6" descr="http://static.xialv.com/scenery/2013/07/30/00/1375175335401miafz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71480"/>
            <a:ext cx="9144000" cy="52864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4" name="Picture 4" descr="http://p8.qhimg.com/t016dd7c62dbb77e919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42918"/>
            <a:ext cx="9144000" cy="52149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1520" y="620688"/>
            <a:ext cx="8559771" cy="421484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zh-CN" altLang="en-US" dirty="0"/>
              <a:t>  </a:t>
            </a:r>
            <a:r>
              <a:rPr lang="zh-CN" altLang="en-US" dirty="0" smtClean="0"/>
              <a:t>        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汽车从北京出发，以</a:t>
            </a:r>
            <a:r>
              <a:rPr lang="en-US" altLang="zh-CN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千米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时的速度行驶，经过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t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小时到达天津。然后，汽车速度比原来增加</a:t>
            </a:r>
            <a:r>
              <a:rPr lang="en-US" altLang="zh-CN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千米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时，行驶时间比北京到天津多用</a:t>
            </a:r>
            <a:r>
              <a:rPr lang="en-US" altLang="zh-CN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时到达泰山，从天津到泰山的行程是多少千米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28596" y="1428736"/>
            <a:ext cx="7286629" cy="3046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思考：汽车从天津到泰山，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行驶的速度是</a:t>
            </a:r>
            <a:r>
              <a:rPr lang="zh-CN" altLang="en-US" sz="32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             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所用时间是</a:t>
            </a:r>
            <a:r>
              <a:rPr lang="zh-CN" altLang="en-US" sz="32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               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行程是</a:t>
            </a:r>
            <a:r>
              <a:rPr lang="zh-CN" altLang="en-US" sz="32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                   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                              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86116" y="2214554"/>
            <a:ext cx="3074988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zh-CN" alt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)千米</a:t>
            </a:r>
            <a:r>
              <a:rPr lang="en-US" altLang="zh-CN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286116" y="2928934"/>
            <a:ext cx="2786082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zh-CN" alt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）小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286116" y="3643314"/>
            <a:ext cx="245745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)（</a:t>
            </a:r>
            <a:r>
              <a:rPr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8" name="WordArt 33" descr="？4"/>
          <p:cNvSpPr>
            <a:spLocks noChangeArrowheads="1" noChangeShapeType="1"/>
          </p:cNvSpPr>
          <p:nvPr/>
        </p:nvSpPr>
        <p:spPr bwMode="auto">
          <a:xfrm>
            <a:off x="571472" y="571480"/>
            <a:ext cx="2336938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二、衔接起步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utoUpdateAnimBg="0"/>
      <p:bldP spid="7174" grpId="0" autoUpdateAnimBg="0"/>
      <p:bldP spid="717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 descr="PE03255_"/>
          <p:cNvSpPr>
            <a:spLocks noChangeArrowheads="1"/>
          </p:cNvSpPr>
          <p:nvPr/>
        </p:nvSpPr>
        <p:spPr bwMode="auto">
          <a:xfrm>
            <a:off x="6278563" y="2060575"/>
            <a:ext cx="31115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sz="4000" b="1" i="1">
              <a:effectLst>
                <a:outerShdw blurRad="38100" dist="38100" dir="2700000" algn="tl">
                  <a:srgbClr val="C0C0C0"/>
                </a:outerShdw>
              </a:effectLst>
              <a:latin typeface="Book Antiqua" panose="02040602050305030304" pitchFamily="18" charset="0"/>
              <a:ea typeface="华文中宋" panose="02010600040101010101" pitchFamily="2" charset="-122"/>
            </a:endParaRPr>
          </a:p>
        </p:txBody>
      </p:sp>
      <p:sp>
        <p:nvSpPr>
          <p:cNvPr id="8196" name="Rectangle 4" descr="PE03255_"/>
          <p:cNvSpPr>
            <a:spLocks noChangeArrowheads="1"/>
          </p:cNvSpPr>
          <p:nvPr/>
        </p:nvSpPr>
        <p:spPr bwMode="auto">
          <a:xfrm>
            <a:off x="7286625" y="2084388"/>
            <a:ext cx="12954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8197" name="Rectangle 5" descr="PE03255_"/>
          <p:cNvSpPr>
            <a:spLocks noChangeArrowheads="1"/>
          </p:cNvSpPr>
          <p:nvPr/>
        </p:nvSpPr>
        <p:spPr bwMode="auto">
          <a:xfrm>
            <a:off x="398463" y="1062038"/>
            <a:ext cx="84582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endParaRPr lang="zh-CN" altLang="en-US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57187" y="1965310"/>
            <a:ext cx="792480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把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看成一个整体，有：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122587" y="3854435"/>
            <a:ext cx="4319588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CN" sz="4000" b="1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CN" sz="40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4000" b="1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</a:t>
            </a:r>
            <a:r>
              <a:rPr lang="en-US" altLang="zh-CN" sz="40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4000" b="1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</a:t>
            </a:r>
            <a:r>
              <a:rPr lang="en-US" altLang="zh-CN" sz="4000" b="1" dirty="0" err="1">
                <a:solidFill>
                  <a:srgbClr val="3333FF"/>
                </a:solidFill>
              </a:rPr>
              <a:t>+</a:t>
            </a:r>
            <a:r>
              <a:rPr lang="en-US" altLang="zh-CN" sz="4000" b="1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bw</a:t>
            </a:r>
            <a:endParaRPr lang="en-US" altLang="zh-CN" sz="4000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57187" y="2809860"/>
            <a:ext cx="3481388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40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40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4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4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4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059075" y="2820972"/>
            <a:ext cx="4491049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 </a:t>
            </a:r>
            <a:r>
              <a:rPr lang="zh-CN" altLang="en-US" sz="4000" b="1" u="sng" dirty="0" smtClean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4000" b="1" i="1" u="sng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4000" b="1" u="sng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4000" b="1" i="1" u="sng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4000" b="1" u="sng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4000" b="1" i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zh-CN" altLang="en-US" sz="40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+</a:t>
            </a:r>
            <a:r>
              <a:rPr lang="zh-CN" altLang="en-US" sz="4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4000" b="1" u="sng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4000" b="1" i="1" u="sng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4000" b="1" u="sng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4000" b="1" i="1" u="sng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4000" b="1" u="sng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4000" b="1" i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</a:t>
            </a:r>
            <a:r>
              <a:rPr lang="zh-CN" altLang="en-US" sz="40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57187" y="1214422"/>
            <a:ext cx="70294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讨论：如何计算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36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600" b="1" dirty="0" err="1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36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)(</a:t>
            </a:r>
            <a:r>
              <a:rPr lang="en-US" altLang="zh-CN" sz="36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3600" b="1" dirty="0" err="1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3600" b="1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</a:t>
            </a:r>
            <a:r>
              <a:rPr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WordArt 33" descr="？4"/>
          <p:cNvSpPr>
            <a:spLocks noChangeArrowheads="1" noChangeShapeType="1"/>
          </p:cNvSpPr>
          <p:nvPr/>
        </p:nvSpPr>
        <p:spPr bwMode="auto">
          <a:xfrm>
            <a:off x="642910" y="571480"/>
            <a:ext cx="2428892" cy="538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三、活动探究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utoUpdateAnimBg="0"/>
      <p:bldP spid="8199" grpId="0" autoUpdateAnimBg="0"/>
      <p:bldP spid="8200" grpId="0" autoUpdateAnimBg="0"/>
      <p:bldP spid="8201" grpId="0" autoUpdateAnimBg="0"/>
      <p:bldP spid="820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8" name="Rectangle 32" descr="PE03255_"/>
          <p:cNvSpPr>
            <a:spLocks noChangeArrowheads="1"/>
          </p:cNvSpPr>
          <p:nvPr/>
        </p:nvSpPr>
        <p:spPr bwMode="auto">
          <a:xfrm>
            <a:off x="214282" y="1214422"/>
            <a:ext cx="5497543" cy="92333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多项式乘以多项式的法则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285720" y="2214554"/>
            <a:ext cx="8143932" cy="24554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36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多</a:t>
            </a:r>
            <a:r>
              <a:rPr lang="zh-CN" altLang="en-US" sz="36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项式与多项式相乘，先用一个多项式的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每一项</a:t>
            </a:r>
            <a:r>
              <a:rPr lang="zh-CN" altLang="en-US" sz="36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分别</a:t>
            </a:r>
            <a:r>
              <a:rPr lang="zh-CN" altLang="en-US" sz="36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乘另</a:t>
            </a:r>
            <a:r>
              <a:rPr lang="zh-CN" altLang="en-US" sz="36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一个多项式的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每一项</a:t>
            </a:r>
            <a:r>
              <a:rPr lang="zh-CN" altLang="en-US" sz="36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，再把所得的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积相加。</a:t>
            </a:r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</a:t>
            </a:r>
          </a:p>
        </p:txBody>
      </p:sp>
      <p:sp>
        <p:nvSpPr>
          <p:cNvPr id="37" name="WordArt 33" descr="？4"/>
          <p:cNvSpPr>
            <a:spLocks noChangeArrowheads="1" noChangeShapeType="1"/>
          </p:cNvSpPr>
          <p:nvPr/>
        </p:nvSpPr>
        <p:spPr bwMode="auto">
          <a:xfrm>
            <a:off x="500034" y="642918"/>
            <a:ext cx="2571768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四、归纳概括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 descr="PE03255_"/>
          <p:cNvSpPr>
            <a:spLocks noChangeArrowheads="1"/>
          </p:cNvSpPr>
          <p:nvPr/>
        </p:nvSpPr>
        <p:spPr bwMode="auto">
          <a:xfrm>
            <a:off x="214282" y="1357298"/>
            <a:ext cx="8718550" cy="28069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20000"/>
              </a:spcAft>
            </a:pPr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计算 </a:t>
            </a:r>
            <a:endParaRPr lang="en-US" altLang="zh-CN" sz="36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Aft>
                <a:spcPct val="20000"/>
              </a:spcAft>
            </a:pP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1)(</a:t>
            </a:r>
            <a:r>
              <a:rPr lang="zh-CN" altLang="en-US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)(</a:t>
            </a:r>
            <a:r>
              <a:rPr lang="zh-CN" altLang="en-US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−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)  </a:t>
            </a:r>
            <a:endParaRPr lang="en-US" altLang="zh-CN" sz="36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Aft>
                <a:spcPct val="20000"/>
              </a:spcAft>
            </a:pP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2)(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 -</a:t>
            </a:r>
            <a:r>
              <a:rPr lang="zh-CN" altLang="en-US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)(</a:t>
            </a:r>
            <a:r>
              <a:rPr lang="zh-CN" altLang="en-US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+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38" name="WordArt 33" descr="？4"/>
          <p:cNvSpPr>
            <a:spLocks noChangeArrowheads="1" noChangeShapeType="1"/>
          </p:cNvSpPr>
          <p:nvPr/>
        </p:nvSpPr>
        <p:spPr bwMode="auto">
          <a:xfrm>
            <a:off x="428596" y="714356"/>
            <a:ext cx="2500330" cy="538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五、例题讲解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 bwMode="auto">
          <a:xfrm>
            <a:off x="714348" y="857232"/>
            <a:ext cx="5429250" cy="923925"/>
            <a:chOff x="0" y="0"/>
            <a:chExt cx="3420" cy="582"/>
          </a:xfrm>
        </p:grpSpPr>
        <p:sp>
          <p:nvSpPr>
            <p:cNvPr id="10246" name="Rectangle 6" descr="PE03255_"/>
            <p:cNvSpPr>
              <a:spLocks noChangeArrowheads="1"/>
            </p:cNvSpPr>
            <p:nvPr/>
          </p:nvSpPr>
          <p:spPr bwMode="auto">
            <a:xfrm>
              <a:off x="0" y="90"/>
              <a:ext cx="506" cy="36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解:</a:t>
              </a:r>
              <a:endParaRPr lang="en-US" sz="32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0247" name="Text Box 7" descr="PE03255_"/>
            <p:cNvSpPr txBox="1">
              <a:spLocks noChangeArrowheads="1"/>
            </p:cNvSpPr>
            <p:nvPr/>
          </p:nvSpPr>
          <p:spPr bwMode="auto">
            <a:xfrm>
              <a:off x="192" y="0"/>
              <a:ext cx="3228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ct val="20000"/>
                </a:spcAft>
              </a:pPr>
              <a:r>
                <a:rPr lang="zh-CN" altLang="en-US" sz="36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  </a:t>
              </a:r>
              <a:r>
                <a:rPr lang="zh-CN" altLang="en-US" sz="36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(1)(</a:t>
              </a:r>
              <a:r>
                <a:rPr lang="zh-CN" altLang="en-US" sz="3600" b="1" i="1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x</a:t>
              </a:r>
              <a:r>
                <a:rPr lang="zh-CN" altLang="en-US" sz="36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+</a:t>
              </a:r>
              <a:r>
                <a:rPr lang="zh-CN" altLang="en-US" sz="3600" b="1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36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)(</a:t>
              </a:r>
              <a:r>
                <a:rPr lang="zh-CN" altLang="en-US" sz="3600" b="1" i="1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x</a:t>
              </a:r>
              <a:r>
                <a:rPr lang="zh-CN" altLang="en-US" sz="36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ahoma" panose="020B0604030504040204" pitchFamily="34" charset="0"/>
                </a:rPr>
                <a:t>−</a:t>
              </a:r>
              <a:r>
                <a:rPr lang="zh-CN" altLang="en-US" sz="3600" b="1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</a:t>
              </a:r>
              <a:r>
                <a:rPr lang="zh-CN" altLang="en-US" sz="36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)  </a:t>
              </a:r>
              <a:endParaRPr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0262" name="Rectangle 22" descr="PE03255_"/>
          <p:cNvSpPr>
            <a:spLocks noChangeArrowheads="1"/>
          </p:cNvSpPr>
          <p:nvPr/>
        </p:nvSpPr>
        <p:spPr bwMode="auto">
          <a:xfrm>
            <a:off x="1643042" y="1714488"/>
            <a:ext cx="671517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3600" b="1" dirty="0"/>
              <a:t>·</a:t>
            </a:r>
            <a:r>
              <a:rPr lang="zh-CN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+</a:t>
            </a:r>
            <a:r>
              <a:rPr lang="en-US" altLang="zh-CN" sz="3600" b="1" i="1" dirty="0" smtClean="0">
                <a:latin typeface="Times New Roman" panose="02020603050405020304" pitchFamily="18" charset="0"/>
              </a:rPr>
              <a:t>x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·(-5)+2·</a:t>
            </a:r>
            <a:r>
              <a:rPr lang="en-US" altLang="zh-CN" sz="3600" b="1" i="1" dirty="0" smtClean="0">
                <a:latin typeface="Times New Roman" panose="02020603050405020304" pitchFamily="18" charset="0"/>
              </a:rPr>
              <a:t>x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+2·(-5)</a:t>
            </a:r>
            <a:endParaRPr 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6" name="Rectangle 22" descr="PE03255_"/>
          <p:cNvSpPr>
            <a:spLocks noChangeArrowheads="1"/>
          </p:cNvSpPr>
          <p:nvPr/>
        </p:nvSpPr>
        <p:spPr bwMode="auto">
          <a:xfrm>
            <a:off x="1643042" y="3071810"/>
            <a:ext cx="671517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3600" b="1" baseline="300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-3</a:t>
            </a:r>
            <a:r>
              <a:rPr lang="en-US" altLang="zh-CN" sz="3600" b="1" i="1" dirty="0" smtClean="0">
                <a:latin typeface="Times New Roman" panose="02020603050405020304" pitchFamily="18" charset="0"/>
              </a:rPr>
              <a:t>x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-10</a:t>
            </a:r>
            <a:endParaRPr 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7" name="Rectangle 22" descr="PE03255_"/>
          <p:cNvSpPr>
            <a:spLocks noChangeArrowheads="1"/>
          </p:cNvSpPr>
          <p:nvPr/>
        </p:nvSpPr>
        <p:spPr bwMode="auto">
          <a:xfrm>
            <a:off x="1643042" y="2428868"/>
            <a:ext cx="671517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3600" b="1" baseline="300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-5</a:t>
            </a:r>
            <a:r>
              <a:rPr lang="en-US" altLang="zh-CN" sz="3600" b="1" i="1" dirty="0" smtClean="0">
                <a:latin typeface="Times New Roman" panose="02020603050405020304" pitchFamily="18" charset="0"/>
              </a:rPr>
              <a:t>x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+2</a:t>
            </a:r>
            <a:r>
              <a:rPr lang="en-US" altLang="zh-CN" sz="3600" b="1" i="1" dirty="0" smtClean="0">
                <a:latin typeface="Times New Roman" panose="02020603050405020304" pitchFamily="18" charset="0"/>
              </a:rPr>
              <a:t>x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-10</a:t>
            </a:r>
            <a:endParaRPr 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8" name="Rectangle 4" descr="PE03255_"/>
          <p:cNvSpPr>
            <a:spLocks noChangeArrowheads="1"/>
          </p:cNvSpPr>
          <p:nvPr/>
        </p:nvSpPr>
        <p:spPr bwMode="auto">
          <a:xfrm>
            <a:off x="1428728" y="3500438"/>
            <a:ext cx="8718550" cy="818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20000"/>
              </a:spcAft>
            </a:pP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2)(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 -</a:t>
            </a:r>
            <a:r>
              <a:rPr lang="zh-CN" altLang="en-US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)(</a:t>
            </a:r>
            <a:r>
              <a:rPr lang="zh-CN" altLang="en-US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+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39" name="Rectangle 22" descr="PE03255_"/>
          <p:cNvSpPr>
            <a:spLocks noChangeArrowheads="1"/>
          </p:cNvSpPr>
          <p:nvPr/>
        </p:nvSpPr>
        <p:spPr bwMode="auto">
          <a:xfrm>
            <a:off x="1643042" y="4357694"/>
            <a:ext cx="671517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sz="3200" b="1" dirty="0" smtClean="0"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3600" b="1" dirty="0"/>
              <a:t>·</a:t>
            </a:r>
            <a:r>
              <a:rPr lang="zh-CN" alt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+3</a:t>
            </a:r>
            <a:r>
              <a:rPr lang="en-US" altLang="zh-CN" sz="3600" b="1" i="1" dirty="0" smtClean="0">
                <a:latin typeface="Times New Roman" panose="02020603050405020304" pitchFamily="18" charset="0"/>
              </a:rPr>
              <a:t>x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·</a:t>
            </a:r>
            <a:r>
              <a:rPr lang="zh-CN" altLang="en-US" sz="3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·</a:t>
            </a:r>
            <a:r>
              <a:rPr lang="en-US" altLang="zh-CN" sz="3600" b="1" i="1" dirty="0" smtClean="0">
                <a:latin typeface="Times New Roman" panose="02020603050405020304" pitchFamily="18" charset="0"/>
              </a:rPr>
              <a:t>x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·</a:t>
            </a:r>
            <a:r>
              <a:rPr lang="zh-CN" altLang="en-US" sz="36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endParaRPr 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40" name="Rectangle 22" descr="PE03255_"/>
          <p:cNvSpPr>
            <a:spLocks noChangeArrowheads="1"/>
          </p:cNvSpPr>
          <p:nvPr/>
        </p:nvSpPr>
        <p:spPr bwMode="auto">
          <a:xfrm>
            <a:off x="1643042" y="5643578"/>
            <a:ext cx="671517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3600" b="1" baseline="300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+5</a:t>
            </a:r>
            <a:r>
              <a:rPr lang="en-US" altLang="zh-CN" sz="3600" b="1" i="1" dirty="0" smtClean="0">
                <a:latin typeface="Times New Roman" panose="02020603050405020304" pitchFamily="18" charset="0"/>
              </a:rPr>
              <a:t>x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2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3600" b="1" baseline="30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41" name="Rectangle 22" descr="PE03255_"/>
          <p:cNvSpPr>
            <a:spLocks noChangeArrowheads="1"/>
          </p:cNvSpPr>
          <p:nvPr/>
        </p:nvSpPr>
        <p:spPr bwMode="auto">
          <a:xfrm>
            <a:off x="1643042" y="5000636"/>
            <a:ext cx="671517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sz="32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3600" b="1" baseline="300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 +6</a:t>
            </a:r>
            <a:r>
              <a:rPr lang="en-US" altLang="zh-CN" sz="3600" b="1" i="1" dirty="0" smtClean="0">
                <a:latin typeface="Times New Roman" panose="02020603050405020304" pitchFamily="18" charset="0"/>
              </a:rPr>
              <a:t>x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 smtClean="0">
                <a:latin typeface="Times New Roman" panose="02020603050405020304" pitchFamily="18" charset="0"/>
              </a:rPr>
              <a:t>x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2</a:t>
            </a:r>
            <a:r>
              <a:rPr lang="zh-CN" altLang="en-US" sz="36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3600" b="1" baseline="30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3600" b="1" baseline="30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全屏显示(4:3)</PresentationFormat>
  <Paragraphs>77</Paragraphs>
  <Slides>17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黑体</vt:lpstr>
      <vt:lpstr>华文行楷</vt:lpstr>
      <vt:lpstr>华文新魏</vt:lpstr>
      <vt:lpstr>华文中宋</vt:lpstr>
      <vt:lpstr>楷体</vt:lpstr>
      <vt:lpstr>宋体</vt:lpstr>
      <vt:lpstr>微软雅黑</vt:lpstr>
      <vt:lpstr>Arial</vt:lpstr>
      <vt:lpstr>Book Antiqua</vt:lpstr>
      <vt:lpstr>Calibri</vt:lpstr>
      <vt:lpstr>Tahoma</vt:lpstr>
      <vt:lpstr>Times New Roman</vt:lpstr>
      <vt:lpstr>Wingdings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作   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2015-02-05T06:17:00Z</dcterms:created>
  <dcterms:modified xsi:type="dcterms:W3CDTF">2023-01-17T00:39:01Z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60C881A9615342BC8D29885B1E18C43C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