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31" r:id="rId2"/>
    <p:sldId id="616" r:id="rId3"/>
    <p:sldId id="632" r:id="rId4"/>
    <p:sldId id="634" r:id="rId5"/>
    <p:sldId id="636" r:id="rId6"/>
    <p:sldId id="644" r:id="rId7"/>
    <p:sldId id="641" r:id="rId8"/>
    <p:sldId id="622" r:id="rId9"/>
    <p:sldId id="623" r:id="rId10"/>
    <p:sldId id="624" r:id="rId1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6600FF"/>
    <a:srgbClr val="3333CC"/>
    <a:srgbClr val="66CCFF"/>
    <a:srgbClr val="0066FF"/>
    <a:srgbClr val="FF99FF"/>
    <a:srgbClr val="CC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0" autoAdjust="0"/>
    <p:restoredTop sz="95179" autoAdjust="0"/>
  </p:normalViewPr>
  <p:slideViewPr>
    <p:cSldViewPr>
      <p:cViewPr>
        <p:scale>
          <a:sx n="100" d="100"/>
          <a:sy n="100" d="100"/>
        </p:scale>
        <p:origin x="-336" y="-264"/>
      </p:cViewPr>
      <p:guideLst>
        <p:guide orient="horz" pos="935"/>
        <p:guide pos="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0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20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20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4A9C8D1-40DD-453E-8E70-0763BE0DC51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fld id="{12875246-A973-4217-AEBB-35A94D286A5C}" type="slidenum">
              <a:rPr lang="en-US" altLang="zh-CN" sz="1200" b="0" smtClean="0">
                <a:ea typeface="宋体" panose="02010600030101010101" pitchFamily="2" charset="-122"/>
              </a:rPr>
              <a:t>1</a:t>
            </a:fld>
            <a:endParaRPr lang="en-US" altLang="zh-CN" sz="1200" b="0" smtClean="0">
              <a:ea typeface="宋体" panose="02010600030101010101" pitchFamily="2" charset="-122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fld id="{4AA042AF-00BE-45AE-9D77-E2F5FFB5AB9C}" type="slidenum">
              <a:rPr lang="en-US" altLang="zh-CN" sz="1200" b="0" smtClean="0">
                <a:ea typeface="宋体" panose="02010600030101010101" pitchFamily="2" charset="-122"/>
              </a:rPr>
              <a:t>10</a:t>
            </a:fld>
            <a:endParaRPr lang="en-US" altLang="zh-CN" sz="1200" b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fld id="{5114EF65-338E-44AB-AB3E-AFB728F0F4DD}" type="slidenum">
              <a:rPr lang="en-US" altLang="zh-CN" sz="1200" b="0" smtClean="0">
                <a:ea typeface="宋体" panose="02010600030101010101" pitchFamily="2" charset="-122"/>
              </a:rPr>
              <a:t>2</a:t>
            </a:fld>
            <a:endParaRPr lang="en-US" altLang="zh-CN" sz="1200" b="0" smtClean="0">
              <a:ea typeface="宋体" panose="02010600030101010101" pitchFamily="2" charset="-122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fld id="{AF1E7C3B-65C6-43C0-B6E7-FCAEF7B1DE4A}" type="slidenum">
              <a:rPr lang="en-US" altLang="zh-CN" sz="1200" b="0" smtClean="0">
                <a:ea typeface="宋体" panose="02010600030101010101" pitchFamily="2" charset="-122"/>
              </a:rPr>
              <a:t>3</a:t>
            </a:fld>
            <a:endParaRPr lang="en-US" altLang="zh-CN" sz="1200" b="0" smtClean="0">
              <a:ea typeface="宋体" panose="02010600030101010101" pitchFamily="2" charset="-12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ea typeface="宋体" panose="02010600030101010101" pitchFamily="2" charset="-122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fld id="{2E9A6B81-B80E-4A5B-9AC1-134F7E614C15}" type="slidenum">
              <a:rPr lang="en-US" altLang="zh-CN" sz="1200" b="0" smtClean="0">
                <a:ea typeface="宋体" panose="02010600030101010101" pitchFamily="2" charset="-122"/>
              </a:rPr>
              <a:t>4</a:t>
            </a:fld>
            <a:endParaRPr lang="en-US" altLang="zh-CN" sz="1200" b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fld id="{1E12AE9A-9D92-4D3A-85E0-3AECFDBF0B62}" type="slidenum">
              <a:rPr lang="en-US" altLang="zh-CN" sz="1200" b="0" smtClean="0">
                <a:ea typeface="宋体" panose="02010600030101010101" pitchFamily="2" charset="-122"/>
              </a:rPr>
              <a:t>5</a:t>
            </a:fld>
            <a:endParaRPr lang="en-US" altLang="zh-CN" sz="1200" b="0" smtClean="0">
              <a:ea typeface="宋体" panose="02010600030101010101" pitchFamily="2" charset="-122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fld id="{5B67A532-B4AB-4860-9E30-33CD4EEA4890}" type="slidenum">
              <a:rPr lang="en-US" altLang="zh-CN" sz="1200" b="0" smtClean="0">
                <a:ea typeface="宋体" panose="02010600030101010101" pitchFamily="2" charset="-122"/>
              </a:rPr>
              <a:t>6</a:t>
            </a:fld>
            <a:endParaRPr lang="en-US" altLang="zh-CN" sz="1200" b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fld id="{970F1D92-941A-414D-933E-23F24BA21ACD}" type="slidenum">
              <a:rPr lang="en-US" altLang="zh-CN" sz="1200" b="0" smtClean="0">
                <a:ea typeface="宋体" panose="02010600030101010101" pitchFamily="2" charset="-122"/>
              </a:rPr>
              <a:t>7</a:t>
            </a:fld>
            <a:endParaRPr lang="en-US" altLang="zh-CN" sz="1200" b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fld id="{B6A0A8F6-84D1-43A5-881A-AB0C5E688DDF}" type="slidenum">
              <a:rPr lang="en-US" altLang="zh-CN" sz="1200" b="0" smtClean="0">
                <a:ea typeface="宋体" panose="02010600030101010101" pitchFamily="2" charset="-122"/>
              </a:rPr>
              <a:t>8</a:t>
            </a:fld>
            <a:endParaRPr lang="en-US" altLang="zh-CN" sz="1200" b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fld id="{AADFF85F-FE09-4D1F-A40A-B956ED86BA15}" type="slidenum">
              <a:rPr lang="en-US" altLang="zh-CN" sz="1200" b="0" smtClean="0">
                <a:ea typeface="宋体" panose="02010600030101010101" pitchFamily="2" charset="-122"/>
              </a:rPr>
              <a:t>9</a:t>
            </a:fld>
            <a:endParaRPr lang="en-US" altLang="zh-CN" sz="1200" b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2D7C-5444-4236-A767-A121462B52D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DDEF-CD89-40F1-958B-4B0340EA447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D83E3-6257-4445-8969-3861B4AD1F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BF83-4E39-4E66-BB04-6AD430A15EB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75D8-0696-4507-B18F-3BD9740AD4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29B0-4627-489B-8913-8E967139766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DC07-0C64-4B6F-B015-0DAA561EA3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552FE-346E-44E8-B915-C9E140AF102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3B18-8DFE-4A8A-830D-6A20F8BE20A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3112-5514-4F6B-811D-E44093F8BB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63C03-AF6E-4D62-9153-7592F7387F4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3251401-030B-44E3-A0ED-5EB187954A2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28857;&#21517;&#22120;/&#36335;&#36335;&#28857;&#21517;&#22120;.ex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&#28857;&#21517;&#22120;/&#36335;&#36335;&#28857;&#21517;&#22120;.exe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1683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kern="10" dirty="0" smtClean="0">
                <a:ln w="9525">
                  <a:noFill/>
                  <a:round/>
                </a:ln>
                <a:solidFill>
                  <a:srgbClr val="6600FF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</a:rPr>
              <a:t>平移和旋转</a:t>
            </a:r>
            <a:endParaRPr lang="zh-CN" altLang="en-US" sz="8000" kern="10" dirty="0">
              <a:ln w="9525">
                <a:noFill/>
                <a:round/>
              </a:ln>
              <a:solidFill>
                <a:srgbClr val="6600FF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4754" y="54655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45745" y="908720"/>
            <a:ext cx="7643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下面哪些鱼可以通过平移与</a:t>
            </a:r>
            <a:r>
              <a:rPr lang="zh-CN" altLang="en-US" sz="4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红色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小鱼重合，把它们涂上颜色。</a:t>
            </a:r>
          </a:p>
        </p:txBody>
      </p:sp>
      <p:grpSp>
        <p:nvGrpSpPr>
          <p:cNvPr id="23556" name="Group 4"/>
          <p:cNvGrpSpPr/>
          <p:nvPr/>
        </p:nvGrpSpPr>
        <p:grpSpPr bwMode="auto">
          <a:xfrm>
            <a:off x="4787900" y="4868863"/>
            <a:ext cx="1368425" cy="360362"/>
            <a:chOff x="2064" y="2750"/>
            <a:chExt cx="1270" cy="453"/>
          </a:xfrm>
        </p:grpSpPr>
        <p:sp>
          <p:nvSpPr>
            <p:cNvPr id="23584" name="Freeform 5"/>
            <p:cNvSpPr/>
            <p:nvPr/>
          </p:nvSpPr>
          <p:spPr bwMode="auto">
            <a:xfrm>
              <a:off x="2064" y="2750"/>
              <a:ext cx="1270" cy="453"/>
            </a:xfrm>
            <a:custGeom>
              <a:avLst/>
              <a:gdLst>
                <a:gd name="T0" fmla="*/ 0 w 1270"/>
                <a:gd name="T1" fmla="*/ 136 h 453"/>
                <a:gd name="T2" fmla="*/ 0 w 1270"/>
                <a:gd name="T3" fmla="*/ 363 h 453"/>
                <a:gd name="T4" fmla="*/ 771 w 1270"/>
                <a:gd name="T5" fmla="*/ 0 h 453"/>
                <a:gd name="T6" fmla="*/ 1270 w 1270"/>
                <a:gd name="T7" fmla="*/ 226 h 453"/>
                <a:gd name="T8" fmla="*/ 771 w 1270"/>
                <a:gd name="T9" fmla="*/ 453 h 453"/>
                <a:gd name="T10" fmla="*/ 0 w 1270"/>
                <a:gd name="T11" fmla="*/ 136 h 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0"/>
                <a:gd name="T19" fmla="*/ 0 h 453"/>
                <a:gd name="T20" fmla="*/ 1270 w 1270"/>
                <a:gd name="T21" fmla="*/ 453 h 4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0" h="453">
                  <a:moveTo>
                    <a:pt x="0" y="136"/>
                  </a:moveTo>
                  <a:lnTo>
                    <a:pt x="0" y="363"/>
                  </a:lnTo>
                  <a:lnTo>
                    <a:pt x="771" y="0"/>
                  </a:lnTo>
                  <a:lnTo>
                    <a:pt x="1270" y="226"/>
                  </a:lnTo>
                  <a:lnTo>
                    <a:pt x="771" y="4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Oval 6"/>
            <p:cNvSpPr>
              <a:spLocks noChangeArrowheads="1"/>
            </p:cNvSpPr>
            <p:nvPr/>
          </p:nvSpPr>
          <p:spPr bwMode="auto">
            <a:xfrm>
              <a:off x="3107" y="2976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557" name="Group 7"/>
          <p:cNvGrpSpPr/>
          <p:nvPr/>
        </p:nvGrpSpPr>
        <p:grpSpPr bwMode="auto">
          <a:xfrm>
            <a:off x="395288" y="4005263"/>
            <a:ext cx="1368425" cy="360362"/>
            <a:chOff x="2064" y="2750"/>
            <a:chExt cx="1270" cy="453"/>
          </a:xfrm>
        </p:grpSpPr>
        <p:sp>
          <p:nvSpPr>
            <p:cNvPr id="23582" name="Freeform 8"/>
            <p:cNvSpPr/>
            <p:nvPr/>
          </p:nvSpPr>
          <p:spPr bwMode="auto">
            <a:xfrm>
              <a:off x="2064" y="2750"/>
              <a:ext cx="1270" cy="453"/>
            </a:xfrm>
            <a:custGeom>
              <a:avLst/>
              <a:gdLst>
                <a:gd name="T0" fmla="*/ 0 w 1270"/>
                <a:gd name="T1" fmla="*/ 136 h 453"/>
                <a:gd name="T2" fmla="*/ 0 w 1270"/>
                <a:gd name="T3" fmla="*/ 363 h 453"/>
                <a:gd name="T4" fmla="*/ 771 w 1270"/>
                <a:gd name="T5" fmla="*/ 0 h 453"/>
                <a:gd name="T6" fmla="*/ 1270 w 1270"/>
                <a:gd name="T7" fmla="*/ 226 h 453"/>
                <a:gd name="T8" fmla="*/ 771 w 1270"/>
                <a:gd name="T9" fmla="*/ 453 h 453"/>
                <a:gd name="T10" fmla="*/ 0 w 1270"/>
                <a:gd name="T11" fmla="*/ 136 h 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0"/>
                <a:gd name="T19" fmla="*/ 0 h 453"/>
                <a:gd name="T20" fmla="*/ 1270 w 1270"/>
                <a:gd name="T21" fmla="*/ 453 h 4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0" h="453">
                  <a:moveTo>
                    <a:pt x="0" y="136"/>
                  </a:moveTo>
                  <a:lnTo>
                    <a:pt x="0" y="363"/>
                  </a:lnTo>
                  <a:lnTo>
                    <a:pt x="771" y="0"/>
                  </a:lnTo>
                  <a:lnTo>
                    <a:pt x="1270" y="226"/>
                  </a:lnTo>
                  <a:lnTo>
                    <a:pt x="771" y="4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3" name="Oval 9"/>
            <p:cNvSpPr>
              <a:spLocks noChangeArrowheads="1"/>
            </p:cNvSpPr>
            <p:nvPr/>
          </p:nvSpPr>
          <p:spPr bwMode="auto">
            <a:xfrm>
              <a:off x="3107" y="2976"/>
              <a:ext cx="46" cy="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558" name="Group 10"/>
          <p:cNvGrpSpPr/>
          <p:nvPr/>
        </p:nvGrpSpPr>
        <p:grpSpPr bwMode="auto">
          <a:xfrm>
            <a:off x="2124075" y="4005263"/>
            <a:ext cx="1368425" cy="360362"/>
            <a:chOff x="2064" y="2750"/>
            <a:chExt cx="1270" cy="453"/>
          </a:xfrm>
        </p:grpSpPr>
        <p:sp>
          <p:nvSpPr>
            <p:cNvPr id="23580" name="Freeform 11"/>
            <p:cNvSpPr/>
            <p:nvPr/>
          </p:nvSpPr>
          <p:spPr bwMode="auto">
            <a:xfrm>
              <a:off x="2064" y="2750"/>
              <a:ext cx="1270" cy="453"/>
            </a:xfrm>
            <a:custGeom>
              <a:avLst/>
              <a:gdLst>
                <a:gd name="T0" fmla="*/ 0 w 1270"/>
                <a:gd name="T1" fmla="*/ 136 h 453"/>
                <a:gd name="T2" fmla="*/ 0 w 1270"/>
                <a:gd name="T3" fmla="*/ 363 h 453"/>
                <a:gd name="T4" fmla="*/ 771 w 1270"/>
                <a:gd name="T5" fmla="*/ 0 h 453"/>
                <a:gd name="T6" fmla="*/ 1270 w 1270"/>
                <a:gd name="T7" fmla="*/ 226 h 453"/>
                <a:gd name="T8" fmla="*/ 771 w 1270"/>
                <a:gd name="T9" fmla="*/ 453 h 453"/>
                <a:gd name="T10" fmla="*/ 0 w 1270"/>
                <a:gd name="T11" fmla="*/ 136 h 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0"/>
                <a:gd name="T19" fmla="*/ 0 h 453"/>
                <a:gd name="T20" fmla="*/ 1270 w 1270"/>
                <a:gd name="T21" fmla="*/ 453 h 4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0" h="453">
                  <a:moveTo>
                    <a:pt x="0" y="136"/>
                  </a:moveTo>
                  <a:lnTo>
                    <a:pt x="0" y="363"/>
                  </a:lnTo>
                  <a:lnTo>
                    <a:pt x="771" y="0"/>
                  </a:lnTo>
                  <a:lnTo>
                    <a:pt x="1270" y="226"/>
                  </a:lnTo>
                  <a:lnTo>
                    <a:pt x="771" y="4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Oval 12"/>
            <p:cNvSpPr>
              <a:spLocks noChangeArrowheads="1"/>
            </p:cNvSpPr>
            <p:nvPr/>
          </p:nvSpPr>
          <p:spPr bwMode="auto">
            <a:xfrm>
              <a:off x="3107" y="2976"/>
              <a:ext cx="46" cy="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559" name="Group 13"/>
          <p:cNvGrpSpPr/>
          <p:nvPr/>
        </p:nvGrpSpPr>
        <p:grpSpPr bwMode="auto">
          <a:xfrm>
            <a:off x="2124075" y="4797425"/>
            <a:ext cx="1368425" cy="360363"/>
            <a:chOff x="2064" y="2750"/>
            <a:chExt cx="1270" cy="453"/>
          </a:xfrm>
        </p:grpSpPr>
        <p:sp>
          <p:nvSpPr>
            <p:cNvPr id="23578" name="Freeform 14"/>
            <p:cNvSpPr/>
            <p:nvPr/>
          </p:nvSpPr>
          <p:spPr bwMode="auto">
            <a:xfrm>
              <a:off x="2064" y="2750"/>
              <a:ext cx="1270" cy="453"/>
            </a:xfrm>
            <a:custGeom>
              <a:avLst/>
              <a:gdLst>
                <a:gd name="T0" fmla="*/ 0 w 1270"/>
                <a:gd name="T1" fmla="*/ 136 h 453"/>
                <a:gd name="T2" fmla="*/ 0 w 1270"/>
                <a:gd name="T3" fmla="*/ 363 h 453"/>
                <a:gd name="T4" fmla="*/ 771 w 1270"/>
                <a:gd name="T5" fmla="*/ 0 h 453"/>
                <a:gd name="T6" fmla="*/ 1270 w 1270"/>
                <a:gd name="T7" fmla="*/ 226 h 453"/>
                <a:gd name="T8" fmla="*/ 771 w 1270"/>
                <a:gd name="T9" fmla="*/ 453 h 453"/>
                <a:gd name="T10" fmla="*/ 0 w 1270"/>
                <a:gd name="T11" fmla="*/ 136 h 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0"/>
                <a:gd name="T19" fmla="*/ 0 h 453"/>
                <a:gd name="T20" fmla="*/ 1270 w 1270"/>
                <a:gd name="T21" fmla="*/ 453 h 4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0" h="453">
                  <a:moveTo>
                    <a:pt x="0" y="136"/>
                  </a:moveTo>
                  <a:lnTo>
                    <a:pt x="0" y="363"/>
                  </a:lnTo>
                  <a:lnTo>
                    <a:pt x="771" y="0"/>
                  </a:lnTo>
                  <a:lnTo>
                    <a:pt x="1270" y="226"/>
                  </a:lnTo>
                  <a:lnTo>
                    <a:pt x="771" y="4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Oval 15"/>
            <p:cNvSpPr>
              <a:spLocks noChangeArrowheads="1"/>
            </p:cNvSpPr>
            <p:nvPr/>
          </p:nvSpPr>
          <p:spPr bwMode="auto">
            <a:xfrm>
              <a:off x="3107" y="2976"/>
              <a:ext cx="46" cy="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560" name="Group 16"/>
          <p:cNvGrpSpPr/>
          <p:nvPr/>
        </p:nvGrpSpPr>
        <p:grpSpPr bwMode="auto">
          <a:xfrm rot="10800000">
            <a:off x="5219700" y="4076700"/>
            <a:ext cx="1368425" cy="360363"/>
            <a:chOff x="2064" y="2750"/>
            <a:chExt cx="1270" cy="453"/>
          </a:xfrm>
        </p:grpSpPr>
        <p:sp>
          <p:nvSpPr>
            <p:cNvPr id="23576" name="Freeform 17"/>
            <p:cNvSpPr/>
            <p:nvPr/>
          </p:nvSpPr>
          <p:spPr bwMode="auto">
            <a:xfrm>
              <a:off x="2064" y="2750"/>
              <a:ext cx="1270" cy="453"/>
            </a:xfrm>
            <a:custGeom>
              <a:avLst/>
              <a:gdLst>
                <a:gd name="T0" fmla="*/ 0 w 1270"/>
                <a:gd name="T1" fmla="*/ 136 h 453"/>
                <a:gd name="T2" fmla="*/ 0 w 1270"/>
                <a:gd name="T3" fmla="*/ 363 h 453"/>
                <a:gd name="T4" fmla="*/ 771 w 1270"/>
                <a:gd name="T5" fmla="*/ 0 h 453"/>
                <a:gd name="T6" fmla="*/ 1270 w 1270"/>
                <a:gd name="T7" fmla="*/ 226 h 453"/>
                <a:gd name="T8" fmla="*/ 771 w 1270"/>
                <a:gd name="T9" fmla="*/ 453 h 453"/>
                <a:gd name="T10" fmla="*/ 0 w 1270"/>
                <a:gd name="T11" fmla="*/ 136 h 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0"/>
                <a:gd name="T19" fmla="*/ 0 h 453"/>
                <a:gd name="T20" fmla="*/ 1270 w 1270"/>
                <a:gd name="T21" fmla="*/ 453 h 4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0" h="453">
                  <a:moveTo>
                    <a:pt x="0" y="136"/>
                  </a:moveTo>
                  <a:lnTo>
                    <a:pt x="0" y="363"/>
                  </a:lnTo>
                  <a:lnTo>
                    <a:pt x="771" y="0"/>
                  </a:lnTo>
                  <a:lnTo>
                    <a:pt x="1270" y="226"/>
                  </a:lnTo>
                  <a:lnTo>
                    <a:pt x="771" y="4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Oval 18"/>
            <p:cNvSpPr>
              <a:spLocks noChangeArrowheads="1"/>
            </p:cNvSpPr>
            <p:nvPr/>
          </p:nvSpPr>
          <p:spPr bwMode="auto">
            <a:xfrm>
              <a:off x="3107" y="2976"/>
              <a:ext cx="46" cy="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561" name="Group 19"/>
          <p:cNvGrpSpPr/>
          <p:nvPr/>
        </p:nvGrpSpPr>
        <p:grpSpPr bwMode="auto">
          <a:xfrm rot="-2488063">
            <a:off x="611188" y="5084763"/>
            <a:ext cx="1368425" cy="360362"/>
            <a:chOff x="2064" y="2750"/>
            <a:chExt cx="1270" cy="453"/>
          </a:xfrm>
        </p:grpSpPr>
        <p:sp>
          <p:nvSpPr>
            <p:cNvPr id="23574" name="Freeform 20"/>
            <p:cNvSpPr/>
            <p:nvPr/>
          </p:nvSpPr>
          <p:spPr bwMode="auto">
            <a:xfrm>
              <a:off x="2064" y="2750"/>
              <a:ext cx="1270" cy="453"/>
            </a:xfrm>
            <a:custGeom>
              <a:avLst/>
              <a:gdLst>
                <a:gd name="T0" fmla="*/ 0 w 1270"/>
                <a:gd name="T1" fmla="*/ 136 h 453"/>
                <a:gd name="T2" fmla="*/ 0 w 1270"/>
                <a:gd name="T3" fmla="*/ 363 h 453"/>
                <a:gd name="T4" fmla="*/ 771 w 1270"/>
                <a:gd name="T5" fmla="*/ 0 h 453"/>
                <a:gd name="T6" fmla="*/ 1270 w 1270"/>
                <a:gd name="T7" fmla="*/ 226 h 453"/>
                <a:gd name="T8" fmla="*/ 771 w 1270"/>
                <a:gd name="T9" fmla="*/ 453 h 453"/>
                <a:gd name="T10" fmla="*/ 0 w 1270"/>
                <a:gd name="T11" fmla="*/ 136 h 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0"/>
                <a:gd name="T19" fmla="*/ 0 h 453"/>
                <a:gd name="T20" fmla="*/ 1270 w 1270"/>
                <a:gd name="T21" fmla="*/ 453 h 4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0" h="453">
                  <a:moveTo>
                    <a:pt x="0" y="136"/>
                  </a:moveTo>
                  <a:lnTo>
                    <a:pt x="0" y="363"/>
                  </a:lnTo>
                  <a:lnTo>
                    <a:pt x="771" y="0"/>
                  </a:lnTo>
                  <a:lnTo>
                    <a:pt x="1270" y="226"/>
                  </a:lnTo>
                  <a:lnTo>
                    <a:pt x="771" y="4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Oval 21"/>
            <p:cNvSpPr>
              <a:spLocks noChangeArrowheads="1"/>
            </p:cNvSpPr>
            <p:nvPr/>
          </p:nvSpPr>
          <p:spPr bwMode="auto">
            <a:xfrm>
              <a:off x="3107" y="2976"/>
              <a:ext cx="46" cy="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562" name="Group 22"/>
          <p:cNvGrpSpPr/>
          <p:nvPr/>
        </p:nvGrpSpPr>
        <p:grpSpPr bwMode="auto">
          <a:xfrm rot="-5400000">
            <a:off x="3347244" y="5661819"/>
            <a:ext cx="1368425" cy="360363"/>
            <a:chOff x="2064" y="2750"/>
            <a:chExt cx="1270" cy="453"/>
          </a:xfrm>
        </p:grpSpPr>
        <p:sp>
          <p:nvSpPr>
            <p:cNvPr id="23572" name="Freeform 23"/>
            <p:cNvSpPr/>
            <p:nvPr/>
          </p:nvSpPr>
          <p:spPr bwMode="auto">
            <a:xfrm>
              <a:off x="2064" y="2750"/>
              <a:ext cx="1270" cy="453"/>
            </a:xfrm>
            <a:custGeom>
              <a:avLst/>
              <a:gdLst>
                <a:gd name="T0" fmla="*/ 0 w 1270"/>
                <a:gd name="T1" fmla="*/ 136 h 453"/>
                <a:gd name="T2" fmla="*/ 0 w 1270"/>
                <a:gd name="T3" fmla="*/ 363 h 453"/>
                <a:gd name="T4" fmla="*/ 771 w 1270"/>
                <a:gd name="T5" fmla="*/ 0 h 453"/>
                <a:gd name="T6" fmla="*/ 1270 w 1270"/>
                <a:gd name="T7" fmla="*/ 226 h 453"/>
                <a:gd name="T8" fmla="*/ 771 w 1270"/>
                <a:gd name="T9" fmla="*/ 453 h 453"/>
                <a:gd name="T10" fmla="*/ 0 w 1270"/>
                <a:gd name="T11" fmla="*/ 136 h 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0"/>
                <a:gd name="T19" fmla="*/ 0 h 453"/>
                <a:gd name="T20" fmla="*/ 1270 w 1270"/>
                <a:gd name="T21" fmla="*/ 453 h 4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0" h="453">
                  <a:moveTo>
                    <a:pt x="0" y="136"/>
                  </a:moveTo>
                  <a:lnTo>
                    <a:pt x="0" y="363"/>
                  </a:lnTo>
                  <a:lnTo>
                    <a:pt x="771" y="0"/>
                  </a:lnTo>
                  <a:lnTo>
                    <a:pt x="1270" y="226"/>
                  </a:lnTo>
                  <a:lnTo>
                    <a:pt x="771" y="4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3" name="Oval 24"/>
            <p:cNvSpPr>
              <a:spLocks noChangeArrowheads="1"/>
            </p:cNvSpPr>
            <p:nvPr/>
          </p:nvSpPr>
          <p:spPr bwMode="auto">
            <a:xfrm>
              <a:off x="3107" y="2976"/>
              <a:ext cx="46" cy="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25"/>
          <p:cNvGrpSpPr/>
          <p:nvPr/>
        </p:nvGrpSpPr>
        <p:grpSpPr bwMode="auto">
          <a:xfrm>
            <a:off x="395288" y="4005263"/>
            <a:ext cx="1368425" cy="360362"/>
            <a:chOff x="2064" y="2750"/>
            <a:chExt cx="1270" cy="453"/>
          </a:xfrm>
        </p:grpSpPr>
        <p:sp>
          <p:nvSpPr>
            <p:cNvPr id="23570" name="Freeform 26"/>
            <p:cNvSpPr/>
            <p:nvPr/>
          </p:nvSpPr>
          <p:spPr bwMode="auto">
            <a:xfrm>
              <a:off x="2064" y="2750"/>
              <a:ext cx="1270" cy="453"/>
            </a:xfrm>
            <a:custGeom>
              <a:avLst/>
              <a:gdLst>
                <a:gd name="T0" fmla="*/ 0 w 1270"/>
                <a:gd name="T1" fmla="*/ 136 h 453"/>
                <a:gd name="T2" fmla="*/ 0 w 1270"/>
                <a:gd name="T3" fmla="*/ 363 h 453"/>
                <a:gd name="T4" fmla="*/ 771 w 1270"/>
                <a:gd name="T5" fmla="*/ 0 h 453"/>
                <a:gd name="T6" fmla="*/ 1270 w 1270"/>
                <a:gd name="T7" fmla="*/ 226 h 453"/>
                <a:gd name="T8" fmla="*/ 771 w 1270"/>
                <a:gd name="T9" fmla="*/ 453 h 453"/>
                <a:gd name="T10" fmla="*/ 0 w 1270"/>
                <a:gd name="T11" fmla="*/ 136 h 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0"/>
                <a:gd name="T19" fmla="*/ 0 h 453"/>
                <a:gd name="T20" fmla="*/ 1270 w 1270"/>
                <a:gd name="T21" fmla="*/ 453 h 4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0" h="453">
                  <a:moveTo>
                    <a:pt x="0" y="136"/>
                  </a:moveTo>
                  <a:lnTo>
                    <a:pt x="0" y="363"/>
                  </a:lnTo>
                  <a:lnTo>
                    <a:pt x="771" y="0"/>
                  </a:lnTo>
                  <a:lnTo>
                    <a:pt x="1270" y="226"/>
                  </a:lnTo>
                  <a:lnTo>
                    <a:pt x="771" y="4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505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1" name="Oval 27"/>
            <p:cNvSpPr>
              <a:spLocks noChangeArrowheads="1"/>
            </p:cNvSpPr>
            <p:nvPr/>
          </p:nvSpPr>
          <p:spPr bwMode="auto">
            <a:xfrm>
              <a:off x="3107" y="2976"/>
              <a:ext cx="46" cy="4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28"/>
          <p:cNvGrpSpPr/>
          <p:nvPr/>
        </p:nvGrpSpPr>
        <p:grpSpPr bwMode="auto">
          <a:xfrm>
            <a:off x="2124075" y="4005263"/>
            <a:ext cx="1368425" cy="360362"/>
            <a:chOff x="2064" y="2750"/>
            <a:chExt cx="1270" cy="453"/>
          </a:xfrm>
        </p:grpSpPr>
        <p:sp>
          <p:nvSpPr>
            <p:cNvPr id="23568" name="Freeform 29"/>
            <p:cNvSpPr/>
            <p:nvPr/>
          </p:nvSpPr>
          <p:spPr bwMode="auto">
            <a:xfrm>
              <a:off x="2064" y="2750"/>
              <a:ext cx="1270" cy="453"/>
            </a:xfrm>
            <a:custGeom>
              <a:avLst/>
              <a:gdLst>
                <a:gd name="T0" fmla="*/ 0 w 1270"/>
                <a:gd name="T1" fmla="*/ 136 h 453"/>
                <a:gd name="T2" fmla="*/ 0 w 1270"/>
                <a:gd name="T3" fmla="*/ 363 h 453"/>
                <a:gd name="T4" fmla="*/ 771 w 1270"/>
                <a:gd name="T5" fmla="*/ 0 h 453"/>
                <a:gd name="T6" fmla="*/ 1270 w 1270"/>
                <a:gd name="T7" fmla="*/ 226 h 453"/>
                <a:gd name="T8" fmla="*/ 771 w 1270"/>
                <a:gd name="T9" fmla="*/ 453 h 453"/>
                <a:gd name="T10" fmla="*/ 0 w 1270"/>
                <a:gd name="T11" fmla="*/ 136 h 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0"/>
                <a:gd name="T19" fmla="*/ 0 h 453"/>
                <a:gd name="T20" fmla="*/ 1270 w 1270"/>
                <a:gd name="T21" fmla="*/ 453 h 4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0" h="453">
                  <a:moveTo>
                    <a:pt x="0" y="136"/>
                  </a:moveTo>
                  <a:lnTo>
                    <a:pt x="0" y="363"/>
                  </a:lnTo>
                  <a:lnTo>
                    <a:pt x="771" y="0"/>
                  </a:lnTo>
                  <a:lnTo>
                    <a:pt x="1270" y="226"/>
                  </a:lnTo>
                  <a:lnTo>
                    <a:pt x="771" y="4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505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9" name="Oval 30"/>
            <p:cNvSpPr>
              <a:spLocks noChangeArrowheads="1"/>
            </p:cNvSpPr>
            <p:nvPr/>
          </p:nvSpPr>
          <p:spPr bwMode="auto">
            <a:xfrm>
              <a:off x="3107" y="2976"/>
              <a:ext cx="46" cy="4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31"/>
          <p:cNvGrpSpPr/>
          <p:nvPr/>
        </p:nvGrpSpPr>
        <p:grpSpPr bwMode="auto">
          <a:xfrm>
            <a:off x="2124075" y="4797425"/>
            <a:ext cx="1368425" cy="360363"/>
            <a:chOff x="2064" y="2750"/>
            <a:chExt cx="1270" cy="453"/>
          </a:xfrm>
        </p:grpSpPr>
        <p:sp>
          <p:nvSpPr>
            <p:cNvPr id="23566" name="Freeform 32"/>
            <p:cNvSpPr/>
            <p:nvPr/>
          </p:nvSpPr>
          <p:spPr bwMode="auto">
            <a:xfrm>
              <a:off x="2064" y="2750"/>
              <a:ext cx="1270" cy="453"/>
            </a:xfrm>
            <a:custGeom>
              <a:avLst/>
              <a:gdLst>
                <a:gd name="T0" fmla="*/ 0 w 1270"/>
                <a:gd name="T1" fmla="*/ 136 h 453"/>
                <a:gd name="T2" fmla="*/ 0 w 1270"/>
                <a:gd name="T3" fmla="*/ 363 h 453"/>
                <a:gd name="T4" fmla="*/ 771 w 1270"/>
                <a:gd name="T5" fmla="*/ 0 h 453"/>
                <a:gd name="T6" fmla="*/ 1270 w 1270"/>
                <a:gd name="T7" fmla="*/ 226 h 453"/>
                <a:gd name="T8" fmla="*/ 771 w 1270"/>
                <a:gd name="T9" fmla="*/ 453 h 453"/>
                <a:gd name="T10" fmla="*/ 0 w 1270"/>
                <a:gd name="T11" fmla="*/ 136 h 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0"/>
                <a:gd name="T19" fmla="*/ 0 h 453"/>
                <a:gd name="T20" fmla="*/ 1270 w 1270"/>
                <a:gd name="T21" fmla="*/ 453 h 4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0" h="453">
                  <a:moveTo>
                    <a:pt x="0" y="136"/>
                  </a:moveTo>
                  <a:lnTo>
                    <a:pt x="0" y="363"/>
                  </a:lnTo>
                  <a:lnTo>
                    <a:pt x="771" y="0"/>
                  </a:lnTo>
                  <a:lnTo>
                    <a:pt x="1270" y="226"/>
                  </a:lnTo>
                  <a:lnTo>
                    <a:pt x="771" y="4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505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7" name="Oval 33"/>
            <p:cNvSpPr>
              <a:spLocks noChangeArrowheads="1"/>
            </p:cNvSpPr>
            <p:nvPr/>
          </p:nvSpPr>
          <p:spPr bwMode="auto">
            <a:xfrm>
              <a:off x="3107" y="2976"/>
              <a:ext cx="46" cy="4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65" descr="小纸屑"/>
          <p:cNvSpPr>
            <a:spLocks noChangeArrowheads="1"/>
          </p:cNvSpPr>
          <p:nvPr/>
        </p:nvSpPr>
        <p:spPr bwMode="auto">
          <a:xfrm>
            <a:off x="1285875" y="5072063"/>
            <a:ext cx="6643688" cy="1428750"/>
          </a:xfrm>
          <a:prstGeom prst="roundRect">
            <a:avLst>
              <a:gd name="adj" fmla="val 16667"/>
            </a:avLst>
          </a:prstGeom>
          <a:pattFill prst="smConfetti">
            <a:fgClr>
              <a:srgbClr val="99FF99"/>
            </a:fgClr>
            <a:bgClr>
              <a:schemeClr val="bg1"/>
            </a:bgClr>
          </a:pattFill>
          <a:ln w="9525">
            <a:solidFill>
              <a:srgbClr val="CC99FF"/>
            </a:solidFill>
            <a:round/>
          </a:ln>
        </p:spPr>
        <p:txBody>
          <a:bodyPr wrap="none" anchor="ctr"/>
          <a:lstStyle/>
          <a:p>
            <a:pPr algn="l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只要物体或图形沿着直线移动，</a:t>
            </a:r>
          </a:p>
          <a:p>
            <a:pPr algn="l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就是平移。</a:t>
            </a:r>
          </a:p>
        </p:txBody>
      </p:sp>
      <p:sp>
        <p:nvSpPr>
          <p:cNvPr id="775172" name="Text Box 4"/>
          <p:cNvSpPr txBox="1">
            <a:spLocks noChangeArrowheads="1"/>
          </p:cNvSpPr>
          <p:nvPr/>
        </p:nvSpPr>
        <p:spPr bwMode="auto">
          <a:xfrm>
            <a:off x="642938" y="4214813"/>
            <a:ext cx="2232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上下移动</a:t>
            </a:r>
          </a:p>
        </p:txBody>
      </p:sp>
      <p:sp>
        <p:nvSpPr>
          <p:cNvPr id="775173" name="Text Box 5"/>
          <p:cNvSpPr txBox="1">
            <a:spLocks noChangeArrowheads="1"/>
          </p:cNvSpPr>
          <p:nvPr/>
        </p:nvSpPr>
        <p:spPr bwMode="auto">
          <a:xfrm>
            <a:off x="5000625" y="4143375"/>
            <a:ext cx="2519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前后移动</a:t>
            </a:r>
          </a:p>
        </p:txBody>
      </p:sp>
      <p:sp>
        <p:nvSpPr>
          <p:cNvPr id="775174" name="Text Box 6"/>
          <p:cNvSpPr txBox="1">
            <a:spLocks noChangeArrowheads="1"/>
          </p:cNvSpPr>
          <p:nvPr/>
        </p:nvSpPr>
        <p:spPr bwMode="auto">
          <a:xfrm>
            <a:off x="1763713" y="5141913"/>
            <a:ext cx="5184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D6009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电梯、缆车的运动是</a:t>
            </a:r>
            <a:r>
              <a:rPr lang="zh-CN" altLang="en-US" sz="3200" dirty="0">
                <a:solidFill>
                  <a:srgbClr val="66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平移</a:t>
            </a:r>
            <a:r>
              <a:rPr lang="zh-CN" altLang="en-US" sz="3200" dirty="0">
                <a:solidFill>
                  <a:srgbClr val="D6009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D6009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你还见过哪些平移现象？</a:t>
            </a:r>
          </a:p>
        </p:txBody>
      </p:sp>
      <p:sp>
        <p:nvSpPr>
          <p:cNvPr id="775177" name="Rectangle 9"/>
          <p:cNvSpPr>
            <a:spLocks noChangeArrowheads="1"/>
          </p:cNvSpPr>
          <p:nvPr/>
        </p:nvSpPr>
        <p:spPr bwMode="auto">
          <a:xfrm>
            <a:off x="1619250" y="5084763"/>
            <a:ext cx="5400675" cy="1439862"/>
          </a:xfrm>
          <a:prstGeom prst="rect">
            <a:avLst/>
          </a:prstGeom>
          <a:noFill/>
          <a:ln w="12700" algn="ctr">
            <a:solidFill>
              <a:srgbClr val="D6009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357188"/>
            <a:ext cx="241935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88" y="500063"/>
            <a:ext cx="5500687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5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77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7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75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775173" grpId="0"/>
      <p:bldP spid="7751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112113849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125538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4"/>
          <p:cNvGrpSpPr/>
          <p:nvPr/>
        </p:nvGrpSpPr>
        <p:grpSpPr bwMode="auto">
          <a:xfrm>
            <a:off x="468313" y="4437063"/>
            <a:ext cx="4824412" cy="1993900"/>
            <a:chOff x="1202" y="2614"/>
            <a:chExt cx="3402" cy="1406"/>
          </a:xfrm>
        </p:grpSpPr>
        <p:pic>
          <p:nvPicPr>
            <p:cNvPr id="16392" name="Picture 5" descr="AE202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02" y="2614"/>
              <a:ext cx="3312" cy="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Rectangle 6"/>
            <p:cNvSpPr>
              <a:spLocks noChangeArrowheads="1"/>
            </p:cNvSpPr>
            <p:nvPr/>
          </p:nvSpPr>
          <p:spPr bwMode="auto">
            <a:xfrm>
              <a:off x="3742" y="3793"/>
              <a:ext cx="862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16388" name="Line 10"/>
          <p:cNvSpPr>
            <a:spLocks noChangeShapeType="1"/>
          </p:cNvSpPr>
          <p:nvPr/>
        </p:nvSpPr>
        <p:spPr bwMode="auto">
          <a:xfrm>
            <a:off x="179388" y="4005263"/>
            <a:ext cx="878522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6389" name="Line 11"/>
          <p:cNvSpPr>
            <a:spLocks noChangeShapeType="1"/>
          </p:cNvSpPr>
          <p:nvPr/>
        </p:nvSpPr>
        <p:spPr bwMode="auto">
          <a:xfrm flipV="1">
            <a:off x="4572000" y="620713"/>
            <a:ext cx="0" cy="33845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92588" name="Rectangle 12"/>
          <p:cNvSpPr>
            <a:spLocks noChangeArrowheads="1"/>
          </p:cNvSpPr>
          <p:nvPr/>
        </p:nvSpPr>
        <p:spPr bwMode="auto">
          <a:xfrm>
            <a:off x="5214938" y="4429125"/>
            <a:ext cx="35639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30000"/>
              </a:spcBef>
            </a:pPr>
            <a:r>
              <a:rPr lang="zh-CN" altLang="en-US" dirty="0">
                <a:latin typeface="楷体_GB2312" pitchFamily="49" charset="-122"/>
              </a:rPr>
              <a:t>风扇叶片、螺旋桨和钟的指针的运动都是旋转。</a:t>
            </a:r>
          </a:p>
        </p:txBody>
      </p:sp>
      <p:pic>
        <p:nvPicPr>
          <p:cNvPr id="16391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5" y="1000125"/>
            <a:ext cx="350043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9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20051161853242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7188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1834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285750"/>
            <a:ext cx="45370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260475" y="3789363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>
                <a:solidFill>
                  <a:srgbClr val="99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摩天轮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832475" y="3789363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>
                <a:solidFill>
                  <a:srgbClr val="99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旋转木马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800100" y="4883150"/>
            <a:ext cx="7902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物体或图形围绕一个点进行转动，</a:t>
            </a:r>
          </a:p>
          <a:p>
            <a:pPr algn="l"/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就是</a:t>
            </a:r>
            <a:r>
              <a:rPr lang="zh-CN" altLang="en-US" sz="4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旋转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现象。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0601181305297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91063" y="3636963"/>
            <a:ext cx="174625" cy="2887662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FF9900"/>
            </a:solidFill>
            <a:miter lim="800000"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3203575" y="2060575"/>
            <a:ext cx="3149600" cy="3146425"/>
            <a:chOff x="748" y="935"/>
            <a:chExt cx="1633" cy="1631"/>
          </a:xfrm>
        </p:grpSpPr>
        <p:grpSp>
          <p:nvGrpSpPr>
            <p:cNvPr id="18439" name="Group 5"/>
            <p:cNvGrpSpPr/>
            <p:nvPr/>
          </p:nvGrpSpPr>
          <p:grpSpPr bwMode="auto">
            <a:xfrm>
              <a:off x="1295" y="981"/>
              <a:ext cx="1086" cy="771"/>
              <a:chOff x="1295" y="981"/>
              <a:chExt cx="1086" cy="771"/>
            </a:xfrm>
          </p:grpSpPr>
          <p:sp>
            <p:nvSpPr>
              <p:cNvPr id="18449" name="AutoShape 6"/>
              <p:cNvSpPr>
                <a:spLocks noChangeArrowheads="1"/>
              </p:cNvSpPr>
              <p:nvPr/>
            </p:nvSpPr>
            <p:spPr bwMode="auto">
              <a:xfrm rot="5400000">
                <a:off x="1587" y="959"/>
                <a:ext cx="771" cy="816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8450" name="AutoShape 7"/>
              <p:cNvSpPr>
                <a:spLocks noChangeArrowheads="1"/>
              </p:cNvSpPr>
              <p:nvPr/>
            </p:nvSpPr>
            <p:spPr bwMode="auto">
              <a:xfrm rot="2714849">
                <a:off x="1294" y="1093"/>
                <a:ext cx="544" cy="542"/>
              </a:xfrm>
              <a:prstGeom prst="rtTriangl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18440" name="Group 8"/>
            <p:cNvGrpSpPr/>
            <p:nvPr/>
          </p:nvGrpSpPr>
          <p:grpSpPr bwMode="auto">
            <a:xfrm rot="5400000">
              <a:off x="1408" y="1637"/>
              <a:ext cx="1086" cy="771"/>
              <a:chOff x="1295" y="981"/>
              <a:chExt cx="1086" cy="771"/>
            </a:xfrm>
          </p:grpSpPr>
          <p:sp>
            <p:nvSpPr>
              <p:cNvPr id="18447" name="AutoShape 9"/>
              <p:cNvSpPr>
                <a:spLocks noChangeArrowheads="1"/>
              </p:cNvSpPr>
              <p:nvPr/>
            </p:nvSpPr>
            <p:spPr bwMode="auto">
              <a:xfrm rot="5400000">
                <a:off x="1587" y="959"/>
                <a:ext cx="771" cy="816"/>
              </a:xfrm>
              <a:prstGeom prst="rtTriangl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8448" name="AutoShape 10"/>
              <p:cNvSpPr>
                <a:spLocks noChangeArrowheads="1"/>
              </p:cNvSpPr>
              <p:nvPr/>
            </p:nvSpPr>
            <p:spPr bwMode="auto">
              <a:xfrm rot="2714849">
                <a:off x="1294" y="1093"/>
                <a:ext cx="544" cy="542"/>
              </a:xfrm>
              <a:prstGeom prst="rtTriangl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18441" name="Group 11"/>
            <p:cNvGrpSpPr/>
            <p:nvPr/>
          </p:nvGrpSpPr>
          <p:grpSpPr bwMode="auto">
            <a:xfrm rot="10800000">
              <a:off x="748" y="1752"/>
              <a:ext cx="1086" cy="771"/>
              <a:chOff x="1295" y="981"/>
              <a:chExt cx="1086" cy="771"/>
            </a:xfrm>
          </p:grpSpPr>
          <p:sp>
            <p:nvSpPr>
              <p:cNvPr id="18445" name="AutoShape 12"/>
              <p:cNvSpPr>
                <a:spLocks noChangeArrowheads="1"/>
              </p:cNvSpPr>
              <p:nvPr/>
            </p:nvSpPr>
            <p:spPr bwMode="auto">
              <a:xfrm rot="5400000">
                <a:off x="1587" y="959"/>
                <a:ext cx="771" cy="816"/>
              </a:xfrm>
              <a:prstGeom prst="rtTriangle">
                <a:avLst/>
              </a:prstGeom>
              <a:solidFill>
                <a:srgbClr val="33CC33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8446" name="AutoShape 13"/>
              <p:cNvSpPr>
                <a:spLocks noChangeArrowheads="1"/>
              </p:cNvSpPr>
              <p:nvPr/>
            </p:nvSpPr>
            <p:spPr bwMode="auto">
              <a:xfrm rot="2714849">
                <a:off x="1294" y="1093"/>
                <a:ext cx="544" cy="542"/>
              </a:xfrm>
              <a:prstGeom prst="rtTriangl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18442" name="Group 14"/>
            <p:cNvGrpSpPr/>
            <p:nvPr/>
          </p:nvGrpSpPr>
          <p:grpSpPr bwMode="auto">
            <a:xfrm rot="-5400000">
              <a:off x="636" y="1092"/>
              <a:ext cx="1086" cy="771"/>
              <a:chOff x="1295" y="981"/>
              <a:chExt cx="1086" cy="771"/>
            </a:xfrm>
          </p:grpSpPr>
          <p:sp>
            <p:nvSpPr>
              <p:cNvPr id="18443" name="AutoShape 15"/>
              <p:cNvSpPr>
                <a:spLocks noChangeArrowheads="1"/>
              </p:cNvSpPr>
              <p:nvPr/>
            </p:nvSpPr>
            <p:spPr bwMode="auto">
              <a:xfrm rot="5400000">
                <a:off x="1587" y="959"/>
                <a:ext cx="771" cy="816"/>
              </a:xfrm>
              <a:prstGeom prst="rtTriangle">
                <a:avLst/>
              </a:prstGeom>
              <a:solidFill>
                <a:srgbClr val="00CCFF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8444" name="AutoShape 16"/>
              <p:cNvSpPr>
                <a:spLocks noChangeArrowheads="1"/>
              </p:cNvSpPr>
              <p:nvPr/>
            </p:nvSpPr>
            <p:spPr bwMode="auto">
              <a:xfrm rot="2714849">
                <a:off x="1294" y="1093"/>
                <a:ext cx="544" cy="542"/>
              </a:xfrm>
              <a:prstGeom prst="rtTriangl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8437" name="WordArt 17"/>
          <p:cNvSpPr>
            <a:spLocks noChangeArrowheads="1" noChangeShapeType="1" noTextEdit="1"/>
          </p:cNvSpPr>
          <p:nvPr/>
        </p:nvSpPr>
        <p:spPr bwMode="auto">
          <a:xfrm rot="-1542937">
            <a:off x="468313" y="1514475"/>
            <a:ext cx="3095625" cy="6191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>
              <a:defRPr/>
            </a:pPr>
            <a:r>
              <a:rPr lang="zh-CN" altLang="en-US" sz="4000" kern="10" dirty="0">
                <a:ln w="9525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旋转的</a:t>
            </a:r>
            <a:r>
              <a:rPr lang="zh-CN" altLang="en-US" kern="10" dirty="0">
                <a:ln w="9525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风车</a:t>
            </a:r>
          </a:p>
        </p:txBody>
      </p:sp>
      <p:sp>
        <p:nvSpPr>
          <p:cNvPr id="18438" name="Rectangle 18"/>
          <p:cNvSpPr>
            <a:spLocks noChangeArrowheads="1"/>
          </p:cNvSpPr>
          <p:nvPr/>
        </p:nvSpPr>
        <p:spPr bwMode="auto">
          <a:xfrm>
            <a:off x="1493838" y="5811838"/>
            <a:ext cx="710723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/>
              <a:t>生活中你还见过哪些旋转的现象？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>
            <p:ph/>
          </p:nvPr>
        </p:nvGraphicFramePr>
        <p:xfrm>
          <a:off x="1042988" y="1000125"/>
          <a:ext cx="7289800" cy="3718052"/>
        </p:xfrm>
        <a:graphic>
          <a:graphicData uri="http://schemas.openxmlformats.org/drawingml/2006/table">
            <a:tbl>
              <a:tblPr/>
              <a:tblGrid>
                <a:gridCol w="3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95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9724" name="Group 268"/>
          <p:cNvGrpSpPr/>
          <p:nvPr/>
        </p:nvGrpSpPr>
        <p:grpSpPr bwMode="auto">
          <a:xfrm>
            <a:off x="0" y="214313"/>
            <a:ext cx="2787650" cy="609600"/>
            <a:chOff x="-269" y="0"/>
            <a:chExt cx="2310" cy="384"/>
          </a:xfrm>
        </p:grpSpPr>
        <p:grpSp>
          <p:nvGrpSpPr>
            <p:cNvPr id="19756" name="Group 269"/>
            <p:cNvGrpSpPr/>
            <p:nvPr/>
          </p:nvGrpSpPr>
          <p:grpSpPr bwMode="auto">
            <a:xfrm>
              <a:off x="0" y="0"/>
              <a:ext cx="2041" cy="382"/>
              <a:chOff x="0" y="0"/>
              <a:chExt cx="2041" cy="382"/>
            </a:xfrm>
          </p:grpSpPr>
          <p:grpSp>
            <p:nvGrpSpPr>
              <p:cNvPr id="19758" name="Group 270"/>
              <p:cNvGrpSpPr/>
              <p:nvPr/>
            </p:nvGrpSpPr>
            <p:grpSpPr bwMode="auto">
              <a:xfrm>
                <a:off x="1790" y="0"/>
                <a:ext cx="160" cy="160"/>
                <a:chOff x="0" y="0"/>
                <a:chExt cx="160" cy="160"/>
              </a:xfrm>
            </p:grpSpPr>
            <p:sp>
              <p:nvSpPr>
                <p:cNvPr id="19773" name="Arc 271"/>
                <p:cNvSpPr/>
                <p:nvPr/>
              </p:nvSpPr>
              <p:spPr bwMode="auto">
                <a:xfrm rot="-5524926">
                  <a:off x="-6" y="18"/>
                  <a:ext cx="148" cy="136"/>
                </a:xfrm>
                <a:custGeom>
                  <a:avLst/>
                  <a:gdLst>
                    <a:gd name="T0" fmla="*/ 0 w 21600"/>
                    <a:gd name="T1" fmla="*/ 0 h 30177"/>
                    <a:gd name="T2" fmla="*/ 0 w 21600"/>
                    <a:gd name="T3" fmla="*/ 0 h 30177"/>
                    <a:gd name="T4" fmla="*/ 0 w 21600"/>
                    <a:gd name="T5" fmla="*/ 0 h 301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177"/>
                    <a:gd name="T11" fmla="*/ 21600 w 21600"/>
                    <a:gd name="T12" fmla="*/ 30177 h 301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177" fill="none" extrusionOk="0">
                      <a:moveTo>
                        <a:pt x="8885" y="0"/>
                      </a:moveTo>
                      <a:cubicBezTo>
                        <a:pt x="16625" y="3493"/>
                        <a:pt x="21600" y="11196"/>
                        <a:pt x="21600" y="19688"/>
                      </a:cubicBezTo>
                      <a:cubicBezTo>
                        <a:pt x="21600" y="23358"/>
                        <a:pt x="20664" y="26968"/>
                        <a:pt x="18882" y="30177"/>
                      </a:cubicBezTo>
                    </a:path>
                    <a:path w="21600" h="30177" stroke="0" extrusionOk="0">
                      <a:moveTo>
                        <a:pt x="8885" y="0"/>
                      </a:moveTo>
                      <a:cubicBezTo>
                        <a:pt x="16625" y="3493"/>
                        <a:pt x="21600" y="11196"/>
                        <a:pt x="21600" y="19688"/>
                      </a:cubicBezTo>
                      <a:cubicBezTo>
                        <a:pt x="21600" y="23358"/>
                        <a:pt x="20664" y="26968"/>
                        <a:pt x="18882" y="30177"/>
                      </a:cubicBezTo>
                      <a:lnTo>
                        <a:pt x="0" y="1968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774" name="Oval 272"/>
                <p:cNvSpPr>
                  <a:spLocks noChangeArrowheads="1"/>
                </p:cNvSpPr>
                <p:nvPr/>
              </p:nvSpPr>
              <p:spPr bwMode="auto">
                <a:xfrm rot="-2616833">
                  <a:off x="115" y="0"/>
                  <a:ext cx="45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759" name="Group 273"/>
              <p:cNvGrpSpPr/>
              <p:nvPr/>
            </p:nvGrpSpPr>
            <p:grpSpPr bwMode="auto">
              <a:xfrm>
                <a:off x="1881" y="72"/>
                <a:ext cx="160" cy="160"/>
                <a:chOff x="0" y="0"/>
                <a:chExt cx="160" cy="160"/>
              </a:xfrm>
            </p:grpSpPr>
            <p:sp>
              <p:nvSpPr>
                <p:cNvPr id="19771" name="Arc 274"/>
                <p:cNvSpPr/>
                <p:nvPr/>
              </p:nvSpPr>
              <p:spPr bwMode="auto">
                <a:xfrm rot="-5524926">
                  <a:off x="-6" y="18"/>
                  <a:ext cx="148" cy="136"/>
                </a:xfrm>
                <a:custGeom>
                  <a:avLst/>
                  <a:gdLst>
                    <a:gd name="T0" fmla="*/ 0 w 21600"/>
                    <a:gd name="T1" fmla="*/ 0 h 30177"/>
                    <a:gd name="T2" fmla="*/ 0 w 21600"/>
                    <a:gd name="T3" fmla="*/ 0 h 30177"/>
                    <a:gd name="T4" fmla="*/ 0 w 21600"/>
                    <a:gd name="T5" fmla="*/ 0 h 301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177"/>
                    <a:gd name="T11" fmla="*/ 21600 w 21600"/>
                    <a:gd name="T12" fmla="*/ 30177 h 301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177" fill="none" extrusionOk="0">
                      <a:moveTo>
                        <a:pt x="8885" y="0"/>
                      </a:moveTo>
                      <a:cubicBezTo>
                        <a:pt x="16625" y="3493"/>
                        <a:pt x="21600" y="11196"/>
                        <a:pt x="21600" y="19688"/>
                      </a:cubicBezTo>
                      <a:cubicBezTo>
                        <a:pt x="21600" y="23358"/>
                        <a:pt x="20664" y="26968"/>
                        <a:pt x="18882" y="30177"/>
                      </a:cubicBezTo>
                    </a:path>
                    <a:path w="21600" h="30177" stroke="0" extrusionOk="0">
                      <a:moveTo>
                        <a:pt x="8885" y="0"/>
                      </a:moveTo>
                      <a:cubicBezTo>
                        <a:pt x="16625" y="3493"/>
                        <a:pt x="21600" y="11196"/>
                        <a:pt x="21600" y="19688"/>
                      </a:cubicBezTo>
                      <a:cubicBezTo>
                        <a:pt x="21600" y="23358"/>
                        <a:pt x="20664" y="26968"/>
                        <a:pt x="18882" y="30177"/>
                      </a:cubicBezTo>
                      <a:lnTo>
                        <a:pt x="0" y="1968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772" name="Oval 275"/>
                <p:cNvSpPr>
                  <a:spLocks noChangeArrowheads="1"/>
                </p:cNvSpPr>
                <p:nvPr/>
              </p:nvSpPr>
              <p:spPr bwMode="auto">
                <a:xfrm rot="-2616833">
                  <a:off x="115" y="0"/>
                  <a:ext cx="45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9760" name="Oval 276"/>
              <p:cNvSpPr>
                <a:spLocks noChangeArrowheads="1"/>
              </p:cNvSpPr>
              <p:nvPr/>
            </p:nvSpPr>
            <p:spPr bwMode="auto">
              <a:xfrm>
                <a:off x="457" y="64"/>
                <a:ext cx="318" cy="318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761" name="Oval 277"/>
              <p:cNvSpPr>
                <a:spLocks noChangeArrowheads="1"/>
              </p:cNvSpPr>
              <p:nvPr/>
            </p:nvSpPr>
            <p:spPr bwMode="auto">
              <a:xfrm>
                <a:off x="683" y="64"/>
                <a:ext cx="318" cy="318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762" name="Oval 278"/>
              <p:cNvSpPr>
                <a:spLocks noChangeArrowheads="1"/>
              </p:cNvSpPr>
              <p:nvPr/>
            </p:nvSpPr>
            <p:spPr bwMode="auto">
              <a:xfrm>
                <a:off x="910" y="64"/>
                <a:ext cx="318" cy="318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763" name="Oval 279"/>
              <p:cNvSpPr>
                <a:spLocks noChangeArrowheads="1"/>
              </p:cNvSpPr>
              <p:nvPr/>
            </p:nvSpPr>
            <p:spPr bwMode="auto">
              <a:xfrm>
                <a:off x="1137" y="64"/>
                <a:ext cx="318" cy="318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764" name="Oval 280"/>
              <p:cNvSpPr>
                <a:spLocks noChangeArrowheads="1"/>
              </p:cNvSpPr>
              <p:nvPr/>
            </p:nvSpPr>
            <p:spPr bwMode="auto">
              <a:xfrm>
                <a:off x="1363" y="64"/>
                <a:ext cx="318" cy="318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765" name="Oval 281"/>
              <p:cNvSpPr>
                <a:spLocks noChangeArrowheads="1"/>
              </p:cNvSpPr>
              <p:nvPr/>
            </p:nvSpPr>
            <p:spPr bwMode="auto">
              <a:xfrm rot="1825155">
                <a:off x="1591" y="64"/>
                <a:ext cx="317" cy="272"/>
              </a:xfrm>
              <a:prstGeom prst="ellipse">
                <a:avLst/>
              </a:prstGeom>
              <a:solidFill>
                <a:srgbClr val="FFF4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766" name="Oval 282"/>
              <p:cNvSpPr>
                <a:spLocks noChangeArrowheads="1"/>
              </p:cNvSpPr>
              <p:nvPr/>
            </p:nvSpPr>
            <p:spPr bwMode="auto">
              <a:xfrm rot="1938902">
                <a:off x="1692" y="119"/>
                <a:ext cx="45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767" name="Oval 283"/>
              <p:cNvSpPr>
                <a:spLocks noChangeArrowheads="1"/>
              </p:cNvSpPr>
              <p:nvPr/>
            </p:nvSpPr>
            <p:spPr bwMode="auto">
              <a:xfrm rot="1938902">
                <a:off x="1782" y="164"/>
                <a:ext cx="45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768" name="Arc 284"/>
              <p:cNvSpPr/>
              <p:nvPr/>
            </p:nvSpPr>
            <p:spPr bwMode="auto">
              <a:xfrm flipH="1" flipV="1">
                <a:off x="1663" y="201"/>
                <a:ext cx="114" cy="90"/>
              </a:xfrm>
              <a:custGeom>
                <a:avLst/>
                <a:gdLst>
                  <a:gd name="T0" fmla="*/ 0 w 34018"/>
                  <a:gd name="T1" fmla="*/ 0 h 21600"/>
                  <a:gd name="T2" fmla="*/ 0 w 34018"/>
                  <a:gd name="T3" fmla="*/ 0 h 21600"/>
                  <a:gd name="T4" fmla="*/ 0 w 340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4018"/>
                  <a:gd name="T10" fmla="*/ 0 h 21600"/>
                  <a:gd name="T11" fmla="*/ 34018 w 340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018" h="21600" fill="none" extrusionOk="0">
                    <a:moveTo>
                      <a:pt x="-1" y="3926"/>
                    </a:moveTo>
                    <a:cubicBezTo>
                      <a:pt x="3636" y="1371"/>
                      <a:pt x="7973" y="-1"/>
                      <a:pt x="12418" y="0"/>
                    </a:cubicBezTo>
                    <a:cubicBezTo>
                      <a:pt x="24347" y="0"/>
                      <a:pt x="34018" y="9670"/>
                      <a:pt x="34018" y="21600"/>
                    </a:cubicBezTo>
                  </a:path>
                  <a:path w="34018" h="21600" stroke="0" extrusionOk="0">
                    <a:moveTo>
                      <a:pt x="-1" y="3926"/>
                    </a:moveTo>
                    <a:cubicBezTo>
                      <a:pt x="3636" y="1371"/>
                      <a:pt x="7973" y="-1"/>
                      <a:pt x="12418" y="0"/>
                    </a:cubicBezTo>
                    <a:cubicBezTo>
                      <a:pt x="24347" y="0"/>
                      <a:pt x="34018" y="9670"/>
                      <a:pt x="34018" y="21600"/>
                    </a:cubicBezTo>
                    <a:lnTo>
                      <a:pt x="1241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769" name="Oval 285"/>
              <p:cNvSpPr>
                <a:spLocks noChangeArrowheads="1"/>
              </p:cNvSpPr>
              <p:nvPr/>
            </p:nvSpPr>
            <p:spPr bwMode="auto">
              <a:xfrm>
                <a:off x="0" y="63"/>
                <a:ext cx="318" cy="318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770" name="Oval 286"/>
              <p:cNvSpPr>
                <a:spLocks noChangeArrowheads="1"/>
              </p:cNvSpPr>
              <p:nvPr/>
            </p:nvSpPr>
            <p:spPr bwMode="auto">
              <a:xfrm>
                <a:off x="226" y="63"/>
                <a:ext cx="318" cy="318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757" name="Text Box 287"/>
            <p:cNvSpPr txBox="1">
              <a:spLocks noChangeArrowheads="1"/>
            </p:cNvSpPr>
            <p:nvPr/>
          </p:nvSpPr>
          <p:spPr bwMode="auto">
            <a:xfrm>
              <a:off x="-269" y="54"/>
              <a:ext cx="21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 dirty="0">
                  <a:latin typeface="Times New Roman" panose="02020603050405020304" pitchFamily="18" charset="0"/>
                </a:rPr>
                <a:t> </a:t>
              </a:r>
              <a:r>
                <a:rPr lang="zh-CN" altLang="en-US" sz="2800" dirty="0">
                  <a:latin typeface="Times New Roman" panose="02020603050405020304" pitchFamily="18" charset="0"/>
                </a:rPr>
                <a:t>平移和旋转</a:t>
              </a:r>
            </a:p>
          </p:txBody>
        </p:sp>
      </p:grpSp>
      <p:grpSp>
        <p:nvGrpSpPr>
          <p:cNvPr id="19725" name="Group 289"/>
          <p:cNvGrpSpPr/>
          <p:nvPr/>
        </p:nvGrpSpPr>
        <p:grpSpPr bwMode="auto">
          <a:xfrm>
            <a:off x="1711325" y="1370013"/>
            <a:ext cx="1368425" cy="984250"/>
            <a:chOff x="-20" y="-7"/>
            <a:chExt cx="862" cy="620"/>
          </a:xfrm>
        </p:grpSpPr>
        <p:sp>
          <p:nvSpPr>
            <p:cNvPr id="19754" name="AutoShape 290"/>
            <p:cNvSpPr>
              <a:spLocks noChangeArrowheads="1"/>
            </p:cNvSpPr>
            <p:nvPr/>
          </p:nvSpPr>
          <p:spPr bwMode="auto">
            <a:xfrm>
              <a:off x="-20" y="-7"/>
              <a:ext cx="862" cy="1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C0000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755" name="Rectangle 291"/>
            <p:cNvSpPr>
              <a:spLocks noChangeArrowheads="1"/>
            </p:cNvSpPr>
            <p:nvPr/>
          </p:nvSpPr>
          <p:spPr bwMode="auto">
            <a:xfrm>
              <a:off x="188" y="182"/>
              <a:ext cx="431" cy="431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726" name="Group 292"/>
          <p:cNvGrpSpPr/>
          <p:nvPr/>
        </p:nvGrpSpPr>
        <p:grpSpPr bwMode="auto">
          <a:xfrm>
            <a:off x="3736975" y="1360488"/>
            <a:ext cx="1295400" cy="1008062"/>
            <a:chOff x="0" y="0"/>
            <a:chExt cx="816" cy="635"/>
          </a:xfrm>
        </p:grpSpPr>
        <p:sp>
          <p:nvSpPr>
            <p:cNvPr id="19752" name="AutoShape 293"/>
            <p:cNvSpPr>
              <a:spLocks noChangeArrowheads="1"/>
            </p:cNvSpPr>
            <p:nvPr/>
          </p:nvSpPr>
          <p:spPr bwMode="auto">
            <a:xfrm>
              <a:off x="0" y="0"/>
              <a:ext cx="816" cy="1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6600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753" name="Rectangle 294"/>
            <p:cNvSpPr>
              <a:spLocks noChangeArrowheads="1"/>
            </p:cNvSpPr>
            <p:nvPr/>
          </p:nvSpPr>
          <p:spPr bwMode="auto">
            <a:xfrm>
              <a:off x="201" y="182"/>
              <a:ext cx="429" cy="453"/>
            </a:xfrm>
            <a:prstGeom prst="rect">
              <a:avLst/>
            </a:prstGeom>
            <a:noFill/>
            <a:ln w="28575">
              <a:solidFill>
                <a:srgbClr val="6600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8" name="Group 295"/>
          <p:cNvGrpSpPr/>
          <p:nvPr/>
        </p:nvGrpSpPr>
        <p:grpSpPr bwMode="auto">
          <a:xfrm>
            <a:off x="1733550" y="1363663"/>
            <a:ext cx="1295400" cy="984250"/>
            <a:chOff x="0" y="0"/>
            <a:chExt cx="816" cy="620"/>
          </a:xfrm>
        </p:grpSpPr>
        <p:sp>
          <p:nvSpPr>
            <p:cNvPr id="19750" name="AutoShape 296"/>
            <p:cNvSpPr>
              <a:spLocks noChangeArrowheads="1"/>
            </p:cNvSpPr>
            <p:nvPr/>
          </p:nvSpPr>
          <p:spPr bwMode="auto">
            <a:xfrm>
              <a:off x="0" y="0"/>
              <a:ext cx="816" cy="182"/>
            </a:xfrm>
            <a:prstGeom prst="triangle">
              <a:avLst>
                <a:gd name="adj" fmla="val 50000"/>
              </a:avLst>
            </a:prstGeom>
            <a:solidFill>
              <a:srgbClr val="CCFF99"/>
            </a:solidFill>
            <a:ln w="28575">
              <a:solidFill>
                <a:srgbClr val="6600FF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751" name="Rectangle 297"/>
            <p:cNvSpPr>
              <a:spLocks noChangeArrowheads="1"/>
            </p:cNvSpPr>
            <p:nvPr/>
          </p:nvSpPr>
          <p:spPr bwMode="auto">
            <a:xfrm>
              <a:off x="188" y="189"/>
              <a:ext cx="431" cy="431"/>
            </a:xfrm>
            <a:prstGeom prst="rect">
              <a:avLst/>
            </a:prstGeom>
            <a:solidFill>
              <a:srgbClr val="CCFF99"/>
            </a:solidFill>
            <a:ln w="28575">
              <a:solidFill>
                <a:srgbClr val="6600FF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9" name="Group 298"/>
          <p:cNvGrpSpPr/>
          <p:nvPr/>
        </p:nvGrpSpPr>
        <p:grpSpPr bwMode="auto">
          <a:xfrm>
            <a:off x="2051050" y="2657475"/>
            <a:ext cx="1008063" cy="1368425"/>
            <a:chOff x="0" y="0"/>
            <a:chExt cx="635" cy="862"/>
          </a:xfrm>
        </p:grpSpPr>
        <p:sp>
          <p:nvSpPr>
            <p:cNvPr id="19748" name="未知"/>
            <p:cNvSpPr/>
            <p:nvPr/>
          </p:nvSpPr>
          <p:spPr bwMode="auto">
            <a:xfrm>
              <a:off x="0" y="0"/>
              <a:ext cx="409" cy="862"/>
            </a:xfrm>
            <a:custGeom>
              <a:avLst/>
              <a:gdLst>
                <a:gd name="T0" fmla="*/ 0 w 409"/>
                <a:gd name="T1" fmla="*/ 409 h 862"/>
                <a:gd name="T2" fmla="*/ 409 w 409"/>
                <a:gd name="T3" fmla="*/ 0 h 862"/>
                <a:gd name="T4" fmla="*/ 409 w 409"/>
                <a:gd name="T5" fmla="*/ 862 h 862"/>
                <a:gd name="T6" fmla="*/ 0 w 409"/>
                <a:gd name="T7" fmla="*/ 409 h 8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862"/>
                <a:gd name="T14" fmla="*/ 409 w 409"/>
                <a:gd name="T15" fmla="*/ 862 h 8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862">
                  <a:moveTo>
                    <a:pt x="0" y="409"/>
                  </a:moveTo>
                  <a:lnTo>
                    <a:pt x="409" y="0"/>
                  </a:lnTo>
                  <a:lnTo>
                    <a:pt x="409" y="862"/>
                  </a:lnTo>
                  <a:lnTo>
                    <a:pt x="0" y="409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9749" name="未知"/>
            <p:cNvSpPr/>
            <p:nvPr/>
          </p:nvSpPr>
          <p:spPr bwMode="auto">
            <a:xfrm>
              <a:off x="409" y="202"/>
              <a:ext cx="226" cy="453"/>
            </a:xfrm>
            <a:custGeom>
              <a:avLst/>
              <a:gdLst>
                <a:gd name="T0" fmla="*/ 0 w 409"/>
                <a:gd name="T1" fmla="*/ 8 h 862"/>
                <a:gd name="T2" fmla="*/ 12 w 409"/>
                <a:gd name="T3" fmla="*/ 0 h 862"/>
                <a:gd name="T4" fmla="*/ 12 w 409"/>
                <a:gd name="T5" fmla="*/ 18 h 862"/>
                <a:gd name="T6" fmla="*/ 0 w 409"/>
                <a:gd name="T7" fmla="*/ 8 h 8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862"/>
                <a:gd name="T14" fmla="*/ 409 w 409"/>
                <a:gd name="T15" fmla="*/ 862 h 8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862">
                  <a:moveTo>
                    <a:pt x="0" y="409"/>
                  </a:moveTo>
                  <a:lnTo>
                    <a:pt x="409" y="0"/>
                  </a:lnTo>
                  <a:lnTo>
                    <a:pt x="409" y="862"/>
                  </a:lnTo>
                  <a:lnTo>
                    <a:pt x="0" y="409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0" name="Group 301"/>
          <p:cNvGrpSpPr/>
          <p:nvPr/>
        </p:nvGrpSpPr>
        <p:grpSpPr bwMode="auto">
          <a:xfrm>
            <a:off x="4387850" y="2673350"/>
            <a:ext cx="1079500" cy="1368425"/>
            <a:chOff x="0" y="0"/>
            <a:chExt cx="635" cy="862"/>
          </a:xfrm>
        </p:grpSpPr>
        <p:sp>
          <p:nvSpPr>
            <p:cNvPr id="19746" name="未知"/>
            <p:cNvSpPr/>
            <p:nvPr/>
          </p:nvSpPr>
          <p:spPr bwMode="auto">
            <a:xfrm>
              <a:off x="0" y="0"/>
              <a:ext cx="409" cy="862"/>
            </a:xfrm>
            <a:custGeom>
              <a:avLst/>
              <a:gdLst>
                <a:gd name="T0" fmla="*/ 0 w 409"/>
                <a:gd name="T1" fmla="*/ 409 h 862"/>
                <a:gd name="T2" fmla="*/ 409 w 409"/>
                <a:gd name="T3" fmla="*/ 0 h 862"/>
                <a:gd name="T4" fmla="*/ 409 w 409"/>
                <a:gd name="T5" fmla="*/ 862 h 862"/>
                <a:gd name="T6" fmla="*/ 0 w 409"/>
                <a:gd name="T7" fmla="*/ 409 h 8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862"/>
                <a:gd name="T14" fmla="*/ 409 w 409"/>
                <a:gd name="T15" fmla="*/ 862 h 8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862">
                  <a:moveTo>
                    <a:pt x="0" y="409"/>
                  </a:moveTo>
                  <a:lnTo>
                    <a:pt x="409" y="0"/>
                  </a:lnTo>
                  <a:lnTo>
                    <a:pt x="409" y="862"/>
                  </a:lnTo>
                  <a:lnTo>
                    <a:pt x="0" y="409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9747" name="未知"/>
            <p:cNvSpPr/>
            <p:nvPr/>
          </p:nvSpPr>
          <p:spPr bwMode="auto">
            <a:xfrm>
              <a:off x="409" y="202"/>
              <a:ext cx="226" cy="453"/>
            </a:xfrm>
            <a:custGeom>
              <a:avLst/>
              <a:gdLst>
                <a:gd name="T0" fmla="*/ 0 w 409"/>
                <a:gd name="T1" fmla="*/ 8 h 862"/>
                <a:gd name="T2" fmla="*/ 12 w 409"/>
                <a:gd name="T3" fmla="*/ 0 h 862"/>
                <a:gd name="T4" fmla="*/ 12 w 409"/>
                <a:gd name="T5" fmla="*/ 18 h 862"/>
                <a:gd name="T6" fmla="*/ 0 w 409"/>
                <a:gd name="T7" fmla="*/ 8 h 8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862"/>
                <a:gd name="T14" fmla="*/ 409 w 409"/>
                <a:gd name="T15" fmla="*/ 862 h 8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862">
                  <a:moveTo>
                    <a:pt x="0" y="409"/>
                  </a:moveTo>
                  <a:lnTo>
                    <a:pt x="409" y="0"/>
                  </a:lnTo>
                  <a:lnTo>
                    <a:pt x="409" y="862"/>
                  </a:lnTo>
                  <a:lnTo>
                    <a:pt x="0" y="409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1" name="Group 304"/>
          <p:cNvGrpSpPr/>
          <p:nvPr/>
        </p:nvGrpSpPr>
        <p:grpSpPr bwMode="auto">
          <a:xfrm>
            <a:off x="4379913" y="2657475"/>
            <a:ext cx="1081087" cy="1368425"/>
            <a:chOff x="0" y="0"/>
            <a:chExt cx="635" cy="862"/>
          </a:xfrm>
        </p:grpSpPr>
        <p:sp>
          <p:nvSpPr>
            <p:cNvPr id="19744" name="未知"/>
            <p:cNvSpPr/>
            <p:nvPr/>
          </p:nvSpPr>
          <p:spPr bwMode="auto">
            <a:xfrm>
              <a:off x="0" y="0"/>
              <a:ext cx="409" cy="862"/>
            </a:xfrm>
            <a:custGeom>
              <a:avLst/>
              <a:gdLst>
                <a:gd name="T0" fmla="*/ 0 w 409"/>
                <a:gd name="T1" fmla="*/ 409 h 862"/>
                <a:gd name="T2" fmla="*/ 409 w 409"/>
                <a:gd name="T3" fmla="*/ 0 h 862"/>
                <a:gd name="T4" fmla="*/ 409 w 409"/>
                <a:gd name="T5" fmla="*/ 862 h 862"/>
                <a:gd name="T6" fmla="*/ 0 w 409"/>
                <a:gd name="T7" fmla="*/ 409 h 8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862"/>
                <a:gd name="T14" fmla="*/ 409 w 409"/>
                <a:gd name="T15" fmla="*/ 862 h 8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862">
                  <a:moveTo>
                    <a:pt x="0" y="409"/>
                  </a:moveTo>
                  <a:lnTo>
                    <a:pt x="409" y="0"/>
                  </a:lnTo>
                  <a:lnTo>
                    <a:pt x="409" y="862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CCFF99"/>
            </a:solidFill>
            <a:ln w="28575">
              <a:solidFill>
                <a:srgbClr val="008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9745" name="未知"/>
            <p:cNvSpPr/>
            <p:nvPr/>
          </p:nvSpPr>
          <p:spPr bwMode="auto">
            <a:xfrm>
              <a:off x="409" y="202"/>
              <a:ext cx="226" cy="453"/>
            </a:xfrm>
            <a:custGeom>
              <a:avLst/>
              <a:gdLst>
                <a:gd name="T0" fmla="*/ 0 w 409"/>
                <a:gd name="T1" fmla="*/ 8 h 862"/>
                <a:gd name="T2" fmla="*/ 12 w 409"/>
                <a:gd name="T3" fmla="*/ 0 h 862"/>
                <a:gd name="T4" fmla="*/ 12 w 409"/>
                <a:gd name="T5" fmla="*/ 18 h 862"/>
                <a:gd name="T6" fmla="*/ 0 w 409"/>
                <a:gd name="T7" fmla="*/ 8 h 8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862"/>
                <a:gd name="T14" fmla="*/ 409 w 409"/>
                <a:gd name="T15" fmla="*/ 862 h 8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862">
                  <a:moveTo>
                    <a:pt x="0" y="409"/>
                  </a:moveTo>
                  <a:lnTo>
                    <a:pt x="409" y="0"/>
                  </a:lnTo>
                  <a:lnTo>
                    <a:pt x="409" y="862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CCFF99"/>
            </a:solidFill>
            <a:ln w="28575">
              <a:solidFill>
                <a:srgbClr val="008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27" name="未知"/>
          <p:cNvSpPr/>
          <p:nvPr/>
        </p:nvSpPr>
        <p:spPr bwMode="auto">
          <a:xfrm>
            <a:off x="6196013" y="3016250"/>
            <a:ext cx="719137" cy="1363663"/>
          </a:xfrm>
          <a:custGeom>
            <a:avLst/>
            <a:gdLst>
              <a:gd name="T0" fmla="*/ 2147483647 w 453"/>
              <a:gd name="T1" fmla="*/ 0 h 859"/>
              <a:gd name="T2" fmla="*/ 0 w 453"/>
              <a:gd name="T3" fmla="*/ 2147483647 h 859"/>
              <a:gd name="T4" fmla="*/ 0 w 453"/>
              <a:gd name="T5" fmla="*/ 2147483647 h 859"/>
              <a:gd name="T6" fmla="*/ 2147483647 w 453"/>
              <a:gd name="T7" fmla="*/ 2147483647 h 859"/>
              <a:gd name="T8" fmla="*/ 2147483647 w 453"/>
              <a:gd name="T9" fmla="*/ 2147483647 h 859"/>
              <a:gd name="T10" fmla="*/ 2147483647 w 453"/>
              <a:gd name="T11" fmla="*/ 2147483647 h 859"/>
              <a:gd name="T12" fmla="*/ 2147483647 w 453"/>
              <a:gd name="T13" fmla="*/ 0 h 8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3"/>
              <a:gd name="T22" fmla="*/ 0 h 859"/>
              <a:gd name="T23" fmla="*/ 453 w 453"/>
              <a:gd name="T24" fmla="*/ 859 h 8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3" h="859">
                <a:moveTo>
                  <a:pt x="225" y="0"/>
                </a:moveTo>
                <a:lnTo>
                  <a:pt x="0" y="224"/>
                </a:lnTo>
                <a:lnTo>
                  <a:pt x="0" y="859"/>
                </a:lnTo>
                <a:lnTo>
                  <a:pt x="225" y="625"/>
                </a:lnTo>
                <a:lnTo>
                  <a:pt x="453" y="859"/>
                </a:lnTo>
                <a:lnTo>
                  <a:pt x="453" y="179"/>
                </a:lnTo>
                <a:lnTo>
                  <a:pt x="225" y="0"/>
                </a:lnTo>
                <a:close/>
              </a:path>
            </a:pathLst>
          </a:custGeom>
          <a:noFill/>
          <a:ln w="28575">
            <a:solidFill>
              <a:srgbClr val="FF33CC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428" name="未知"/>
          <p:cNvSpPr/>
          <p:nvPr/>
        </p:nvSpPr>
        <p:spPr bwMode="auto">
          <a:xfrm>
            <a:off x="6196013" y="3016250"/>
            <a:ext cx="719137" cy="1363663"/>
          </a:xfrm>
          <a:custGeom>
            <a:avLst/>
            <a:gdLst>
              <a:gd name="T0" fmla="*/ 2147483647 w 453"/>
              <a:gd name="T1" fmla="*/ 0 h 859"/>
              <a:gd name="T2" fmla="*/ 0 w 453"/>
              <a:gd name="T3" fmla="*/ 2147483647 h 859"/>
              <a:gd name="T4" fmla="*/ 0 w 453"/>
              <a:gd name="T5" fmla="*/ 2147483647 h 859"/>
              <a:gd name="T6" fmla="*/ 2147483647 w 453"/>
              <a:gd name="T7" fmla="*/ 2147483647 h 859"/>
              <a:gd name="T8" fmla="*/ 2147483647 w 453"/>
              <a:gd name="T9" fmla="*/ 2147483647 h 859"/>
              <a:gd name="T10" fmla="*/ 2147483647 w 453"/>
              <a:gd name="T11" fmla="*/ 2147483647 h 859"/>
              <a:gd name="T12" fmla="*/ 2147483647 w 453"/>
              <a:gd name="T13" fmla="*/ 0 h 8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3"/>
              <a:gd name="T22" fmla="*/ 0 h 859"/>
              <a:gd name="T23" fmla="*/ 453 w 453"/>
              <a:gd name="T24" fmla="*/ 859 h 8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3" h="859">
                <a:moveTo>
                  <a:pt x="225" y="0"/>
                </a:moveTo>
                <a:lnTo>
                  <a:pt x="0" y="224"/>
                </a:lnTo>
                <a:lnTo>
                  <a:pt x="0" y="859"/>
                </a:lnTo>
                <a:lnTo>
                  <a:pt x="225" y="625"/>
                </a:lnTo>
                <a:lnTo>
                  <a:pt x="453" y="859"/>
                </a:lnTo>
                <a:lnTo>
                  <a:pt x="453" y="179"/>
                </a:lnTo>
                <a:lnTo>
                  <a:pt x="225" y="0"/>
                </a:lnTo>
                <a:close/>
              </a:path>
            </a:pathLst>
          </a:custGeom>
          <a:solidFill>
            <a:srgbClr val="FFCCFF"/>
          </a:solidFill>
          <a:ln w="28575">
            <a:solidFill>
              <a:srgbClr val="FF33CC"/>
            </a:solidFill>
            <a:prstDash val="dash"/>
            <a:rou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429" name="未知"/>
          <p:cNvSpPr/>
          <p:nvPr/>
        </p:nvSpPr>
        <p:spPr bwMode="auto">
          <a:xfrm>
            <a:off x="6188075" y="1360488"/>
            <a:ext cx="719138" cy="1363662"/>
          </a:xfrm>
          <a:custGeom>
            <a:avLst/>
            <a:gdLst>
              <a:gd name="T0" fmla="*/ 2147483647 w 453"/>
              <a:gd name="T1" fmla="*/ 0 h 859"/>
              <a:gd name="T2" fmla="*/ 0 w 453"/>
              <a:gd name="T3" fmla="*/ 2147483647 h 859"/>
              <a:gd name="T4" fmla="*/ 0 w 453"/>
              <a:gd name="T5" fmla="*/ 2147483647 h 859"/>
              <a:gd name="T6" fmla="*/ 2147483647 w 453"/>
              <a:gd name="T7" fmla="*/ 2147483647 h 859"/>
              <a:gd name="T8" fmla="*/ 2147483647 w 453"/>
              <a:gd name="T9" fmla="*/ 2147483647 h 859"/>
              <a:gd name="T10" fmla="*/ 2147483647 w 453"/>
              <a:gd name="T11" fmla="*/ 2147483647 h 859"/>
              <a:gd name="T12" fmla="*/ 2147483647 w 453"/>
              <a:gd name="T13" fmla="*/ 0 h 8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3"/>
              <a:gd name="T22" fmla="*/ 0 h 859"/>
              <a:gd name="T23" fmla="*/ 453 w 453"/>
              <a:gd name="T24" fmla="*/ 859 h 8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3" h="859">
                <a:moveTo>
                  <a:pt x="225" y="0"/>
                </a:moveTo>
                <a:lnTo>
                  <a:pt x="0" y="224"/>
                </a:lnTo>
                <a:lnTo>
                  <a:pt x="0" y="859"/>
                </a:lnTo>
                <a:lnTo>
                  <a:pt x="225" y="625"/>
                </a:lnTo>
                <a:lnTo>
                  <a:pt x="453" y="859"/>
                </a:lnTo>
                <a:lnTo>
                  <a:pt x="453" y="179"/>
                </a:lnTo>
                <a:lnTo>
                  <a:pt x="225" y="0"/>
                </a:lnTo>
                <a:close/>
              </a:path>
            </a:pathLst>
          </a:custGeom>
          <a:noFill/>
          <a:ln w="28575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430" name="Line 310"/>
          <p:cNvSpPr>
            <a:spLocks noChangeShapeType="1"/>
          </p:cNvSpPr>
          <p:nvPr/>
        </p:nvSpPr>
        <p:spPr bwMode="auto">
          <a:xfrm>
            <a:off x="2379663" y="1289050"/>
            <a:ext cx="1976437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431" name="Line 311"/>
          <p:cNvSpPr>
            <a:spLocks noChangeShapeType="1"/>
          </p:cNvSpPr>
          <p:nvPr/>
        </p:nvSpPr>
        <p:spPr bwMode="auto">
          <a:xfrm flipH="1">
            <a:off x="2714625" y="4143375"/>
            <a:ext cx="23749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432" name="Line 312"/>
          <p:cNvSpPr>
            <a:spLocks noChangeShapeType="1"/>
          </p:cNvSpPr>
          <p:nvPr/>
        </p:nvSpPr>
        <p:spPr bwMode="auto">
          <a:xfrm flipH="1" flipV="1">
            <a:off x="7083425" y="1316038"/>
            <a:ext cx="0" cy="1687512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433" name="Text Box 313"/>
          <p:cNvSpPr txBox="1">
            <a:spLocks noChangeArrowheads="1"/>
          </p:cNvSpPr>
          <p:nvPr/>
        </p:nvSpPr>
        <p:spPr bwMode="auto">
          <a:xfrm>
            <a:off x="1571625" y="5429250"/>
            <a:ext cx="65944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3000" dirty="0">
                <a:solidFill>
                  <a:schemeClr val="tx2"/>
                </a:solidFill>
                <a:latin typeface="Times New Roman" panose="02020603050405020304" pitchFamily="18" charset="0"/>
              </a:rPr>
              <a:t>金鱼图向（ </a:t>
            </a:r>
            <a:r>
              <a:rPr lang="en-US" altLang="zh-CN" sz="30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000" dirty="0">
                <a:solidFill>
                  <a:schemeClr val="tx2"/>
                </a:solidFill>
                <a:latin typeface="Times New Roman" panose="02020603050405020304" pitchFamily="18" charset="0"/>
              </a:rPr>
              <a:t>  ）平移了（    ）格。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3000" dirty="0">
                <a:solidFill>
                  <a:schemeClr val="tx2"/>
                </a:solidFill>
                <a:latin typeface="Times New Roman" panose="02020603050405020304" pitchFamily="18" charset="0"/>
              </a:rPr>
              <a:t>火箭图向（    ）平移了（    ）格。</a:t>
            </a:r>
          </a:p>
        </p:txBody>
      </p:sp>
      <p:pic>
        <p:nvPicPr>
          <p:cNvPr id="19738" name="Picture 315" descr="0724 (3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2438" y="0"/>
            <a:ext cx="9286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000250" y="4857750"/>
            <a:ext cx="39703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小房图向右平移了</a:t>
            </a:r>
            <a:r>
              <a:rPr lang="zh-CN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格。</a:t>
            </a:r>
          </a:p>
        </p:txBody>
      </p:sp>
      <p:sp>
        <p:nvSpPr>
          <p:cNvPr id="52" name="Text Box 362"/>
          <p:cNvSpPr txBox="1">
            <a:spLocks noChangeArrowheads="1"/>
          </p:cNvSpPr>
          <p:nvPr/>
        </p:nvSpPr>
        <p:spPr bwMode="auto">
          <a:xfrm>
            <a:off x="3784600" y="5256213"/>
            <a:ext cx="504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楷体_GB2312" pitchFamily="49" charset="-122"/>
              </a:rPr>
              <a:t>左</a:t>
            </a:r>
          </a:p>
        </p:txBody>
      </p:sp>
      <p:sp>
        <p:nvSpPr>
          <p:cNvPr id="53" name="Text Box 364"/>
          <p:cNvSpPr txBox="1">
            <a:spLocks noChangeArrowheads="1"/>
          </p:cNvSpPr>
          <p:nvPr/>
        </p:nvSpPr>
        <p:spPr bwMode="auto">
          <a:xfrm>
            <a:off x="6175375" y="5286375"/>
            <a:ext cx="50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</a:p>
        </p:txBody>
      </p:sp>
      <p:sp>
        <p:nvSpPr>
          <p:cNvPr id="54" name="Text Box 362"/>
          <p:cNvSpPr txBox="1">
            <a:spLocks noChangeArrowheads="1"/>
          </p:cNvSpPr>
          <p:nvPr/>
        </p:nvSpPr>
        <p:spPr bwMode="auto">
          <a:xfrm>
            <a:off x="3786188" y="5824538"/>
            <a:ext cx="504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楷体_GB2312" pitchFamily="49" charset="-122"/>
              </a:rPr>
              <a:t>上</a:t>
            </a:r>
          </a:p>
        </p:txBody>
      </p:sp>
      <p:sp>
        <p:nvSpPr>
          <p:cNvPr id="55" name="Text Box 364"/>
          <p:cNvSpPr txBox="1">
            <a:spLocks noChangeArrowheads="1"/>
          </p:cNvSpPr>
          <p:nvPr/>
        </p:nvSpPr>
        <p:spPr bwMode="auto">
          <a:xfrm>
            <a:off x="6175375" y="5854700"/>
            <a:ext cx="50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55556E-6 L 0.22048 5.55556E-6 " pathEditMode="relative" ptsTypes="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6 L -0.2599 -7.40741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416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"/>
                                        <p:tgtEl>
                                          <p:spTgt spid="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"/>
                                        <p:tgtEl>
                                          <p:spTgt spid="5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" grpId="0" animBg="1"/>
      <p:bldP spid="5428" grpId="0" animBg="1"/>
      <p:bldP spid="5428" grpId="1" animBg="1"/>
      <p:bldP spid="5429" grpId="0" animBg="1"/>
      <p:bldP spid="5430" grpId="0" animBg="1"/>
      <p:bldP spid="5431" grpId="0" animBg="1"/>
      <p:bldP spid="5432" grpId="0" animBg="1"/>
      <p:bldP spid="5433" grpId="0" build="p" autoUpdateAnimBg="0"/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Group 4"/>
          <p:cNvGraphicFramePr>
            <a:graphicFrameLocks noGrp="1"/>
          </p:cNvGraphicFramePr>
          <p:nvPr/>
        </p:nvGraphicFramePr>
        <p:xfrm>
          <a:off x="1042988" y="2565400"/>
          <a:ext cx="7289800" cy="3054499"/>
        </p:xfrm>
        <a:graphic>
          <a:graphicData uri="http://schemas.openxmlformats.org/drawingml/2006/table">
            <a:tbl>
              <a:tblPr/>
              <a:tblGrid>
                <a:gridCol w="3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95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17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45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95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0704" name="Group 226"/>
          <p:cNvGrpSpPr/>
          <p:nvPr/>
        </p:nvGrpSpPr>
        <p:grpSpPr bwMode="auto">
          <a:xfrm>
            <a:off x="395288" y="260350"/>
            <a:ext cx="2936875" cy="719138"/>
            <a:chOff x="0" y="0"/>
            <a:chExt cx="1850" cy="453"/>
          </a:xfrm>
        </p:grpSpPr>
        <p:grpSp>
          <p:nvGrpSpPr>
            <p:cNvPr id="20718" name="Group 227"/>
            <p:cNvGrpSpPr/>
            <p:nvPr/>
          </p:nvGrpSpPr>
          <p:grpSpPr bwMode="auto">
            <a:xfrm>
              <a:off x="435" y="41"/>
              <a:ext cx="1124" cy="344"/>
              <a:chOff x="-39" y="-20"/>
              <a:chExt cx="1124" cy="344"/>
            </a:xfrm>
          </p:grpSpPr>
          <p:sp>
            <p:nvSpPr>
              <p:cNvPr id="6372" name="Rectangle 228"/>
              <p:cNvSpPr>
                <a:spLocks noChangeArrowheads="1"/>
              </p:cNvSpPr>
              <p:nvPr/>
            </p:nvSpPr>
            <p:spPr bwMode="auto">
              <a:xfrm rot="18869579">
                <a:off x="401" y="21"/>
                <a:ext cx="270" cy="269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6373" name="Rectangle 229"/>
              <p:cNvSpPr>
                <a:spLocks noChangeArrowheads="1"/>
              </p:cNvSpPr>
              <p:nvPr/>
            </p:nvSpPr>
            <p:spPr bwMode="auto">
              <a:xfrm rot="18869579">
                <a:off x="758" y="25"/>
                <a:ext cx="262" cy="262"/>
              </a:xfrm>
              <a:prstGeom prst="rect">
                <a:avLst/>
              </a:prstGeom>
              <a:solidFill>
                <a:srgbClr val="CC00FF"/>
              </a:solidFill>
              <a:ln w="9525">
                <a:noFill/>
                <a:miter lim="800000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6374" name="Rectangle 230"/>
              <p:cNvSpPr>
                <a:spLocks noChangeArrowheads="1"/>
              </p:cNvSpPr>
              <p:nvPr/>
            </p:nvSpPr>
            <p:spPr bwMode="auto">
              <a:xfrm rot="18869579">
                <a:off x="26" y="25"/>
                <a:ext cx="270" cy="269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20724" name="Text Box 231"/>
              <p:cNvSpPr txBox="1">
                <a:spLocks noChangeArrowheads="1"/>
              </p:cNvSpPr>
              <p:nvPr/>
            </p:nvSpPr>
            <p:spPr bwMode="auto">
              <a:xfrm>
                <a:off x="-39" y="-10"/>
                <a:ext cx="38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试</a:t>
                </a:r>
              </a:p>
            </p:txBody>
          </p:sp>
          <p:sp>
            <p:nvSpPr>
              <p:cNvPr id="20725" name="Text Box 232"/>
              <p:cNvSpPr txBox="1">
                <a:spLocks noChangeArrowheads="1"/>
              </p:cNvSpPr>
              <p:nvPr/>
            </p:nvSpPr>
            <p:spPr bwMode="auto">
              <a:xfrm>
                <a:off x="349" y="-6"/>
                <a:ext cx="38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一</a:t>
                </a:r>
              </a:p>
            </p:txBody>
          </p:sp>
          <p:sp>
            <p:nvSpPr>
              <p:cNvPr id="20726" name="Text Box 233"/>
              <p:cNvSpPr txBox="1">
                <a:spLocks noChangeArrowheads="1"/>
              </p:cNvSpPr>
              <p:nvPr/>
            </p:nvSpPr>
            <p:spPr bwMode="auto">
              <a:xfrm>
                <a:off x="697" y="-20"/>
                <a:ext cx="38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试</a:t>
                </a:r>
              </a:p>
            </p:txBody>
          </p:sp>
        </p:grpSp>
        <p:pic>
          <p:nvPicPr>
            <p:cNvPr id="20719" name="Picture 234" descr="png-007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3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20" name="Line 235"/>
            <p:cNvSpPr>
              <a:spLocks noChangeShapeType="1"/>
            </p:cNvSpPr>
            <p:nvPr/>
          </p:nvSpPr>
          <p:spPr bwMode="auto">
            <a:xfrm>
              <a:off x="399" y="428"/>
              <a:ext cx="1451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705" name="Group 236"/>
          <p:cNvGrpSpPr/>
          <p:nvPr/>
        </p:nvGrpSpPr>
        <p:grpSpPr bwMode="auto">
          <a:xfrm>
            <a:off x="904875" y="1123950"/>
            <a:ext cx="698500" cy="635000"/>
            <a:chOff x="-42" y="-36"/>
            <a:chExt cx="440" cy="400"/>
          </a:xfrm>
        </p:grpSpPr>
        <p:pic>
          <p:nvPicPr>
            <p:cNvPr id="20716" name="Picture 237" descr="苹果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42" y="-36"/>
              <a:ext cx="44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17" name="Text Box 238"/>
            <p:cNvSpPr txBox="1">
              <a:spLocks noChangeArrowheads="1"/>
            </p:cNvSpPr>
            <p:nvPr/>
          </p:nvSpPr>
          <p:spPr bwMode="auto">
            <a:xfrm>
              <a:off x="63" y="34"/>
              <a:ext cx="31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</a:p>
          </p:txBody>
        </p:sp>
      </p:grpSp>
      <p:sp>
        <p:nvSpPr>
          <p:cNvPr id="6383" name="Text Box 239"/>
          <p:cNvSpPr txBox="1">
            <a:spLocks noChangeArrowheads="1"/>
          </p:cNvSpPr>
          <p:nvPr/>
        </p:nvSpPr>
        <p:spPr bwMode="auto">
          <a:xfrm>
            <a:off x="1458913" y="1195388"/>
            <a:ext cx="67389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画出三角形向右平移</a:t>
            </a:r>
            <a:r>
              <a:rPr lang="zh-CN" altLang="zh-CN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个后的图形。</a:t>
            </a:r>
          </a:p>
        </p:txBody>
      </p:sp>
      <p:grpSp>
        <p:nvGrpSpPr>
          <p:cNvPr id="5" name="Group 240"/>
          <p:cNvGrpSpPr/>
          <p:nvPr/>
        </p:nvGrpSpPr>
        <p:grpSpPr bwMode="auto">
          <a:xfrm>
            <a:off x="889000" y="1684338"/>
            <a:ext cx="720725" cy="684212"/>
            <a:chOff x="-52" y="-56"/>
            <a:chExt cx="454" cy="431"/>
          </a:xfrm>
        </p:grpSpPr>
        <p:pic>
          <p:nvPicPr>
            <p:cNvPr id="20714" name="Picture 241" descr="苹果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52" y="-56"/>
              <a:ext cx="45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15" name="Text Box 242"/>
            <p:cNvSpPr txBox="1">
              <a:spLocks noChangeArrowheads="1"/>
            </p:cNvSpPr>
            <p:nvPr/>
          </p:nvSpPr>
          <p:spPr bwMode="auto">
            <a:xfrm>
              <a:off x="77" y="45"/>
              <a:ext cx="31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</a:t>
              </a:r>
            </a:p>
          </p:txBody>
        </p:sp>
      </p:grpSp>
      <p:sp>
        <p:nvSpPr>
          <p:cNvPr id="6387" name="Text Box 243"/>
          <p:cNvSpPr txBox="1">
            <a:spLocks noChangeArrowheads="1"/>
          </p:cNvSpPr>
          <p:nvPr/>
        </p:nvSpPr>
        <p:spPr bwMode="auto">
          <a:xfrm>
            <a:off x="1619250" y="1860550"/>
            <a:ext cx="7167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画出平行四边形向下平移</a:t>
            </a:r>
            <a:r>
              <a:rPr lang="zh-CN" altLang="zh-CN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格后的图形。</a:t>
            </a:r>
          </a:p>
        </p:txBody>
      </p:sp>
      <p:sp>
        <p:nvSpPr>
          <p:cNvPr id="6388" name="AutoShape 244"/>
          <p:cNvSpPr>
            <a:spLocks noChangeArrowheads="1"/>
          </p:cNvSpPr>
          <p:nvPr/>
        </p:nvSpPr>
        <p:spPr bwMode="auto">
          <a:xfrm>
            <a:off x="1397000" y="3571875"/>
            <a:ext cx="1312863" cy="1920875"/>
          </a:xfrm>
          <a:prstGeom prst="rtTriangle">
            <a:avLst/>
          </a:prstGeom>
          <a:solidFill>
            <a:srgbClr val="66CCFF">
              <a:alpha val="32156"/>
            </a:srgbClr>
          </a:solidFill>
          <a:ln w="28575">
            <a:solidFill>
              <a:srgbClr val="6600FF"/>
            </a:solidFill>
            <a:miter lim="800000"/>
          </a:ln>
        </p:spPr>
        <p:txBody>
          <a:bodyPr anchor="ctr">
            <a:spAutoFit/>
          </a:bodyPr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710" name="Picture 246" descr="0724 (3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43888" y="33337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387475" y="3573463"/>
            <a:ext cx="1312863" cy="1920875"/>
          </a:xfrm>
          <a:prstGeom prst="rtTriangle">
            <a:avLst/>
          </a:prstGeom>
          <a:noFill/>
          <a:ln w="28575">
            <a:solidFill>
              <a:srgbClr val="66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467350" y="2884488"/>
            <a:ext cx="2495550" cy="681037"/>
          </a:xfrm>
          <a:prstGeom prst="parallelogram">
            <a:avLst>
              <a:gd name="adj" fmla="val 103535"/>
            </a:avLst>
          </a:prstGeom>
          <a:noFill/>
          <a:ln w="28575">
            <a:solidFill>
              <a:srgbClr val="66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389" name="AutoShape 245"/>
          <p:cNvSpPr>
            <a:spLocks noChangeArrowheads="1"/>
          </p:cNvSpPr>
          <p:nvPr/>
        </p:nvSpPr>
        <p:spPr bwMode="auto">
          <a:xfrm>
            <a:off x="5461000" y="2892425"/>
            <a:ext cx="2495550" cy="681038"/>
          </a:xfrm>
          <a:prstGeom prst="parallelogram">
            <a:avLst>
              <a:gd name="adj" fmla="val 103534"/>
            </a:avLst>
          </a:prstGeom>
          <a:solidFill>
            <a:srgbClr val="66CCFF">
              <a:alpha val="29019"/>
            </a:srgbClr>
          </a:solidFill>
          <a:ln w="28575">
            <a:solidFill>
              <a:srgbClr val="6600FF"/>
            </a:solidFill>
            <a:miter lim="800000"/>
          </a:ln>
        </p:spPr>
        <p:txBody>
          <a:bodyPr anchor="ctr">
            <a:spAutoFit/>
          </a:bodyPr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4.44444E-6 L 0.22135 -4.44444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2.22222E-6 L -5.83333E-6 0.1995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3" grpId="0" autoUpdateAnimBg="0"/>
      <p:bldP spid="6387" grpId="0" autoUpdateAnimBg="0"/>
      <p:bldP spid="6388" grpId="0" animBg="1"/>
      <p:bldP spid="6388" grpId="1" animBg="1"/>
      <p:bldP spid="6147" grpId="0" animBg="1"/>
      <p:bldP spid="6146" grpId="0" animBg="1"/>
      <p:bldP spid="6389" grpId="0" animBg="1"/>
      <p:bldP spid="638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1315" name="WordArt 3"/>
          <p:cNvSpPr>
            <a:spLocks noChangeArrowheads="1" noChangeShapeType="1" noTextEdit="1"/>
          </p:cNvSpPr>
          <p:nvPr/>
        </p:nvSpPr>
        <p:spPr bwMode="auto">
          <a:xfrm>
            <a:off x="2514600" y="2576513"/>
            <a:ext cx="4114800" cy="17049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zh-CN" altLang="en-US" sz="8000" kern="10">
                <a:ln w="12700">
                  <a:solidFill>
                    <a:srgbClr val="CCFF99"/>
                  </a:solidFill>
                  <a:round/>
                </a:ln>
                <a:solidFill>
                  <a:srgbClr val="D60093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智力风帆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1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/>
          <p:nvPr/>
        </p:nvGrpSpPr>
        <p:grpSpPr bwMode="auto">
          <a:xfrm>
            <a:off x="7956550" y="6597650"/>
            <a:ext cx="1152525" cy="288925"/>
            <a:chOff x="476" y="73"/>
            <a:chExt cx="726" cy="182"/>
          </a:xfrm>
        </p:grpSpPr>
        <p:sp>
          <p:nvSpPr>
            <p:cNvPr id="22874" name="AutoShape 3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>
              <a:solidFill>
                <a:srgbClr val="FFCC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875" name="AutoShape 4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>
              <a:solidFill>
                <a:srgbClr val="FFCC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531" name="Group 5"/>
          <p:cNvGrpSpPr/>
          <p:nvPr/>
        </p:nvGrpSpPr>
        <p:grpSpPr bwMode="auto">
          <a:xfrm>
            <a:off x="179388" y="620713"/>
            <a:ext cx="8785225" cy="6048375"/>
            <a:chOff x="113" y="391"/>
            <a:chExt cx="5534" cy="3810"/>
          </a:xfrm>
        </p:grpSpPr>
        <p:grpSp>
          <p:nvGrpSpPr>
            <p:cNvPr id="22559" name="Group 6"/>
            <p:cNvGrpSpPr/>
            <p:nvPr/>
          </p:nvGrpSpPr>
          <p:grpSpPr bwMode="auto">
            <a:xfrm>
              <a:off x="113" y="391"/>
              <a:ext cx="5534" cy="272"/>
              <a:chOff x="113" y="391"/>
              <a:chExt cx="5449" cy="272"/>
            </a:xfrm>
          </p:grpSpPr>
          <p:sp>
            <p:nvSpPr>
              <p:cNvPr id="22854" name="Rectangle 7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55" name="Rectangle 8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56" name="Rectangle 9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57" name="Rectangle 10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58" name="Rectangle 11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59" name="Rectangle 12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60" name="Rectangle 13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61" name="Rectangle 14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62" name="Rectangle 15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63" name="Rectangle 16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64" name="Rectangle 17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65" name="Rectangle 18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66" name="Rectangle 19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67" name="Rectangle 20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68" name="Rectangle 21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69" name="Rectangle 22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70" name="Rectangle 23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71" name="Rectangle 24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72" name="Rectangle 25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73" name="Rectangle 26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60" name="Group 27"/>
            <p:cNvGrpSpPr/>
            <p:nvPr/>
          </p:nvGrpSpPr>
          <p:grpSpPr bwMode="auto">
            <a:xfrm>
              <a:off x="113" y="391"/>
              <a:ext cx="5534" cy="272"/>
              <a:chOff x="113" y="391"/>
              <a:chExt cx="5449" cy="272"/>
            </a:xfrm>
          </p:grpSpPr>
          <p:sp>
            <p:nvSpPr>
              <p:cNvPr id="22834" name="Rectangle 28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35" name="Rectangle 29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36" name="Rectangle 30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37" name="Rectangle 31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38" name="Rectangle 32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39" name="Rectangle 33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40" name="Rectangle 34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41" name="Rectangle 35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42" name="Rectangle 36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43" name="Rectangle 37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44" name="Rectangle 38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45" name="Rectangle 39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46" name="Rectangle 40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47" name="Rectangle 41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48" name="Rectangle 42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49" name="Rectangle 43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50" name="Rectangle 44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51" name="Rectangle 45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52" name="Rectangle 46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53" name="Rectangle 47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61" name="Group 48"/>
            <p:cNvGrpSpPr/>
            <p:nvPr/>
          </p:nvGrpSpPr>
          <p:grpSpPr bwMode="auto">
            <a:xfrm>
              <a:off x="113" y="663"/>
              <a:ext cx="5534" cy="272"/>
              <a:chOff x="113" y="391"/>
              <a:chExt cx="5449" cy="272"/>
            </a:xfrm>
          </p:grpSpPr>
          <p:sp>
            <p:nvSpPr>
              <p:cNvPr id="22814" name="Rectangle 49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15" name="Rectangle 50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16" name="Rectangle 51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17" name="Rectangle 52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18" name="Rectangle 53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19" name="Rectangle 54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20" name="Rectangle 55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21" name="Rectangle 56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22" name="Rectangle 57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23" name="Rectangle 58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24" name="Rectangle 59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25" name="Rectangle 60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26" name="Rectangle 61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27" name="Rectangle 62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28" name="Rectangle 63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29" name="Rectangle 64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30" name="Rectangle 65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31" name="Rectangle 66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32" name="Rectangle 67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33" name="Rectangle 68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62" name="Group 69"/>
            <p:cNvGrpSpPr/>
            <p:nvPr/>
          </p:nvGrpSpPr>
          <p:grpSpPr bwMode="auto">
            <a:xfrm>
              <a:off x="113" y="935"/>
              <a:ext cx="5534" cy="272"/>
              <a:chOff x="113" y="391"/>
              <a:chExt cx="5449" cy="272"/>
            </a:xfrm>
          </p:grpSpPr>
          <p:sp>
            <p:nvSpPr>
              <p:cNvPr id="22794" name="Rectangle 70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95" name="Rectangle 71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96" name="Rectangle 72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97" name="Rectangle 73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98" name="Rectangle 74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99" name="Rectangle 75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00" name="Rectangle 76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01" name="Rectangle 77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02" name="Rectangle 78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03" name="Rectangle 79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04" name="Rectangle 80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05" name="Rectangle 81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06" name="Rectangle 82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07" name="Rectangle 83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08" name="Rectangle 84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09" name="Rectangle 85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10" name="Rectangle 86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11" name="Rectangle 87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12" name="Rectangle 88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13" name="Rectangle 89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63" name="Group 90"/>
            <p:cNvGrpSpPr/>
            <p:nvPr/>
          </p:nvGrpSpPr>
          <p:grpSpPr bwMode="auto">
            <a:xfrm>
              <a:off x="113" y="1208"/>
              <a:ext cx="5534" cy="272"/>
              <a:chOff x="113" y="391"/>
              <a:chExt cx="5449" cy="272"/>
            </a:xfrm>
          </p:grpSpPr>
          <p:sp>
            <p:nvSpPr>
              <p:cNvPr id="22774" name="Rectangle 91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75" name="Rectangle 92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76" name="Rectangle 93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77" name="Rectangle 94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78" name="Rectangle 95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79" name="Rectangle 96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80" name="Rectangle 97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81" name="Rectangle 98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82" name="Rectangle 99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83" name="Rectangle 100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84" name="Rectangle 101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85" name="Rectangle 102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86" name="Rectangle 103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87" name="Rectangle 104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88" name="Rectangle 105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89" name="Rectangle 106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90" name="Rectangle 107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91" name="Rectangle 108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92" name="Rectangle 109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93" name="Rectangle 110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64" name="Group 111"/>
            <p:cNvGrpSpPr/>
            <p:nvPr/>
          </p:nvGrpSpPr>
          <p:grpSpPr bwMode="auto">
            <a:xfrm>
              <a:off x="113" y="1480"/>
              <a:ext cx="5534" cy="272"/>
              <a:chOff x="113" y="391"/>
              <a:chExt cx="5449" cy="272"/>
            </a:xfrm>
          </p:grpSpPr>
          <p:sp>
            <p:nvSpPr>
              <p:cNvPr id="22754" name="Rectangle 112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55" name="Rectangle 113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56" name="Rectangle 114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57" name="Rectangle 115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58" name="Rectangle 116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59" name="Rectangle 117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60" name="Rectangle 118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61" name="Rectangle 119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62" name="Rectangle 120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63" name="Rectangle 121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64" name="Rectangle 122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65" name="Rectangle 123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66" name="Rectangle 124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67" name="Rectangle 125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68" name="Rectangle 126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69" name="Rectangle 127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70" name="Rectangle 128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71" name="Rectangle 129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72" name="Rectangle 130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73" name="Rectangle 131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65" name="Group 132"/>
            <p:cNvGrpSpPr/>
            <p:nvPr/>
          </p:nvGrpSpPr>
          <p:grpSpPr bwMode="auto">
            <a:xfrm>
              <a:off x="113" y="1752"/>
              <a:ext cx="5534" cy="272"/>
              <a:chOff x="113" y="391"/>
              <a:chExt cx="5449" cy="272"/>
            </a:xfrm>
          </p:grpSpPr>
          <p:sp>
            <p:nvSpPr>
              <p:cNvPr id="22734" name="Rectangle 133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5" name="Rectangle 134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6" name="Rectangle 135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7" name="Rectangle 136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8" name="Rectangle 137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9" name="Rectangle 138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40" name="Rectangle 139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41" name="Rectangle 140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42" name="Rectangle 141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43" name="Rectangle 142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44" name="Rectangle 143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45" name="Rectangle 144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46" name="Rectangle 145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47" name="Rectangle 146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48" name="Rectangle 147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49" name="Rectangle 148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50" name="Rectangle 149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51" name="Rectangle 150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52" name="Rectangle 151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53" name="Rectangle 152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66" name="Group 153"/>
            <p:cNvGrpSpPr/>
            <p:nvPr/>
          </p:nvGrpSpPr>
          <p:grpSpPr bwMode="auto">
            <a:xfrm>
              <a:off x="113" y="2023"/>
              <a:ext cx="5534" cy="272"/>
              <a:chOff x="113" y="391"/>
              <a:chExt cx="5449" cy="272"/>
            </a:xfrm>
          </p:grpSpPr>
          <p:sp>
            <p:nvSpPr>
              <p:cNvPr id="22714" name="Rectangle 154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15" name="Rectangle 155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16" name="Rectangle 156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17" name="Rectangle 157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18" name="Rectangle 158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19" name="Rectangle 159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0" name="Rectangle 160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1" name="Rectangle 161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2" name="Rectangle 162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3" name="Rectangle 163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4" name="Rectangle 164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5" name="Rectangle 165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6" name="Rectangle 166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7" name="Rectangle 167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8" name="Rectangle 168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9" name="Rectangle 169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0" name="Rectangle 170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1" name="Rectangle 171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2" name="Rectangle 172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3" name="Rectangle 173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67" name="Group 174"/>
            <p:cNvGrpSpPr/>
            <p:nvPr/>
          </p:nvGrpSpPr>
          <p:grpSpPr bwMode="auto">
            <a:xfrm>
              <a:off x="113" y="2295"/>
              <a:ext cx="5534" cy="272"/>
              <a:chOff x="113" y="391"/>
              <a:chExt cx="5449" cy="272"/>
            </a:xfrm>
          </p:grpSpPr>
          <p:sp>
            <p:nvSpPr>
              <p:cNvPr id="22694" name="Rectangle 175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95" name="Rectangle 176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96" name="Rectangle 177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97" name="Rectangle 178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98" name="Rectangle 179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99" name="Rectangle 180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00" name="Rectangle 181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01" name="Rectangle 182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02" name="Rectangle 183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03" name="Rectangle 184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04" name="Rectangle 185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05" name="Rectangle 186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06" name="Rectangle 187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07" name="Rectangle 188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08" name="Rectangle 189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09" name="Rectangle 190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10" name="Rectangle 191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11" name="Rectangle 192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12" name="Rectangle 193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13" name="Rectangle 194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68" name="Group 195"/>
            <p:cNvGrpSpPr/>
            <p:nvPr/>
          </p:nvGrpSpPr>
          <p:grpSpPr bwMode="auto">
            <a:xfrm>
              <a:off x="113" y="2567"/>
              <a:ext cx="5534" cy="272"/>
              <a:chOff x="113" y="391"/>
              <a:chExt cx="5449" cy="272"/>
            </a:xfrm>
          </p:grpSpPr>
          <p:sp>
            <p:nvSpPr>
              <p:cNvPr id="22674" name="Rectangle 196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75" name="Rectangle 197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76" name="Rectangle 198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77" name="Rectangle 199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78" name="Rectangle 200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79" name="Rectangle 201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80" name="Rectangle 202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81" name="Rectangle 203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82" name="Rectangle 204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83" name="Rectangle 205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84" name="Rectangle 206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85" name="Rectangle 207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86" name="Rectangle 208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87" name="Rectangle 209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88" name="Rectangle 210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89" name="Rectangle 211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90" name="Rectangle 212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91" name="Rectangle 213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92" name="Rectangle 214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93" name="Rectangle 215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69" name="Group 216"/>
            <p:cNvGrpSpPr/>
            <p:nvPr/>
          </p:nvGrpSpPr>
          <p:grpSpPr bwMode="auto">
            <a:xfrm>
              <a:off x="113" y="2840"/>
              <a:ext cx="5534" cy="272"/>
              <a:chOff x="113" y="391"/>
              <a:chExt cx="5449" cy="272"/>
            </a:xfrm>
          </p:grpSpPr>
          <p:sp>
            <p:nvSpPr>
              <p:cNvPr id="22654" name="Rectangle 217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55" name="Rectangle 218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56" name="Rectangle 219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57" name="Rectangle 220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58" name="Rectangle 221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59" name="Rectangle 222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60" name="Rectangle 223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61" name="Rectangle 224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62" name="Rectangle 225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63" name="Rectangle 226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64" name="Rectangle 227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65" name="Rectangle 228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66" name="Rectangle 229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67" name="Rectangle 230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68" name="Rectangle 231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69" name="Rectangle 232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70" name="Rectangle 233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71" name="Rectangle 234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72" name="Rectangle 235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73" name="Rectangle 236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70" name="Group 237"/>
            <p:cNvGrpSpPr/>
            <p:nvPr/>
          </p:nvGrpSpPr>
          <p:grpSpPr bwMode="auto">
            <a:xfrm>
              <a:off x="113" y="3112"/>
              <a:ext cx="5534" cy="272"/>
              <a:chOff x="113" y="391"/>
              <a:chExt cx="5449" cy="272"/>
            </a:xfrm>
          </p:grpSpPr>
          <p:sp>
            <p:nvSpPr>
              <p:cNvPr id="22634" name="Rectangle 238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5" name="Rectangle 239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6" name="Rectangle 240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7" name="Rectangle 241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8" name="Rectangle 242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9" name="Rectangle 243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40" name="Rectangle 244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41" name="Rectangle 245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42" name="Rectangle 246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43" name="Rectangle 247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44" name="Rectangle 248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45" name="Rectangle 249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46" name="Rectangle 250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47" name="Rectangle 251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48" name="Rectangle 252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49" name="Rectangle 253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50" name="Rectangle 254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51" name="Rectangle 255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52" name="Rectangle 256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53" name="Rectangle 257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71" name="Group 258"/>
            <p:cNvGrpSpPr/>
            <p:nvPr/>
          </p:nvGrpSpPr>
          <p:grpSpPr bwMode="auto">
            <a:xfrm>
              <a:off x="113" y="3384"/>
              <a:ext cx="5534" cy="272"/>
              <a:chOff x="113" y="391"/>
              <a:chExt cx="5449" cy="272"/>
            </a:xfrm>
          </p:grpSpPr>
          <p:sp>
            <p:nvSpPr>
              <p:cNvPr id="22614" name="Rectangle 259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5" name="Rectangle 260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6" name="Rectangle 261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7" name="Rectangle 262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8" name="Rectangle 263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9" name="Rectangle 264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0" name="Rectangle 265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1" name="Rectangle 266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2" name="Rectangle 267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3" name="Rectangle 268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4" name="Rectangle 269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5" name="Rectangle 270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6" name="Rectangle 271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7" name="Rectangle 272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8" name="Rectangle 273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9" name="Rectangle 274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0" name="Rectangle 275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1" name="Rectangle 276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2" name="Rectangle 277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3" name="Rectangle 278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72" name="Group 279"/>
            <p:cNvGrpSpPr/>
            <p:nvPr/>
          </p:nvGrpSpPr>
          <p:grpSpPr bwMode="auto">
            <a:xfrm>
              <a:off x="113" y="3657"/>
              <a:ext cx="5534" cy="272"/>
              <a:chOff x="113" y="391"/>
              <a:chExt cx="5449" cy="272"/>
            </a:xfrm>
          </p:grpSpPr>
          <p:sp>
            <p:nvSpPr>
              <p:cNvPr id="22594" name="Rectangle 280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5" name="Rectangle 281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6" name="Rectangle 282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7" name="Rectangle 283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8" name="Rectangle 284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9" name="Rectangle 285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0" name="Rectangle 286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1" name="Rectangle 287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2" name="Rectangle 288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3" name="Rectangle 289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4" name="Rectangle 290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5" name="Rectangle 291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6" name="Rectangle 292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7" name="Rectangle 293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8" name="Rectangle 294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9" name="Rectangle 295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0" name="Rectangle 296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1" name="Rectangle 297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2" name="Rectangle 298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3" name="Rectangle 299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73" name="Group 300"/>
            <p:cNvGrpSpPr/>
            <p:nvPr/>
          </p:nvGrpSpPr>
          <p:grpSpPr bwMode="auto">
            <a:xfrm>
              <a:off x="113" y="3929"/>
              <a:ext cx="5534" cy="272"/>
              <a:chOff x="113" y="391"/>
              <a:chExt cx="5449" cy="272"/>
            </a:xfrm>
          </p:grpSpPr>
          <p:sp>
            <p:nvSpPr>
              <p:cNvPr id="22574" name="Rectangle 301"/>
              <p:cNvSpPr>
                <a:spLocks noChangeArrowheads="1"/>
              </p:cNvSpPr>
              <p:nvPr/>
            </p:nvSpPr>
            <p:spPr bwMode="auto">
              <a:xfrm>
                <a:off x="11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75" name="Rectangle 302"/>
              <p:cNvSpPr>
                <a:spLocks noChangeArrowheads="1"/>
              </p:cNvSpPr>
              <p:nvPr/>
            </p:nvSpPr>
            <p:spPr bwMode="auto">
              <a:xfrm>
                <a:off x="3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76" name="Rectangle 303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77" name="Rectangle 304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78" name="Rectangle 305"/>
              <p:cNvSpPr>
                <a:spLocks noChangeArrowheads="1"/>
              </p:cNvSpPr>
              <p:nvPr/>
            </p:nvSpPr>
            <p:spPr bwMode="auto">
              <a:xfrm>
                <a:off x="120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79" name="Rectangle 306"/>
              <p:cNvSpPr>
                <a:spLocks noChangeArrowheads="1"/>
              </p:cNvSpPr>
              <p:nvPr/>
            </p:nvSpPr>
            <p:spPr bwMode="auto">
              <a:xfrm>
                <a:off x="147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0" name="Rectangle 307"/>
              <p:cNvSpPr>
                <a:spLocks noChangeArrowheads="1"/>
              </p:cNvSpPr>
              <p:nvPr/>
            </p:nvSpPr>
            <p:spPr bwMode="auto">
              <a:xfrm>
                <a:off x="1746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1" name="Rectangle 308"/>
              <p:cNvSpPr>
                <a:spLocks noChangeArrowheads="1"/>
              </p:cNvSpPr>
              <p:nvPr/>
            </p:nvSpPr>
            <p:spPr bwMode="auto">
              <a:xfrm>
                <a:off x="2019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2" name="Rectangle 309"/>
              <p:cNvSpPr>
                <a:spLocks noChangeArrowheads="1"/>
              </p:cNvSpPr>
              <p:nvPr/>
            </p:nvSpPr>
            <p:spPr bwMode="auto">
              <a:xfrm>
                <a:off x="2291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3" name="Rectangle 310"/>
              <p:cNvSpPr>
                <a:spLocks noChangeArrowheads="1"/>
              </p:cNvSpPr>
              <p:nvPr/>
            </p:nvSpPr>
            <p:spPr bwMode="auto">
              <a:xfrm>
                <a:off x="2563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4" name="Rectangle 311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5" name="Rectangle 312"/>
              <p:cNvSpPr>
                <a:spLocks noChangeArrowheads="1"/>
              </p:cNvSpPr>
              <p:nvPr/>
            </p:nvSpPr>
            <p:spPr bwMode="auto">
              <a:xfrm>
                <a:off x="310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6" name="Rectangle 313"/>
              <p:cNvSpPr>
                <a:spLocks noChangeArrowheads="1"/>
              </p:cNvSpPr>
              <p:nvPr/>
            </p:nvSpPr>
            <p:spPr bwMode="auto">
              <a:xfrm>
                <a:off x="338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7" name="Rectangle 314"/>
              <p:cNvSpPr>
                <a:spLocks noChangeArrowheads="1"/>
              </p:cNvSpPr>
              <p:nvPr/>
            </p:nvSpPr>
            <p:spPr bwMode="auto">
              <a:xfrm>
                <a:off x="365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8" name="Rectangle 315"/>
              <p:cNvSpPr>
                <a:spLocks noChangeArrowheads="1"/>
              </p:cNvSpPr>
              <p:nvPr/>
            </p:nvSpPr>
            <p:spPr bwMode="auto">
              <a:xfrm>
                <a:off x="3924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9" name="Rectangle 316"/>
              <p:cNvSpPr>
                <a:spLocks noChangeArrowheads="1"/>
              </p:cNvSpPr>
              <p:nvPr/>
            </p:nvSpPr>
            <p:spPr bwMode="auto">
              <a:xfrm>
                <a:off x="4197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0" name="Rectangle 317"/>
              <p:cNvSpPr>
                <a:spLocks noChangeArrowheads="1"/>
              </p:cNvSpPr>
              <p:nvPr/>
            </p:nvSpPr>
            <p:spPr bwMode="auto">
              <a:xfrm>
                <a:off x="4468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1" name="Rectangle 318"/>
              <p:cNvSpPr>
                <a:spLocks noChangeArrowheads="1"/>
              </p:cNvSpPr>
              <p:nvPr/>
            </p:nvSpPr>
            <p:spPr bwMode="auto">
              <a:xfrm>
                <a:off x="4740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2" name="Rectangle 319"/>
              <p:cNvSpPr>
                <a:spLocks noChangeArrowheads="1"/>
              </p:cNvSpPr>
              <p:nvPr/>
            </p:nvSpPr>
            <p:spPr bwMode="auto">
              <a:xfrm>
                <a:off x="5012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3" name="Rectangle 320"/>
              <p:cNvSpPr>
                <a:spLocks noChangeArrowheads="1"/>
              </p:cNvSpPr>
              <p:nvPr/>
            </p:nvSpPr>
            <p:spPr bwMode="auto">
              <a:xfrm>
                <a:off x="5285" y="391"/>
                <a:ext cx="277" cy="272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2532" name="Group 321"/>
          <p:cNvGrpSpPr/>
          <p:nvPr/>
        </p:nvGrpSpPr>
        <p:grpSpPr bwMode="auto">
          <a:xfrm>
            <a:off x="3706813" y="1916113"/>
            <a:ext cx="1296987" cy="1296987"/>
            <a:chOff x="657" y="663"/>
            <a:chExt cx="817" cy="817"/>
          </a:xfrm>
        </p:grpSpPr>
        <p:sp>
          <p:nvSpPr>
            <p:cNvPr id="22557" name="Freeform 322"/>
            <p:cNvSpPr/>
            <p:nvPr/>
          </p:nvSpPr>
          <p:spPr bwMode="auto">
            <a:xfrm>
              <a:off x="657" y="1207"/>
              <a:ext cx="817" cy="273"/>
            </a:xfrm>
            <a:custGeom>
              <a:avLst/>
              <a:gdLst>
                <a:gd name="T0" fmla="*/ 0 w 817"/>
                <a:gd name="T1" fmla="*/ 0 h 273"/>
                <a:gd name="T2" fmla="*/ 273 w 817"/>
                <a:gd name="T3" fmla="*/ 273 h 273"/>
                <a:gd name="T4" fmla="*/ 545 w 817"/>
                <a:gd name="T5" fmla="*/ 273 h 273"/>
                <a:gd name="T6" fmla="*/ 817 w 817"/>
                <a:gd name="T7" fmla="*/ 0 h 273"/>
                <a:gd name="T8" fmla="*/ 0 w 817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7"/>
                <a:gd name="T16" fmla="*/ 0 h 273"/>
                <a:gd name="T17" fmla="*/ 817 w 817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7" h="273">
                  <a:moveTo>
                    <a:pt x="0" y="0"/>
                  </a:moveTo>
                  <a:lnTo>
                    <a:pt x="273" y="273"/>
                  </a:lnTo>
                  <a:lnTo>
                    <a:pt x="545" y="273"/>
                  </a:lnTo>
                  <a:lnTo>
                    <a:pt x="8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1B4"/>
            </a:solidFill>
            <a:ln w="9525">
              <a:solidFill>
                <a:srgbClr val="CC99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Freeform 323"/>
            <p:cNvSpPr/>
            <p:nvPr/>
          </p:nvSpPr>
          <p:spPr bwMode="auto">
            <a:xfrm>
              <a:off x="930" y="663"/>
              <a:ext cx="272" cy="544"/>
            </a:xfrm>
            <a:custGeom>
              <a:avLst/>
              <a:gdLst>
                <a:gd name="T0" fmla="*/ 0 w 272"/>
                <a:gd name="T1" fmla="*/ 0 h 544"/>
                <a:gd name="T2" fmla="*/ 272 w 272"/>
                <a:gd name="T3" fmla="*/ 272 h 544"/>
                <a:gd name="T4" fmla="*/ 0 w 272"/>
                <a:gd name="T5" fmla="*/ 544 h 544"/>
                <a:gd name="T6" fmla="*/ 0 w 272"/>
                <a:gd name="T7" fmla="*/ 0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"/>
                <a:gd name="T13" fmla="*/ 0 h 544"/>
                <a:gd name="T14" fmla="*/ 272 w 272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" h="544">
                  <a:moveTo>
                    <a:pt x="0" y="0"/>
                  </a:moveTo>
                  <a:lnTo>
                    <a:pt x="272" y="272"/>
                  </a:lnTo>
                  <a:lnTo>
                    <a:pt x="0" y="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1B4"/>
            </a:solidFill>
            <a:ln w="9525">
              <a:solidFill>
                <a:srgbClr val="CC99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3" name="Rectangle 324" descr="25%"/>
          <p:cNvSpPr>
            <a:spLocks noChangeArrowheads="1"/>
          </p:cNvSpPr>
          <p:nvPr/>
        </p:nvSpPr>
        <p:spPr bwMode="auto">
          <a:xfrm>
            <a:off x="179388" y="620713"/>
            <a:ext cx="8785225" cy="863600"/>
          </a:xfrm>
          <a:prstGeom prst="rect">
            <a:avLst/>
          </a:prstGeom>
          <a:solidFill>
            <a:srgbClr val="FFFF00"/>
          </a:solidFill>
          <a:ln w="952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l"/>
            <a:r>
              <a:rPr lang="zh-CN" altLang="en-US" dirty="0">
                <a:latin typeface="楷体_GB2312" pitchFamily="49" charset="-122"/>
              </a:rPr>
              <a:t>把船向右平移</a:t>
            </a:r>
            <a:r>
              <a:rPr lang="en-US" altLang="zh-CN" dirty="0">
                <a:latin typeface="楷体_GB2312" pitchFamily="49" charset="-122"/>
              </a:rPr>
              <a:t>4</a:t>
            </a:r>
            <a:r>
              <a:rPr lang="zh-CN" altLang="en-US" dirty="0">
                <a:latin typeface="楷体_GB2312" pitchFamily="49" charset="-122"/>
              </a:rPr>
              <a:t>格后得到的图形涂上颜色。</a:t>
            </a:r>
          </a:p>
        </p:txBody>
      </p:sp>
      <p:grpSp>
        <p:nvGrpSpPr>
          <p:cNvPr id="22534" name="Group 325"/>
          <p:cNvGrpSpPr/>
          <p:nvPr/>
        </p:nvGrpSpPr>
        <p:grpSpPr bwMode="auto">
          <a:xfrm>
            <a:off x="5435600" y="1916113"/>
            <a:ext cx="1296988" cy="1296987"/>
            <a:chOff x="657" y="663"/>
            <a:chExt cx="817" cy="817"/>
          </a:xfrm>
        </p:grpSpPr>
        <p:sp>
          <p:nvSpPr>
            <p:cNvPr id="22555" name="Freeform 326"/>
            <p:cNvSpPr/>
            <p:nvPr/>
          </p:nvSpPr>
          <p:spPr bwMode="auto">
            <a:xfrm>
              <a:off x="657" y="1207"/>
              <a:ext cx="817" cy="273"/>
            </a:xfrm>
            <a:custGeom>
              <a:avLst/>
              <a:gdLst>
                <a:gd name="T0" fmla="*/ 0 w 817"/>
                <a:gd name="T1" fmla="*/ 0 h 273"/>
                <a:gd name="T2" fmla="*/ 273 w 817"/>
                <a:gd name="T3" fmla="*/ 273 h 273"/>
                <a:gd name="T4" fmla="*/ 545 w 817"/>
                <a:gd name="T5" fmla="*/ 273 h 273"/>
                <a:gd name="T6" fmla="*/ 817 w 817"/>
                <a:gd name="T7" fmla="*/ 0 h 273"/>
                <a:gd name="T8" fmla="*/ 0 w 817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7"/>
                <a:gd name="T16" fmla="*/ 0 h 273"/>
                <a:gd name="T17" fmla="*/ 817 w 817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7" h="273">
                  <a:moveTo>
                    <a:pt x="0" y="0"/>
                  </a:moveTo>
                  <a:lnTo>
                    <a:pt x="273" y="273"/>
                  </a:lnTo>
                  <a:lnTo>
                    <a:pt x="545" y="273"/>
                  </a:lnTo>
                  <a:lnTo>
                    <a:pt x="8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99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Freeform 327"/>
            <p:cNvSpPr/>
            <p:nvPr/>
          </p:nvSpPr>
          <p:spPr bwMode="auto">
            <a:xfrm>
              <a:off x="930" y="663"/>
              <a:ext cx="272" cy="544"/>
            </a:xfrm>
            <a:custGeom>
              <a:avLst/>
              <a:gdLst>
                <a:gd name="T0" fmla="*/ 0 w 272"/>
                <a:gd name="T1" fmla="*/ 0 h 544"/>
                <a:gd name="T2" fmla="*/ 272 w 272"/>
                <a:gd name="T3" fmla="*/ 272 h 544"/>
                <a:gd name="T4" fmla="*/ 0 w 272"/>
                <a:gd name="T5" fmla="*/ 544 h 544"/>
                <a:gd name="T6" fmla="*/ 0 w 272"/>
                <a:gd name="T7" fmla="*/ 0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"/>
                <a:gd name="T13" fmla="*/ 0 h 544"/>
                <a:gd name="T14" fmla="*/ 272 w 272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" h="544">
                  <a:moveTo>
                    <a:pt x="0" y="0"/>
                  </a:moveTo>
                  <a:lnTo>
                    <a:pt x="272" y="272"/>
                  </a:lnTo>
                  <a:lnTo>
                    <a:pt x="0" y="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99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35" name="Group 328"/>
          <p:cNvGrpSpPr/>
          <p:nvPr/>
        </p:nvGrpSpPr>
        <p:grpSpPr bwMode="auto">
          <a:xfrm>
            <a:off x="6804025" y="1916113"/>
            <a:ext cx="1296988" cy="1296987"/>
            <a:chOff x="657" y="663"/>
            <a:chExt cx="817" cy="817"/>
          </a:xfrm>
        </p:grpSpPr>
        <p:sp>
          <p:nvSpPr>
            <p:cNvPr id="22553" name="Freeform 329"/>
            <p:cNvSpPr/>
            <p:nvPr/>
          </p:nvSpPr>
          <p:spPr bwMode="auto">
            <a:xfrm>
              <a:off x="657" y="1207"/>
              <a:ext cx="817" cy="273"/>
            </a:xfrm>
            <a:custGeom>
              <a:avLst/>
              <a:gdLst>
                <a:gd name="T0" fmla="*/ 0 w 817"/>
                <a:gd name="T1" fmla="*/ 0 h 273"/>
                <a:gd name="T2" fmla="*/ 273 w 817"/>
                <a:gd name="T3" fmla="*/ 273 h 273"/>
                <a:gd name="T4" fmla="*/ 545 w 817"/>
                <a:gd name="T5" fmla="*/ 273 h 273"/>
                <a:gd name="T6" fmla="*/ 817 w 817"/>
                <a:gd name="T7" fmla="*/ 0 h 273"/>
                <a:gd name="T8" fmla="*/ 0 w 817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7"/>
                <a:gd name="T16" fmla="*/ 0 h 273"/>
                <a:gd name="T17" fmla="*/ 817 w 817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7" h="273">
                  <a:moveTo>
                    <a:pt x="0" y="0"/>
                  </a:moveTo>
                  <a:lnTo>
                    <a:pt x="273" y="273"/>
                  </a:lnTo>
                  <a:lnTo>
                    <a:pt x="545" y="273"/>
                  </a:lnTo>
                  <a:lnTo>
                    <a:pt x="8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99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Freeform 330"/>
            <p:cNvSpPr/>
            <p:nvPr/>
          </p:nvSpPr>
          <p:spPr bwMode="auto">
            <a:xfrm>
              <a:off x="930" y="663"/>
              <a:ext cx="272" cy="544"/>
            </a:xfrm>
            <a:custGeom>
              <a:avLst/>
              <a:gdLst>
                <a:gd name="T0" fmla="*/ 0 w 272"/>
                <a:gd name="T1" fmla="*/ 0 h 544"/>
                <a:gd name="T2" fmla="*/ 272 w 272"/>
                <a:gd name="T3" fmla="*/ 272 h 544"/>
                <a:gd name="T4" fmla="*/ 0 w 272"/>
                <a:gd name="T5" fmla="*/ 544 h 544"/>
                <a:gd name="T6" fmla="*/ 0 w 272"/>
                <a:gd name="T7" fmla="*/ 0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"/>
                <a:gd name="T13" fmla="*/ 0 h 544"/>
                <a:gd name="T14" fmla="*/ 272 w 272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" h="544">
                  <a:moveTo>
                    <a:pt x="0" y="0"/>
                  </a:moveTo>
                  <a:lnTo>
                    <a:pt x="272" y="272"/>
                  </a:lnTo>
                  <a:lnTo>
                    <a:pt x="0" y="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99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36" name="Group 331"/>
          <p:cNvGrpSpPr/>
          <p:nvPr/>
        </p:nvGrpSpPr>
        <p:grpSpPr bwMode="auto">
          <a:xfrm>
            <a:off x="611188" y="1916113"/>
            <a:ext cx="1296987" cy="1296987"/>
            <a:chOff x="657" y="663"/>
            <a:chExt cx="817" cy="817"/>
          </a:xfrm>
        </p:grpSpPr>
        <p:sp>
          <p:nvSpPr>
            <p:cNvPr id="22551" name="Freeform 332"/>
            <p:cNvSpPr/>
            <p:nvPr/>
          </p:nvSpPr>
          <p:spPr bwMode="auto">
            <a:xfrm>
              <a:off x="657" y="1207"/>
              <a:ext cx="817" cy="273"/>
            </a:xfrm>
            <a:custGeom>
              <a:avLst/>
              <a:gdLst>
                <a:gd name="T0" fmla="*/ 0 w 817"/>
                <a:gd name="T1" fmla="*/ 0 h 273"/>
                <a:gd name="T2" fmla="*/ 273 w 817"/>
                <a:gd name="T3" fmla="*/ 273 h 273"/>
                <a:gd name="T4" fmla="*/ 545 w 817"/>
                <a:gd name="T5" fmla="*/ 273 h 273"/>
                <a:gd name="T6" fmla="*/ 817 w 817"/>
                <a:gd name="T7" fmla="*/ 0 h 273"/>
                <a:gd name="T8" fmla="*/ 0 w 817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7"/>
                <a:gd name="T16" fmla="*/ 0 h 273"/>
                <a:gd name="T17" fmla="*/ 817 w 817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7" h="273">
                  <a:moveTo>
                    <a:pt x="0" y="0"/>
                  </a:moveTo>
                  <a:lnTo>
                    <a:pt x="273" y="273"/>
                  </a:lnTo>
                  <a:lnTo>
                    <a:pt x="545" y="273"/>
                  </a:lnTo>
                  <a:lnTo>
                    <a:pt x="8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99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Freeform 333"/>
            <p:cNvSpPr/>
            <p:nvPr/>
          </p:nvSpPr>
          <p:spPr bwMode="auto">
            <a:xfrm>
              <a:off x="930" y="663"/>
              <a:ext cx="272" cy="544"/>
            </a:xfrm>
            <a:custGeom>
              <a:avLst/>
              <a:gdLst>
                <a:gd name="T0" fmla="*/ 0 w 272"/>
                <a:gd name="T1" fmla="*/ 0 h 544"/>
                <a:gd name="T2" fmla="*/ 272 w 272"/>
                <a:gd name="T3" fmla="*/ 272 h 544"/>
                <a:gd name="T4" fmla="*/ 0 w 272"/>
                <a:gd name="T5" fmla="*/ 544 h 544"/>
                <a:gd name="T6" fmla="*/ 0 w 272"/>
                <a:gd name="T7" fmla="*/ 0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"/>
                <a:gd name="T13" fmla="*/ 0 h 544"/>
                <a:gd name="T14" fmla="*/ 272 w 272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" h="544">
                  <a:moveTo>
                    <a:pt x="0" y="0"/>
                  </a:moveTo>
                  <a:lnTo>
                    <a:pt x="272" y="272"/>
                  </a:lnTo>
                  <a:lnTo>
                    <a:pt x="0" y="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99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7" name="Rectangle 334" descr="25%"/>
          <p:cNvSpPr>
            <a:spLocks noChangeArrowheads="1"/>
          </p:cNvSpPr>
          <p:nvPr/>
        </p:nvSpPr>
        <p:spPr bwMode="auto">
          <a:xfrm>
            <a:off x="179388" y="3644900"/>
            <a:ext cx="8785225" cy="863600"/>
          </a:xfrm>
          <a:prstGeom prst="rect">
            <a:avLst/>
          </a:prstGeom>
          <a:solidFill>
            <a:srgbClr val="FFFF00"/>
          </a:solidFill>
          <a:ln w="952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l"/>
            <a:r>
              <a:rPr lang="zh-CN" altLang="en-US">
                <a:latin typeface="楷体_GB2312" pitchFamily="49" charset="-122"/>
              </a:rPr>
              <a:t>小鱼向</a:t>
            </a:r>
            <a:r>
              <a:rPr lang="en-US" altLang="zh-CN">
                <a:latin typeface="楷体_GB2312" pitchFamily="49" charset="-122"/>
              </a:rPr>
              <a:t>(    )</a:t>
            </a:r>
            <a:r>
              <a:rPr lang="zh-CN" altLang="en-US">
                <a:latin typeface="楷体_GB2312" pitchFamily="49" charset="-122"/>
              </a:rPr>
              <a:t>平移了</a:t>
            </a:r>
            <a:r>
              <a:rPr lang="en-US" altLang="zh-CN">
                <a:latin typeface="楷体_GB2312" pitchFamily="49" charset="-122"/>
              </a:rPr>
              <a:t>(    )</a:t>
            </a:r>
            <a:r>
              <a:rPr lang="zh-CN" altLang="en-US">
                <a:latin typeface="楷体_GB2312" pitchFamily="49" charset="-122"/>
              </a:rPr>
              <a:t>格。</a:t>
            </a:r>
          </a:p>
        </p:txBody>
      </p:sp>
      <p:grpSp>
        <p:nvGrpSpPr>
          <p:cNvPr id="22538" name="Group 335"/>
          <p:cNvGrpSpPr/>
          <p:nvPr/>
        </p:nvGrpSpPr>
        <p:grpSpPr bwMode="auto">
          <a:xfrm>
            <a:off x="6300788" y="4508500"/>
            <a:ext cx="863600" cy="1728788"/>
            <a:chOff x="3969" y="2840"/>
            <a:chExt cx="544" cy="1089"/>
          </a:xfrm>
        </p:grpSpPr>
        <p:sp>
          <p:nvSpPr>
            <p:cNvPr id="22548" name="Freeform 336"/>
            <p:cNvSpPr/>
            <p:nvPr/>
          </p:nvSpPr>
          <p:spPr bwMode="auto">
            <a:xfrm>
              <a:off x="3969" y="2840"/>
              <a:ext cx="544" cy="1089"/>
            </a:xfrm>
            <a:custGeom>
              <a:avLst/>
              <a:gdLst>
                <a:gd name="T0" fmla="*/ 272 w 544"/>
                <a:gd name="T1" fmla="*/ 0 h 1089"/>
                <a:gd name="T2" fmla="*/ 0 w 544"/>
                <a:gd name="T3" fmla="*/ 545 h 1089"/>
                <a:gd name="T4" fmla="*/ 272 w 544"/>
                <a:gd name="T5" fmla="*/ 1089 h 1089"/>
                <a:gd name="T6" fmla="*/ 272 w 544"/>
                <a:gd name="T7" fmla="*/ 681 h 1089"/>
                <a:gd name="T8" fmla="*/ 544 w 544"/>
                <a:gd name="T9" fmla="*/ 953 h 1089"/>
                <a:gd name="T10" fmla="*/ 544 w 544"/>
                <a:gd name="T11" fmla="*/ 136 h 1089"/>
                <a:gd name="T12" fmla="*/ 272 w 544"/>
                <a:gd name="T13" fmla="*/ 409 h 1089"/>
                <a:gd name="T14" fmla="*/ 272 w 544"/>
                <a:gd name="T15" fmla="*/ 0 h 10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4"/>
                <a:gd name="T25" fmla="*/ 0 h 1089"/>
                <a:gd name="T26" fmla="*/ 544 w 544"/>
                <a:gd name="T27" fmla="*/ 1089 h 10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4" h="1089">
                  <a:moveTo>
                    <a:pt x="272" y="0"/>
                  </a:moveTo>
                  <a:lnTo>
                    <a:pt x="0" y="545"/>
                  </a:lnTo>
                  <a:lnTo>
                    <a:pt x="272" y="1089"/>
                  </a:lnTo>
                  <a:lnTo>
                    <a:pt x="272" y="681"/>
                  </a:lnTo>
                  <a:lnTo>
                    <a:pt x="544" y="953"/>
                  </a:lnTo>
                  <a:lnTo>
                    <a:pt x="544" y="136"/>
                  </a:lnTo>
                  <a:lnTo>
                    <a:pt x="272" y="409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9900CC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Oval 337"/>
            <p:cNvSpPr>
              <a:spLocks noChangeArrowheads="1"/>
            </p:cNvSpPr>
            <p:nvPr/>
          </p:nvSpPr>
          <p:spPr bwMode="auto">
            <a:xfrm>
              <a:off x="4059" y="333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900CC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50" name="Oval 338"/>
            <p:cNvSpPr>
              <a:spLocks noChangeArrowheads="1"/>
            </p:cNvSpPr>
            <p:nvPr/>
          </p:nvSpPr>
          <p:spPr bwMode="auto">
            <a:xfrm>
              <a:off x="4059" y="3339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539" name="Group 339"/>
          <p:cNvGrpSpPr/>
          <p:nvPr/>
        </p:nvGrpSpPr>
        <p:grpSpPr bwMode="auto">
          <a:xfrm>
            <a:off x="2843213" y="4508500"/>
            <a:ext cx="863600" cy="1728788"/>
            <a:chOff x="3969" y="2840"/>
            <a:chExt cx="544" cy="1089"/>
          </a:xfrm>
        </p:grpSpPr>
        <p:sp>
          <p:nvSpPr>
            <p:cNvPr id="22545" name="Freeform 340"/>
            <p:cNvSpPr/>
            <p:nvPr/>
          </p:nvSpPr>
          <p:spPr bwMode="auto">
            <a:xfrm>
              <a:off x="3969" y="2840"/>
              <a:ext cx="544" cy="1089"/>
            </a:xfrm>
            <a:custGeom>
              <a:avLst/>
              <a:gdLst>
                <a:gd name="T0" fmla="*/ 272 w 544"/>
                <a:gd name="T1" fmla="*/ 0 h 1089"/>
                <a:gd name="T2" fmla="*/ 0 w 544"/>
                <a:gd name="T3" fmla="*/ 545 h 1089"/>
                <a:gd name="T4" fmla="*/ 272 w 544"/>
                <a:gd name="T5" fmla="*/ 1089 h 1089"/>
                <a:gd name="T6" fmla="*/ 272 w 544"/>
                <a:gd name="T7" fmla="*/ 681 h 1089"/>
                <a:gd name="T8" fmla="*/ 544 w 544"/>
                <a:gd name="T9" fmla="*/ 953 h 1089"/>
                <a:gd name="T10" fmla="*/ 544 w 544"/>
                <a:gd name="T11" fmla="*/ 136 h 1089"/>
                <a:gd name="T12" fmla="*/ 272 w 544"/>
                <a:gd name="T13" fmla="*/ 409 h 1089"/>
                <a:gd name="T14" fmla="*/ 272 w 544"/>
                <a:gd name="T15" fmla="*/ 0 h 10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4"/>
                <a:gd name="T25" fmla="*/ 0 h 1089"/>
                <a:gd name="T26" fmla="*/ 544 w 544"/>
                <a:gd name="T27" fmla="*/ 1089 h 10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4" h="1089">
                  <a:moveTo>
                    <a:pt x="272" y="0"/>
                  </a:moveTo>
                  <a:lnTo>
                    <a:pt x="0" y="545"/>
                  </a:lnTo>
                  <a:lnTo>
                    <a:pt x="272" y="1089"/>
                  </a:lnTo>
                  <a:lnTo>
                    <a:pt x="272" y="681"/>
                  </a:lnTo>
                  <a:lnTo>
                    <a:pt x="544" y="953"/>
                  </a:lnTo>
                  <a:lnTo>
                    <a:pt x="544" y="136"/>
                  </a:lnTo>
                  <a:lnTo>
                    <a:pt x="272" y="409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9900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Oval 341"/>
            <p:cNvSpPr>
              <a:spLocks noChangeArrowheads="1"/>
            </p:cNvSpPr>
            <p:nvPr/>
          </p:nvSpPr>
          <p:spPr bwMode="auto">
            <a:xfrm>
              <a:off x="4059" y="333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900CC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7" name="Oval 342"/>
            <p:cNvSpPr>
              <a:spLocks noChangeArrowheads="1"/>
            </p:cNvSpPr>
            <p:nvPr/>
          </p:nvSpPr>
          <p:spPr bwMode="auto">
            <a:xfrm>
              <a:off x="4059" y="3339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" name="Group 343"/>
          <p:cNvGrpSpPr/>
          <p:nvPr/>
        </p:nvGrpSpPr>
        <p:grpSpPr bwMode="auto">
          <a:xfrm>
            <a:off x="5435600" y="1916113"/>
            <a:ext cx="1296988" cy="1296987"/>
            <a:chOff x="657" y="663"/>
            <a:chExt cx="817" cy="817"/>
          </a:xfrm>
        </p:grpSpPr>
        <p:sp>
          <p:nvSpPr>
            <p:cNvPr id="22543" name="Freeform 344"/>
            <p:cNvSpPr/>
            <p:nvPr/>
          </p:nvSpPr>
          <p:spPr bwMode="auto">
            <a:xfrm>
              <a:off x="657" y="1207"/>
              <a:ext cx="817" cy="273"/>
            </a:xfrm>
            <a:custGeom>
              <a:avLst/>
              <a:gdLst>
                <a:gd name="T0" fmla="*/ 0 w 817"/>
                <a:gd name="T1" fmla="*/ 0 h 273"/>
                <a:gd name="T2" fmla="*/ 273 w 817"/>
                <a:gd name="T3" fmla="*/ 273 h 273"/>
                <a:gd name="T4" fmla="*/ 545 w 817"/>
                <a:gd name="T5" fmla="*/ 273 h 273"/>
                <a:gd name="T6" fmla="*/ 817 w 817"/>
                <a:gd name="T7" fmla="*/ 0 h 273"/>
                <a:gd name="T8" fmla="*/ 0 w 817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7"/>
                <a:gd name="T16" fmla="*/ 0 h 273"/>
                <a:gd name="T17" fmla="*/ 817 w 817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7" h="273">
                  <a:moveTo>
                    <a:pt x="0" y="0"/>
                  </a:moveTo>
                  <a:lnTo>
                    <a:pt x="273" y="273"/>
                  </a:lnTo>
                  <a:lnTo>
                    <a:pt x="545" y="273"/>
                  </a:lnTo>
                  <a:lnTo>
                    <a:pt x="8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1B4"/>
            </a:solidFill>
            <a:ln w="9525">
              <a:solidFill>
                <a:srgbClr val="CC99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Freeform 345"/>
            <p:cNvSpPr/>
            <p:nvPr/>
          </p:nvSpPr>
          <p:spPr bwMode="auto">
            <a:xfrm>
              <a:off x="930" y="663"/>
              <a:ext cx="272" cy="544"/>
            </a:xfrm>
            <a:custGeom>
              <a:avLst/>
              <a:gdLst>
                <a:gd name="T0" fmla="*/ 0 w 272"/>
                <a:gd name="T1" fmla="*/ 0 h 544"/>
                <a:gd name="T2" fmla="*/ 272 w 272"/>
                <a:gd name="T3" fmla="*/ 272 h 544"/>
                <a:gd name="T4" fmla="*/ 0 w 272"/>
                <a:gd name="T5" fmla="*/ 544 h 544"/>
                <a:gd name="T6" fmla="*/ 0 w 272"/>
                <a:gd name="T7" fmla="*/ 0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"/>
                <a:gd name="T13" fmla="*/ 0 h 544"/>
                <a:gd name="T14" fmla="*/ 272 w 272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" h="544">
                  <a:moveTo>
                    <a:pt x="0" y="0"/>
                  </a:moveTo>
                  <a:lnTo>
                    <a:pt x="272" y="272"/>
                  </a:lnTo>
                  <a:lnTo>
                    <a:pt x="0" y="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1B4"/>
            </a:solidFill>
            <a:ln w="9525">
              <a:solidFill>
                <a:srgbClr val="CC99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82682" name="Text Box 346"/>
          <p:cNvSpPr txBox="1">
            <a:spLocks noChangeArrowheads="1"/>
          </p:cNvSpPr>
          <p:nvPr/>
        </p:nvSpPr>
        <p:spPr bwMode="auto">
          <a:xfrm>
            <a:off x="1908175" y="3644900"/>
            <a:ext cx="7921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4800" b="0">
                <a:solidFill>
                  <a:srgbClr val="9900FF"/>
                </a:solidFill>
                <a:ea typeface="华文新魏" panose="02010800040101010101" pitchFamily="2" charset="-122"/>
              </a:rPr>
              <a:t>右</a:t>
            </a:r>
          </a:p>
        </p:txBody>
      </p:sp>
      <p:sp>
        <p:nvSpPr>
          <p:cNvPr id="782683" name="Text Box 347"/>
          <p:cNvSpPr txBox="1">
            <a:spLocks noChangeArrowheads="1"/>
          </p:cNvSpPr>
          <p:nvPr/>
        </p:nvSpPr>
        <p:spPr bwMode="auto">
          <a:xfrm>
            <a:off x="4859338" y="3684588"/>
            <a:ext cx="7921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800" b="0">
                <a:solidFill>
                  <a:srgbClr val="9900FF"/>
                </a:solidFill>
                <a:ea typeface="华文新魏" panose="02010800040101010101" pitchFamily="2" charset="-122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682" grpId="0"/>
      <p:bldP spid="782683" grpId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全屏显示(4:3)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汉仪大宋简</vt:lpstr>
      <vt:lpstr>黑体</vt:lpstr>
      <vt:lpstr>华文楷体</vt:lpstr>
      <vt:lpstr>华文新魏</vt:lpstr>
      <vt:lpstr>楷体_GB2312</vt:lpstr>
      <vt:lpstr>隶书</vt:lpstr>
      <vt:lpstr>宋体</vt:lpstr>
      <vt:lpstr>微软雅黑</vt:lpstr>
      <vt:lpstr>Arial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2022-01-07T02:17:31Z</dcterms:created>
  <dcterms:modified xsi:type="dcterms:W3CDTF">2023-01-17T00:39:08Z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F6F6642667154FD3A61FD58258F9CC1C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