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2" r:id="rId2"/>
    <p:sldId id="292" r:id="rId3"/>
    <p:sldId id="293" r:id="rId4"/>
    <p:sldId id="294" r:id="rId5"/>
    <p:sldId id="295" r:id="rId6"/>
    <p:sldId id="300" r:id="rId7"/>
    <p:sldId id="301" r:id="rId8"/>
    <p:sldId id="302" r:id="rId9"/>
    <p:sldId id="317" r:id="rId10"/>
    <p:sldId id="318" r:id="rId11"/>
    <p:sldId id="319" r:id="rId12"/>
    <p:sldId id="303" r:id="rId13"/>
    <p:sldId id="304" r:id="rId14"/>
    <p:sldId id="320" r:id="rId15"/>
    <p:sldId id="305" r:id="rId16"/>
    <p:sldId id="306" r:id="rId17"/>
    <p:sldId id="307" r:id="rId18"/>
    <p:sldId id="308" r:id="rId19"/>
    <p:sldId id="309" r:id="rId20"/>
    <p:sldId id="321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AE445-4212-4EDD-B4C0-130AA754BB3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D9FC3-3734-436D-82FA-1CB360239D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395288" y="4437064"/>
            <a:ext cx="7772400" cy="9667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395288" y="5445126"/>
            <a:ext cx="64008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400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457200" lvl="1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117476"/>
            <a:ext cx="20574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1" y="117476"/>
            <a:ext cx="6052930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11188" y="117476"/>
            <a:ext cx="8075612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39750" y="11239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79795" y="1740827"/>
            <a:ext cx="7391400" cy="25391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en-US" altLang="zh-CN" sz="66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特殊疑问句</a:t>
            </a:r>
          </a:p>
        </p:txBody>
      </p:sp>
      <p:sp>
        <p:nvSpPr>
          <p:cNvPr id="4" name="Rectangle 5"/>
          <p:cNvSpPr/>
          <p:nvPr/>
        </p:nvSpPr>
        <p:spPr>
          <a:xfrm>
            <a:off x="567080" y="245931"/>
            <a:ext cx="647741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8  Countries around the world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8249" y="536438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918" y="1389257"/>
            <a:ext cx="8431860" cy="4534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⑤询问颜色用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colour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colour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your sweater?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你的毛衣是什么颜色的？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⑥询问原因用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，答语用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because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引导。例如：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—Why are you late?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你为什么来晚了？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—Because my bike is broken.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因为我的自行车坏了。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918" y="1712425"/>
            <a:ext cx="8431860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⑦询问地点或去向用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 do you usually go for a walk?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你通常去哪里散步？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 does he work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？他在哪里工作？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⑧询问方位、月份用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which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Which direction is west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？哪个方向是西？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703136" y="1287665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实战演练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8111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2774" y="2124331"/>
            <a:ext cx="843186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用方框中所给的词或短语填空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738149" y="2918524"/>
          <a:ext cx="5770180" cy="731520"/>
        </p:xfrm>
        <a:graphic>
          <a:graphicData uri="http://schemas.openxmlformats.org/drawingml/2006/table">
            <a:tbl>
              <a:tblPr/>
              <a:tblGrid>
                <a:gridCol w="577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9889">
                <a:tc>
                  <a:txBody>
                    <a:bodyPr/>
                    <a:lstStyle/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what, when, where, who, how many, how    </a:t>
                      </a:r>
                    </a:p>
                    <a:p>
                      <a:pPr indent="266700"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much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old, how, why, what time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12140" y="4137774"/>
            <a:ext cx="8431860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is that girl? —She is my friend Lily.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is it now? —It's five o'clock.</a:t>
            </a: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2099965" y="4157035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854365" y="4819567"/>
            <a:ext cx="15776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time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14" grpId="0" autoUpdateAnimBg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1894" y="1669208"/>
            <a:ext cx="8792105" cy="4217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are you so happy?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—Because I got an “A” in the test.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do you go to school?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 go to school by bus.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5.—____________ does your father do?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—He is a driver.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are you going to the park? —Tomorrow.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1616814" y="1545962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1667731" y="2952437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1594294" y="4151612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691846" y="5328527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1895" y="1669210"/>
            <a:ext cx="8431860" cy="4217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is your brother?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—He is thirteen years old.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sheep does your grandfather have?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6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Twenty­two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do you come from?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—I'm from Xi'an.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—____________ is the schoolbag? —</a:t>
            </a:r>
            <a:r>
              <a:rPr lang="en-US" altLang="zh-CN" sz="26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Forty­five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yuan</a:t>
            </a:r>
            <a:r>
              <a:rPr lang="en-US" altLang="zh-CN" sz="2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1539165" y="1669210"/>
            <a:ext cx="12875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old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1443072" y="2873609"/>
            <a:ext cx="16129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many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1594294" y="4124717"/>
            <a:ext cx="10671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585428" y="5319562"/>
            <a:ext cx="16129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much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9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0956" y="1252111"/>
            <a:ext cx="806663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)1.—________ have you stayed in this city?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—For more than 10 years.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soon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old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)2.—I went from a school desk to a ship in my teens.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days would you be at sea? Homesick?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soon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657454" y="216792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664339" y="361457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0956" y="1252112"/>
            <a:ext cx="806663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)3.—________ do you go to a movie?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—Twice a week.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soon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)4.—________ is it from your home to your school?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 is about 10 minutes' ride.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soonC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632666" y="150691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656076" y="312184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0956" y="1252112"/>
            <a:ext cx="8066630" cy="3350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)5.—________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—She is of medium height with two blue eyes.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Rita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Rita like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Rita look like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like Rita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632666" y="150691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0956" y="1252111"/>
            <a:ext cx="806663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)6.—________ kind of tea would you like?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love tea that has a fruity taste.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)7.—________ will she come back?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—Next week.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632666" y="1412322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703616" y="303185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0956" y="1252111"/>
            <a:ext cx="806663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)8.—________ books are these?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—Maybe they are Tom's.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)9.—________ apples do we need to make fruit salad?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—Let me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think.We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 three apples.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632666" y="150691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703616" y="300643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703136" y="1287665"/>
            <a:ext cx="1492716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8111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1895" y="2000578"/>
            <a:ext cx="8431860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language do people speak in China?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在中国，人们说什么语言？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the Spring Festival?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春节是什么时候？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0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the United States? 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美国在哪里？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0956" y="1252111"/>
            <a:ext cx="806663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)10.—________ is the ruler?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2 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</a:t>
            </a: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632666" y="1506915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0477" y="1128294"/>
            <a:ext cx="8431860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is the weather  today?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今天的天气怎么样？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much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 you know about Australia?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关于澳大利亚，你了解多少？</a:t>
            </a:r>
          </a:p>
        </p:txBody>
      </p:sp>
      <p:sp>
        <p:nvSpPr>
          <p:cNvPr id="4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6939" y="4176020"/>
            <a:ext cx="843186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以上问句都含有特殊疑问词，这些句子都是特殊疑问句。下面我们一起来学习特殊疑问句的用法。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122714"/>
            <a:ext cx="150073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语法探究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6631" y="119427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1121" y="2156131"/>
            <a:ext cx="8431860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特殊疑问句是由特殊疑问词引导的问句，通常为疑问语序，不能用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来回答。特殊疑问句的构成有两种：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．疑问代词＋陈述语序的句子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．疑问代词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非主语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疑问副词＋一般疑问句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常见的疑问代词有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who, whom, whose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等；疑问副词有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when, where, why, how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，此外还有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many, how much, how long, how far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0241" y="1547145"/>
            <a:ext cx="8431860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疑问代词＋陈述语序的句子　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flying in the sky?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什么东西正在天上飞？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Who is going to take part in the sports meeting of the school?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谁将参加学校的运动会？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0241" y="1187256"/>
            <a:ext cx="8431860" cy="5181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疑问代词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非主语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)/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疑问副词＋一般疑问句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①询问姓名、职业、外貌长相、性格、体重等用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提问；询问身体状况、年龄、身高、生活情况等用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提问。例如：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do you do?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你是做什么工作的？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your name?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你叫什么名字？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are you?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身体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怎么样？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tall is Li Ming?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李明多高？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918" y="1389252"/>
            <a:ext cx="8431860" cy="4534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②询问钟点用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time,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询问何时用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when,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询问星期几用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day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，询问日期用“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What's the date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？”　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—What's the date today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？今天几号？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May 9th. 5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号。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—What day is it today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？今天星期几？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Monday.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星期一。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918" y="1389253"/>
            <a:ext cx="8431860" cy="4534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③询问数量时，对可数名词复数提问用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many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，对不可数名词或价钱提问用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much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many books do you have?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你有多少本书？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much water do you drink?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你喝多少水？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much is the book?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这本书多少钱？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5918" y="1712422"/>
            <a:ext cx="8431860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④询问一段延续性的时间的长短用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long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，询问距离用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far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，询问频率用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often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long do you stay in China?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你在中国待多长时间？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far is it from Beijing to Shijiazhuang?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从北京到石家庄有多远？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often do you watch TV?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你多久看一次电视？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全屏显示(4:3)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106</cp:revision>
  <dcterms:created xsi:type="dcterms:W3CDTF">2018-02-07T00:47:00Z</dcterms:created>
  <dcterms:modified xsi:type="dcterms:W3CDTF">2023-01-17T00:39:12Z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3A0FC9BE9E004999B79AE5DF16DA6FA1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