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355" r:id="rId3"/>
    <p:sldId id="335" r:id="rId4"/>
    <p:sldId id="336" r:id="rId5"/>
    <p:sldId id="339" r:id="rId6"/>
    <p:sldId id="337" r:id="rId7"/>
    <p:sldId id="341" r:id="rId8"/>
    <p:sldId id="340" r:id="rId9"/>
    <p:sldId id="342" r:id="rId10"/>
    <p:sldId id="343" r:id="rId11"/>
    <p:sldId id="344" r:id="rId12"/>
    <p:sldId id="345" r:id="rId13"/>
    <p:sldId id="349" r:id="rId14"/>
    <p:sldId id="347" r:id="rId15"/>
    <p:sldId id="348" r:id="rId16"/>
    <p:sldId id="346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7D7"/>
    <a:srgbClr val="B890C2"/>
    <a:srgbClr val="A069AC"/>
    <a:srgbClr val="FCCBBE"/>
    <a:srgbClr val="AB7DB7"/>
    <a:srgbClr val="7D2D8D"/>
    <a:srgbClr val="9BCA69"/>
    <a:srgbClr val="EDF2B7"/>
    <a:srgbClr val="FDFDFD"/>
    <a:srgbClr val="FAC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-145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95002" y="4423965"/>
            <a:ext cx="27965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</a:rPr>
              <a:t>课堂作业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2275" y="475738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0" y="73215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en-US" altLang="zh-CN" sz="36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以内的数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623538"/>
            <a:ext cx="1219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 smtClean="0">
                <a:solidFill>
                  <a:prstClr val="white"/>
                </a:solidFill>
                <a:latin typeface="+mn-ea"/>
              </a:rPr>
              <a:t>1-5</a:t>
            </a:r>
            <a:r>
              <a:rPr lang="zh-CN" altLang="en-US" sz="6600" b="1" dirty="0" smtClean="0">
                <a:solidFill>
                  <a:prstClr val="white"/>
                </a:solidFill>
                <a:latin typeface="+mn-ea"/>
              </a:rPr>
              <a:t>的认</a:t>
            </a:r>
            <a:r>
              <a:rPr lang="zh-CN" altLang="en-US" sz="6600" b="1" dirty="0">
                <a:solidFill>
                  <a:prstClr val="white"/>
                </a:solidFill>
                <a:latin typeface="+mn-ea"/>
              </a:rPr>
              <a:t>识</a:t>
            </a:r>
            <a:endParaRPr lang="en-US" altLang="zh-CN" sz="6600" b="1" dirty="0" smtClean="0">
              <a:solidFill>
                <a:prstClr val="white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第</a:t>
            </a:r>
            <a:r>
              <a:rPr lang="en-US" altLang="zh-CN" sz="3200" b="1" dirty="0" smtClean="0">
                <a:solidFill>
                  <a:prstClr val="white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课</a:t>
            </a:r>
            <a:r>
              <a:rPr lang="zh-CN" altLang="en-US" sz="3200" b="1" dirty="0">
                <a:solidFill>
                  <a:prstClr val="white"/>
                </a:solidFill>
                <a:latin typeface="+mn-ea"/>
              </a:rPr>
              <a:t>时</a:t>
            </a:r>
            <a:endParaRPr lang="en-US" altLang="zh-CN" sz="3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5917876"/>
            <a:ext cx="1219200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5679" y="2231643"/>
            <a:ext cx="822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 rot="5400000">
            <a:off x="2327179" y="2698368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组合 32"/>
          <p:cNvGrpSpPr/>
          <p:nvPr/>
        </p:nvGrpSpPr>
        <p:grpSpPr bwMode="auto">
          <a:xfrm>
            <a:off x="7170641" y="3460368"/>
            <a:ext cx="319088" cy="657225"/>
            <a:chOff x="6338861" y="1643054"/>
            <a:chExt cx="319116" cy="599671"/>
          </a:xfrm>
        </p:grpSpPr>
        <p:cxnSp>
          <p:nvCxnSpPr>
            <p:cNvPr id="6" name="直接连接符 5"/>
            <p:cNvCxnSpPr/>
            <p:nvPr/>
          </p:nvCxnSpPr>
          <p:spPr>
            <a:xfrm rot="5400000">
              <a:off x="6227085" y="1769119"/>
              <a:ext cx="399781" cy="1476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6338861" y="2037041"/>
              <a:ext cx="300064" cy="57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5400000">
              <a:off x="6310891" y="1895640"/>
              <a:ext cx="508417" cy="185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016" y="2360230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5929" y="3441318"/>
            <a:ext cx="427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4816" y="4470018"/>
            <a:ext cx="3762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rot="5400000">
            <a:off x="3027266" y="2693605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3722591" y="2693605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4422679" y="2688843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579" y="2364993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4141" y="2364993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4704" y="2355468"/>
            <a:ext cx="381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4429" y="3422268"/>
            <a:ext cx="4270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104" y="3417505"/>
            <a:ext cx="4270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316" y="3417505"/>
            <a:ext cx="4270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32"/>
          <p:cNvGrpSpPr/>
          <p:nvPr/>
        </p:nvGrpSpPr>
        <p:grpSpPr bwMode="auto">
          <a:xfrm>
            <a:off x="7851679" y="3455605"/>
            <a:ext cx="328612" cy="657225"/>
            <a:chOff x="6338861" y="1643054"/>
            <a:chExt cx="328666" cy="599671"/>
          </a:xfrm>
        </p:grpSpPr>
        <p:cxnSp>
          <p:nvCxnSpPr>
            <p:cNvPr id="22" name="直接连接符 21"/>
            <p:cNvCxnSpPr/>
            <p:nvPr/>
          </p:nvCxnSpPr>
          <p:spPr>
            <a:xfrm rot="5400000">
              <a:off x="6227091" y="1769113"/>
              <a:ext cx="399781" cy="1476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6338861" y="2038490"/>
              <a:ext cx="328666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>
              <a:off x="6310909" y="1895633"/>
              <a:ext cx="508416" cy="185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32"/>
          <p:cNvGrpSpPr/>
          <p:nvPr/>
        </p:nvGrpSpPr>
        <p:grpSpPr bwMode="auto">
          <a:xfrm>
            <a:off x="8542241" y="3460368"/>
            <a:ext cx="338138" cy="657225"/>
            <a:chOff x="6338861" y="1643054"/>
            <a:chExt cx="338192" cy="599671"/>
          </a:xfrm>
        </p:grpSpPr>
        <p:cxnSp>
          <p:nvCxnSpPr>
            <p:cNvPr id="26" name="直接连接符 25"/>
            <p:cNvCxnSpPr/>
            <p:nvPr/>
          </p:nvCxnSpPr>
          <p:spPr>
            <a:xfrm rot="5400000">
              <a:off x="6227092" y="1769114"/>
              <a:ext cx="399781" cy="1476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6338861" y="2038489"/>
              <a:ext cx="338192" cy="4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6310907" y="1895633"/>
              <a:ext cx="508417" cy="185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组合 32"/>
          <p:cNvGrpSpPr/>
          <p:nvPr/>
        </p:nvGrpSpPr>
        <p:grpSpPr bwMode="auto">
          <a:xfrm>
            <a:off x="9223279" y="3455605"/>
            <a:ext cx="347662" cy="657225"/>
            <a:chOff x="6338861" y="1643054"/>
            <a:chExt cx="347728" cy="599671"/>
          </a:xfrm>
        </p:grpSpPr>
        <p:cxnSp>
          <p:nvCxnSpPr>
            <p:cNvPr id="30" name="直接连接符 29"/>
            <p:cNvCxnSpPr/>
            <p:nvPr/>
          </p:nvCxnSpPr>
          <p:spPr>
            <a:xfrm rot="5400000">
              <a:off x="6227093" y="1769111"/>
              <a:ext cx="399781" cy="1476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338861" y="2038490"/>
              <a:ext cx="347728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6310915" y="1895630"/>
              <a:ext cx="508416" cy="1857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6329" y="4474780"/>
            <a:ext cx="428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179" y="4484305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2216" y="4479543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连接符 35"/>
          <p:cNvCxnSpPr/>
          <p:nvPr/>
        </p:nvCxnSpPr>
        <p:spPr>
          <a:xfrm rot="5400000">
            <a:off x="6294341" y="4755768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304" y="4455730"/>
            <a:ext cx="381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7866" y="4465255"/>
            <a:ext cx="427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组合 32"/>
          <p:cNvGrpSpPr/>
          <p:nvPr/>
        </p:nvGrpSpPr>
        <p:grpSpPr bwMode="auto">
          <a:xfrm>
            <a:off x="8537479" y="4517643"/>
            <a:ext cx="347662" cy="657225"/>
            <a:chOff x="6343624" y="1643054"/>
            <a:chExt cx="347728" cy="599671"/>
          </a:xfrm>
        </p:grpSpPr>
        <p:cxnSp>
          <p:nvCxnSpPr>
            <p:cNvPr id="40" name="直接连接符 39"/>
            <p:cNvCxnSpPr/>
            <p:nvPr/>
          </p:nvCxnSpPr>
          <p:spPr>
            <a:xfrm rot="5400000">
              <a:off x="6227093" y="1769111"/>
              <a:ext cx="399781" cy="1476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6343624" y="2025453"/>
              <a:ext cx="347728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6310913" y="1895630"/>
              <a:ext cx="508417" cy="1857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9466" y="4474780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45915" y="1942303"/>
            <a:ext cx="8993427" cy="237630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1.</a:t>
            </a:r>
            <a:r>
              <a:rPr lang="zh-CN" altLang="en-US" sz="2800" dirty="0">
                <a:solidFill>
                  <a:prstClr val="white"/>
                </a:solidFill>
              </a:rPr>
              <a:t>用</a:t>
            </a:r>
            <a:r>
              <a:rPr lang="en-US" altLang="zh-CN" sz="2800" dirty="0">
                <a:solidFill>
                  <a:prstClr val="white"/>
                </a:solidFill>
              </a:rPr>
              <a:t>1</a:t>
            </a:r>
            <a:r>
              <a:rPr lang="zh-CN" altLang="en-US" sz="2800" dirty="0">
                <a:solidFill>
                  <a:prstClr val="white"/>
                </a:solidFill>
              </a:rPr>
              <a:t>、</a:t>
            </a:r>
            <a:r>
              <a:rPr lang="en-US" altLang="zh-CN" sz="2800" dirty="0">
                <a:solidFill>
                  <a:prstClr val="white"/>
                </a:solidFill>
              </a:rPr>
              <a:t>2</a:t>
            </a:r>
            <a:r>
              <a:rPr lang="zh-CN" altLang="en-US" sz="2800" dirty="0">
                <a:solidFill>
                  <a:prstClr val="white"/>
                </a:solidFill>
              </a:rPr>
              <a:t>、</a:t>
            </a:r>
            <a:r>
              <a:rPr lang="en-US" altLang="zh-CN" sz="2800" dirty="0">
                <a:solidFill>
                  <a:prstClr val="white"/>
                </a:solidFill>
              </a:rPr>
              <a:t>3</a:t>
            </a:r>
            <a:r>
              <a:rPr lang="zh-CN" altLang="en-US" sz="2800" dirty="0">
                <a:solidFill>
                  <a:prstClr val="white"/>
                </a:solidFill>
              </a:rPr>
              <a:t>、</a:t>
            </a:r>
            <a:r>
              <a:rPr lang="en-US" altLang="zh-CN" sz="2800" dirty="0">
                <a:solidFill>
                  <a:prstClr val="white"/>
                </a:solidFill>
              </a:rPr>
              <a:t>4</a:t>
            </a:r>
            <a:r>
              <a:rPr lang="zh-CN" altLang="en-US" sz="2800" dirty="0">
                <a:solidFill>
                  <a:prstClr val="white"/>
                </a:solidFill>
              </a:rPr>
              <a:t>、</a:t>
            </a:r>
            <a:r>
              <a:rPr lang="en-US" altLang="zh-CN" sz="2800" dirty="0">
                <a:solidFill>
                  <a:prstClr val="white"/>
                </a:solidFill>
              </a:rPr>
              <a:t>5</a:t>
            </a:r>
            <a:r>
              <a:rPr lang="zh-CN" altLang="en-US" sz="2800" dirty="0">
                <a:solidFill>
                  <a:prstClr val="white"/>
                </a:solidFill>
              </a:rPr>
              <a:t>对应着物体的数量来表示。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2.</a:t>
            </a:r>
            <a:r>
              <a:rPr lang="zh-CN" altLang="en-US" sz="2800" dirty="0">
                <a:solidFill>
                  <a:prstClr val="white"/>
                </a:solidFill>
              </a:rPr>
              <a:t>在写数时，要注意笔顺和每个数字在格子中的布局。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6661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4824" y="4135981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2613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1810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259" y="2405774"/>
            <a:ext cx="8305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6508" y="4161004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把杯里的水按从多到少写出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6661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4824" y="4135981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2613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1810" y="4163278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259" y="2405774"/>
            <a:ext cx="8305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8978" y="4115366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269" y="4157862"/>
            <a:ext cx="427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6508" y="4161004"/>
            <a:ext cx="410335" cy="7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连接符 15"/>
          <p:cNvCxnSpPr/>
          <p:nvPr/>
        </p:nvCxnSpPr>
        <p:spPr>
          <a:xfrm rot="5400000">
            <a:off x="3695691" y="4472201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32"/>
          <p:cNvGrpSpPr/>
          <p:nvPr/>
        </p:nvGrpSpPr>
        <p:grpSpPr bwMode="auto">
          <a:xfrm>
            <a:off x="5499897" y="4210616"/>
            <a:ext cx="319088" cy="657225"/>
            <a:chOff x="6338861" y="1643054"/>
            <a:chExt cx="319116" cy="599671"/>
          </a:xfrm>
        </p:grpSpPr>
        <p:cxnSp>
          <p:nvCxnSpPr>
            <p:cNvPr id="10" name="直接连接符 9"/>
            <p:cNvCxnSpPr/>
            <p:nvPr/>
          </p:nvCxnSpPr>
          <p:spPr>
            <a:xfrm rot="5400000">
              <a:off x="6227085" y="1769119"/>
              <a:ext cx="399781" cy="1476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6338861" y="2037041"/>
              <a:ext cx="300064" cy="57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6310891" y="1895640"/>
              <a:ext cx="508417" cy="185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4887" y="4182100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把杯里的水按从多到少写出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07173" y="3026842"/>
            <a:ext cx="8239516" cy="923330"/>
            <a:chOff x="2105487" y="2442949"/>
            <a:chExt cx="8239516" cy="923330"/>
          </a:xfrm>
        </p:grpSpPr>
        <p:sp>
          <p:nvSpPr>
            <p:cNvPr id="5" name="文本框 3"/>
            <p:cNvSpPr txBox="1"/>
            <p:nvPr/>
          </p:nvSpPr>
          <p:spPr>
            <a:xfrm>
              <a:off x="2105487" y="2442949"/>
              <a:ext cx="8239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4   </a:t>
              </a:r>
              <a:r>
                <a:rPr lang="zh-CN" altLang="en-US" sz="5400" dirty="0" smtClean="0">
                  <a:latin typeface="+mn-ea"/>
                  <a:cs typeface="楷体" panose="02010609060101010101" pitchFamily="49" charset="-122"/>
                </a:rPr>
                <a:t>〇</a:t>
              </a: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________</a:t>
              </a:r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46817" y="2614708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3377" y="2630628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9937" y="2630628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文本框 9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看数画出缺少的〇。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2981" y="2938349"/>
            <a:ext cx="9781713" cy="923330"/>
            <a:chOff x="1641463" y="2464623"/>
            <a:chExt cx="9781713" cy="923330"/>
          </a:xfrm>
        </p:grpSpPr>
        <p:sp>
          <p:nvSpPr>
            <p:cNvPr id="5" name="文本框 3"/>
            <p:cNvSpPr txBox="1"/>
            <p:nvPr/>
          </p:nvSpPr>
          <p:spPr>
            <a:xfrm>
              <a:off x="1641463" y="2464623"/>
              <a:ext cx="97817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5   </a:t>
              </a:r>
              <a:r>
                <a:rPr lang="zh-CN" altLang="en-US" sz="5400" dirty="0" smtClean="0">
                  <a:latin typeface="+mn-ea"/>
                  <a:cs typeface="楷体" panose="02010609060101010101" pitchFamily="49" charset="-122"/>
                </a:rPr>
                <a:t>〇〇〇</a:t>
              </a: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_________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0983" y="2634095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0247" y="2650015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文本框 8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看数画出缺少的〇。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57133" y="2967449"/>
            <a:ext cx="8551936" cy="923330"/>
            <a:chOff x="1689345" y="2526774"/>
            <a:chExt cx="8551936" cy="923330"/>
          </a:xfrm>
        </p:grpSpPr>
        <p:sp>
          <p:nvSpPr>
            <p:cNvPr id="5" name="文本框 3"/>
            <p:cNvSpPr txBox="1"/>
            <p:nvPr/>
          </p:nvSpPr>
          <p:spPr>
            <a:xfrm>
              <a:off x="1689345" y="2526774"/>
              <a:ext cx="8551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3   </a:t>
              </a:r>
              <a:r>
                <a:rPr lang="zh-CN" altLang="en-US" sz="5400" dirty="0" smtClean="0">
                  <a:latin typeface="+mn-ea"/>
                  <a:cs typeface="楷体" panose="02010609060101010101" pitchFamily="49" charset="-122"/>
                </a:rPr>
                <a:t>〇〇</a:t>
              </a:r>
              <a:r>
                <a:rPr lang="en-US" altLang="zh-CN" sz="5400" dirty="0" smtClean="0">
                  <a:latin typeface="+mn-ea"/>
                  <a:cs typeface="楷体" panose="02010609060101010101" pitchFamily="49" charset="-122"/>
                </a:rPr>
                <a:t>_________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6562" y="2782085"/>
              <a:ext cx="582948" cy="54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文本框 7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看数画出缺少的〇。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683623" y="1033704"/>
            <a:ext cx="10958649" cy="455508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让学生通过数数、画画、说说等活动，会在实际情境里数出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，进一步加深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各数的认识，体会并认识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以内数的顺序，会解决关于数的认识的简单实际问题。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进一步体验分类的思想，初步感受数的分与合。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使学生进一步体会数是表示现实物体个数的，感受数与数之间的联系，产生对数的兴趣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602" y="2800180"/>
            <a:ext cx="4433557" cy="299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842" y="3649133"/>
            <a:ext cx="60340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3130" y="4363508"/>
            <a:ext cx="319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3767" y="4353983"/>
            <a:ext cx="333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2505" y="4334933"/>
            <a:ext cx="323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 bwMode="auto">
          <a:xfrm>
            <a:off x="11096967" y="4377795"/>
            <a:ext cx="271463" cy="552450"/>
            <a:chOff x="6329349" y="1643055"/>
            <a:chExt cx="300051" cy="595320"/>
          </a:xfrm>
        </p:grpSpPr>
        <p:cxnSp>
          <p:nvCxnSpPr>
            <p:cNvPr id="10" name="直接连接符 9"/>
            <p:cNvCxnSpPr/>
            <p:nvPr/>
          </p:nvCxnSpPr>
          <p:spPr>
            <a:xfrm rot="5400000">
              <a:off x="6200748" y="1780430"/>
              <a:ext cx="437937" cy="1631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6329349" y="2080992"/>
              <a:ext cx="300051" cy="51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6324453" y="1933427"/>
              <a:ext cx="437937" cy="1719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863" y="1689861"/>
            <a:ext cx="381107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数一数，写一写。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86" y="2720918"/>
            <a:ext cx="6106803" cy="30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>
          <a:xfrm>
            <a:off x="7085498" y="2347415"/>
            <a:ext cx="3070746" cy="1528550"/>
          </a:xfrm>
          <a:prstGeom prst="wedgeRoundRectCallout">
            <a:avLst>
              <a:gd name="adj1" fmla="val 55293"/>
              <a:gd name="adj2" fmla="val -27445"/>
              <a:gd name="adj3" fmla="val 16667"/>
            </a:avLst>
          </a:prstGeom>
          <a:solidFill>
            <a:srgbClr val="FACAD5"/>
          </a:solidFill>
          <a:ln w="1905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可以从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排起：</a:t>
            </a:r>
            <a:endParaRPr lang="en-US" altLang="zh-CN" sz="2800" dirty="0" smtClean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16863" y="1689861"/>
            <a:ext cx="381107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读一读，排一排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7085498" y="2347415"/>
            <a:ext cx="3070746" cy="1528550"/>
          </a:xfrm>
          <a:prstGeom prst="wedgeRoundRectCallout">
            <a:avLst>
              <a:gd name="adj1" fmla="val 55293"/>
              <a:gd name="adj2" fmla="val -27445"/>
              <a:gd name="adj3" fmla="val 16667"/>
            </a:avLst>
          </a:prstGeom>
          <a:solidFill>
            <a:srgbClr val="EDF2B7"/>
          </a:solidFill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可以从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排起：</a:t>
            </a:r>
            <a:endParaRPr lang="en-US" altLang="zh-CN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16863" y="1689861"/>
            <a:ext cx="381107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读一读，排一排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486" y="2720918"/>
            <a:ext cx="6106803" cy="30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9520" y="2504603"/>
            <a:ext cx="9152083" cy="339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3078" y="2874114"/>
            <a:ext cx="10715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4407" y="3409433"/>
            <a:ext cx="2171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4073" y="3527525"/>
            <a:ext cx="2171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16863" y="1689861"/>
            <a:ext cx="381107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补画出缺少的花。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625" y="3112767"/>
            <a:ext cx="4340398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305" y="2115799"/>
            <a:ext cx="1988123" cy="114338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626" y="4705327"/>
            <a:ext cx="1944666" cy="116856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标注 12"/>
          <p:cNvSpPr/>
          <p:nvPr/>
        </p:nvSpPr>
        <p:spPr>
          <a:xfrm>
            <a:off x="7399414" y="1095932"/>
            <a:ext cx="3070746" cy="614149"/>
          </a:xfrm>
          <a:prstGeom prst="wedgeRoundRectCallout">
            <a:avLst>
              <a:gd name="adj1" fmla="val 55293"/>
              <a:gd name="adj2" fmla="val -27445"/>
              <a:gd name="adj3" fmla="val 16667"/>
            </a:avLst>
          </a:prstGeom>
          <a:solidFill>
            <a:srgbClr val="EDF2B7"/>
          </a:solidFill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可以按颜色分。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7401686" y="3718620"/>
            <a:ext cx="3070746" cy="614149"/>
          </a:xfrm>
          <a:prstGeom prst="wedgeRoundRectCallout">
            <a:avLst>
              <a:gd name="adj1" fmla="val 55293"/>
              <a:gd name="adj2" fmla="val -27445"/>
              <a:gd name="adj3" fmla="val 16667"/>
            </a:avLst>
          </a:prstGeom>
          <a:solidFill>
            <a:srgbClr val="FACAD5"/>
          </a:solidFill>
          <a:ln w="1905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可以按形状分。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16863" y="1689861"/>
            <a:ext cx="544156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把星分成两堆，可以怎样分？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042" y="2445760"/>
            <a:ext cx="7021559" cy="23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标注 12"/>
          <p:cNvSpPr/>
          <p:nvPr/>
        </p:nvSpPr>
        <p:spPr bwMode="auto">
          <a:xfrm>
            <a:off x="1579083" y="1650817"/>
            <a:ext cx="6430179" cy="723157"/>
          </a:xfrm>
          <a:prstGeom prst="wedgeRoundRectCallout">
            <a:avLst>
              <a:gd name="adj1" fmla="val -8492"/>
              <a:gd name="adj2" fmla="val 1081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CCBBE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15034" y="1719890"/>
            <a:ext cx="58589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我前面有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个同学，后面有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个同学。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18602" y="5210071"/>
            <a:ext cx="4641895" cy="595006"/>
            <a:chOff x="5618602" y="5077868"/>
            <a:chExt cx="4641895" cy="595006"/>
          </a:xfrm>
        </p:grpSpPr>
        <p:sp>
          <p:nvSpPr>
            <p:cNvPr id="10" name="圆角矩形标注 9"/>
            <p:cNvSpPr/>
            <p:nvPr/>
          </p:nvSpPr>
          <p:spPr bwMode="auto">
            <a:xfrm>
              <a:off x="5618602" y="5077868"/>
              <a:ext cx="4532925" cy="595006"/>
            </a:xfrm>
            <a:prstGeom prst="wedgeRoundRectCallout">
              <a:avLst>
                <a:gd name="adj1" fmla="val 57037"/>
                <a:gd name="adj2" fmla="val -2334"/>
                <a:gd name="adj3" fmla="val 16667"/>
              </a:avLst>
            </a:prstGeom>
            <a:solidFill>
              <a:srgbClr val="D1B7D7"/>
            </a:solidFill>
            <a:ln w="19050">
              <a:solidFill>
                <a:srgbClr val="7D2D8D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5758027" y="5110011"/>
              <a:ext cx="45024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800" dirty="0">
                  <a:latin typeface="+mn-ea"/>
                </a:rPr>
                <a:t>其他小朋友可以怎样说？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82" y="2931186"/>
            <a:ext cx="7554171" cy="256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1579083" y="1650817"/>
            <a:ext cx="6220859" cy="1001763"/>
          </a:xfrm>
          <a:prstGeom prst="wedgeRoundRectCallout">
            <a:avLst>
              <a:gd name="adj1" fmla="val -8492"/>
              <a:gd name="adj2" fmla="val 1081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CCBBE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672725" y="1672326"/>
            <a:ext cx="603357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如果我们全部向后转，我前面有几个同学？后面有几个同学？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42" y="708322"/>
            <a:ext cx="2232784" cy="6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宽屏</PresentationFormat>
  <Paragraphs>38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Calibri</vt:lpstr>
      <vt:lpstr>楷体</vt:lpstr>
      <vt:lpstr>Arial</vt:lpstr>
      <vt:lpstr>宋体</vt:lpstr>
      <vt:lpstr>楷体_GB2312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B306286DE2B54A1FB31E5FC04E27EA6E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