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sldIdLst>
    <p:sldId id="256" r:id="rId3"/>
    <p:sldId id="257" r:id="rId4"/>
    <p:sldId id="355" r:id="rId5"/>
    <p:sldId id="364" r:id="rId6"/>
    <p:sldId id="359" r:id="rId7"/>
    <p:sldId id="365" r:id="rId8"/>
    <p:sldId id="356" r:id="rId9"/>
    <p:sldId id="366" r:id="rId10"/>
    <p:sldId id="360" r:id="rId11"/>
    <p:sldId id="368" r:id="rId12"/>
    <p:sldId id="367" r:id="rId13"/>
    <p:sldId id="357" r:id="rId14"/>
    <p:sldId id="361" r:id="rId15"/>
    <p:sldId id="369" r:id="rId16"/>
    <p:sldId id="370" r:id="rId17"/>
    <p:sldId id="358" r:id="rId18"/>
    <p:sldId id="373" r:id="rId19"/>
    <p:sldId id="362" r:id="rId20"/>
    <p:sldId id="371" r:id="rId21"/>
    <p:sldId id="372" r:id="rId22"/>
    <p:sldId id="38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D2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96314" autoAdjust="0"/>
  </p:normalViewPr>
  <p:slideViewPr>
    <p:cSldViewPr snapToGrid="0">
      <p:cViewPr varScale="1">
        <p:scale>
          <a:sx n="108" d="100"/>
          <a:sy n="108"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76D9F-AF91-4C06-8C2B-483CF96E1FA7}"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406F0-D925-4E02-917E-6C2FC892550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9A406F0-D925-4E02-917E-6C2FC892550E}"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773EF10-D243-4102-AECE-A2D7E7DFC03F}"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1A6C63-7B09-4364-911A-96FCDEBC1D7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3EF10-D243-4102-AECE-A2D7E7DFC03F}"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A6C63-7B09-4364-911A-96FCDEBC1D7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3EF10-D243-4102-AECE-A2D7E7DFC03F}"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A6C63-7B09-4364-911A-96FCDEBC1D7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296" y="1568797"/>
            <a:ext cx="2352531" cy="3720405"/>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17744" t="-8435" r="22014" b="-29040"/>
          <a:stretch>
            <a:fillRect/>
          </a:stretch>
        </p:blipFill>
        <p:spPr>
          <a:xfrm>
            <a:off x="0" y="5738961"/>
            <a:ext cx="12192000" cy="1119039"/>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6746" y="1568797"/>
            <a:ext cx="1331921" cy="1142932"/>
          </a:xfrm>
          <a:prstGeom prst="rect">
            <a:avLst/>
          </a:prstGeom>
        </p:spPr>
      </p:pic>
      <p:grpSp>
        <p:nvGrpSpPr>
          <p:cNvPr id="26" name="组合 25"/>
          <p:cNvGrpSpPr/>
          <p:nvPr/>
        </p:nvGrpSpPr>
        <p:grpSpPr>
          <a:xfrm>
            <a:off x="250583" y="364644"/>
            <a:ext cx="7337487" cy="656108"/>
            <a:chOff x="250583" y="364644"/>
            <a:chExt cx="7337487" cy="656108"/>
          </a:xfrm>
        </p:grpSpPr>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583" y="364644"/>
              <a:ext cx="1198382" cy="607630"/>
            </a:xfrm>
            <a:prstGeom prst="rect">
              <a:avLst/>
            </a:prstGeom>
            <a:effectLst>
              <a:outerShdw blurRad="50800" dist="38100" dir="8100000" algn="tr" rotWithShape="0">
                <a:prstClr val="black">
                  <a:alpha val="40000"/>
                </a:prstClr>
              </a:outerShdw>
            </a:effectLst>
          </p:spPr>
        </p:pic>
        <p:sp>
          <p:nvSpPr>
            <p:cNvPr id="17" name="文本框 16"/>
            <p:cNvSpPr txBox="1"/>
            <p:nvPr/>
          </p:nvSpPr>
          <p:spPr>
            <a:xfrm>
              <a:off x="1494000" y="374421"/>
              <a:ext cx="6094070" cy="646331"/>
            </a:xfrm>
            <a:prstGeom prst="rect">
              <a:avLst/>
            </a:prstGeom>
            <a:noFill/>
          </p:spPr>
          <p:txBody>
            <a:bodyPr wrap="square">
              <a:spAutoFit/>
            </a:bodyPr>
            <a:lstStyle/>
            <a:p>
              <a:r>
                <a:rPr kumimoji="1" lang="zh-CN" altLang="en-US" dirty="0">
                  <a:solidFill>
                    <a:srgbClr val="CD2727"/>
                  </a:solidFill>
                  <a:latin typeface="汉仪雅酷黑 75W" panose="020B0804020202020204" pitchFamily="34" charset="-122"/>
                  <a:ea typeface="汉仪雅酷黑 75W" panose="020B0804020202020204" pitchFamily="34" charset="-122"/>
                </a:rPr>
                <a:t>热烈庆祝中国共产党</a:t>
              </a:r>
              <a:endParaRPr kumimoji="1" lang="en-US" altLang="zh-CN" dirty="0">
                <a:solidFill>
                  <a:srgbClr val="CD2727"/>
                </a:solidFill>
                <a:latin typeface="汉仪雅酷黑 75W" panose="020B0804020202020204" pitchFamily="34" charset="-122"/>
                <a:ea typeface="汉仪雅酷黑 75W" panose="020B0804020202020204" pitchFamily="34" charset="-122"/>
              </a:endParaRPr>
            </a:p>
            <a:p>
              <a:r>
                <a:rPr kumimoji="1" lang="zh-CN" altLang="en-US" dirty="0">
                  <a:solidFill>
                    <a:srgbClr val="CD2727"/>
                  </a:solidFill>
                  <a:latin typeface="汉仪雅酷黑 75W" panose="020B0804020202020204" pitchFamily="34" charset="-122"/>
                  <a:ea typeface="汉仪雅酷黑 75W" panose="020B0804020202020204" pitchFamily="34" charset="-122"/>
                </a:rPr>
                <a:t>成立</a:t>
              </a:r>
              <a:r>
                <a:rPr kumimoji="1" lang="en-US" altLang="zh-CN" dirty="0">
                  <a:solidFill>
                    <a:srgbClr val="CD2727"/>
                  </a:solidFill>
                  <a:latin typeface="汉仪雅酷黑 75W" panose="020B0804020202020204" pitchFamily="34" charset="-122"/>
                  <a:ea typeface="汉仪雅酷黑 75W" panose="020B0804020202020204" pitchFamily="34" charset="-122"/>
                </a:rPr>
                <a:t>100</a:t>
              </a:r>
              <a:r>
                <a:rPr kumimoji="1" lang="zh-CN" altLang="en-US" dirty="0">
                  <a:solidFill>
                    <a:srgbClr val="CD2727"/>
                  </a:solidFill>
                  <a:latin typeface="汉仪雅酷黑 75W" panose="020B0804020202020204" pitchFamily="34" charset="-122"/>
                  <a:ea typeface="汉仪雅酷黑 75W" panose="020B0804020202020204" pitchFamily="34" charset="-122"/>
                </a:rPr>
                <a:t>周年</a:t>
              </a:r>
            </a:p>
          </p:txBody>
        </p:sp>
      </p:grpSp>
      <p:sp>
        <p:nvSpPr>
          <p:cNvPr id="18" name="文本框 17"/>
          <p:cNvSpPr txBox="1"/>
          <p:nvPr/>
        </p:nvSpPr>
        <p:spPr>
          <a:xfrm>
            <a:off x="4540885" y="2994025"/>
            <a:ext cx="1986915" cy="1076960"/>
          </a:xfrm>
          <a:prstGeom prst="rect">
            <a:avLst/>
          </a:prstGeom>
          <a:noFill/>
        </p:spPr>
        <p:txBody>
          <a:bodyPr wrap="square">
            <a:spAutoFit/>
          </a:bodyPr>
          <a:lstStyle/>
          <a:p>
            <a:r>
              <a:rPr kumimoji="1" lang="en-US" altLang="zh-CN" sz="3200" b="1" dirty="0">
                <a:solidFill>
                  <a:srgbClr val="CD2727"/>
                </a:solidFill>
                <a:latin typeface="汉仪雅酷黑 75W" panose="020B0804020202020204" pitchFamily="34" charset="-122"/>
                <a:ea typeface="汉仪雅酷黑 75W" panose="020B0804020202020204" pitchFamily="34" charset="-122"/>
              </a:rPr>
              <a:t>1921</a:t>
            </a:r>
            <a:r>
              <a:rPr kumimoji="1" lang="zh-CN" altLang="en-US" sz="3200" b="1" dirty="0">
                <a:solidFill>
                  <a:srgbClr val="CD2727"/>
                </a:solidFill>
                <a:latin typeface="汉仪雅酷黑 75W" panose="020B0804020202020204" pitchFamily="34" charset="-122"/>
                <a:ea typeface="汉仪雅酷黑 75W" panose="020B0804020202020204" pitchFamily="34" charset="-122"/>
              </a:rPr>
              <a:t>年</a:t>
            </a:r>
            <a:endParaRPr kumimoji="1" lang="en-US" altLang="zh-CN" sz="3200" b="1" dirty="0">
              <a:solidFill>
                <a:srgbClr val="CD2727"/>
              </a:solidFill>
              <a:latin typeface="汉仪雅酷黑 75W" panose="020B0804020202020204" pitchFamily="34" charset="-122"/>
              <a:ea typeface="汉仪雅酷黑 75W" panose="020B0804020202020204" pitchFamily="34" charset="-122"/>
            </a:endParaRPr>
          </a:p>
          <a:p>
            <a:r>
              <a:rPr kumimoji="1" lang="en-US" altLang="zh-CN" sz="3200" b="1" dirty="0">
                <a:solidFill>
                  <a:srgbClr val="CD2727"/>
                </a:solidFill>
                <a:latin typeface="汉仪雅酷黑 75W" panose="020B0804020202020204" pitchFamily="34" charset="-122"/>
                <a:ea typeface="汉仪雅酷黑 75W" panose="020B0804020202020204" pitchFamily="34" charset="-122"/>
              </a:rPr>
              <a:t>-2021</a:t>
            </a:r>
            <a:r>
              <a:rPr kumimoji="1" lang="zh-CN" altLang="en-US" sz="3200" b="1" dirty="0">
                <a:solidFill>
                  <a:srgbClr val="CD2727"/>
                </a:solidFill>
                <a:latin typeface="汉仪雅酷黑 75W" panose="020B0804020202020204" pitchFamily="34" charset="-122"/>
                <a:ea typeface="汉仪雅酷黑 75W" panose="020B0804020202020204" pitchFamily="34" charset="-122"/>
              </a:rPr>
              <a:t>年</a:t>
            </a:r>
            <a:endParaRPr kumimoji="1" lang="en-US" altLang="zh-CN" sz="3200" b="1" dirty="0">
              <a:solidFill>
                <a:srgbClr val="CD2727"/>
              </a:solidFill>
              <a:latin typeface="汉仪雅酷黑 75W" panose="020B0804020202020204" pitchFamily="34" charset="-122"/>
              <a:ea typeface="汉仪雅酷黑 75W" panose="020B0804020202020204" pitchFamily="34" charset="-122"/>
            </a:endParaRPr>
          </a:p>
        </p:txBody>
      </p:sp>
      <p:sp>
        <p:nvSpPr>
          <p:cNvPr id="20" name="文本框 19"/>
          <p:cNvSpPr txBox="1"/>
          <p:nvPr/>
        </p:nvSpPr>
        <p:spPr>
          <a:xfrm>
            <a:off x="11442392" y="1364008"/>
            <a:ext cx="430887" cy="4129982"/>
          </a:xfrm>
          <a:prstGeom prst="rect">
            <a:avLst/>
          </a:prstGeom>
          <a:noFill/>
        </p:spPr>
        <p:txBody>
          <a:bodyPr vert="eaVert" wrap="square" rtlCol="0">
            <a:spAutoFit/>
          </a:bodyPr>
          <a:lstStyle/>
          <a:p>
            <a:pPr algn="dist"/>
            <a:r>
              <a:rPr lang="en-US" altLang="zh-CN" sz="1600" dirty="0">
                <a:solidFill>
                  <a:srgbClr val="CD2727"/>
                </a:solidFill>
                <a:latin typeface="汉仪雅酷黑 75W" panose="020B0804020202020204" pitchFamily="34" charset="-122"/>
                <a:ea typeface="汉仪雅酷黑 75W" panose="020B0804020202020204" pitchFamily="34" charset="-122"/>
              </a:rPr>
              <a:t>-【</a:t>
            </a:r>
            <a:r>
              <a:rPr lang="zh-CN" altLang="en-US" sz="1600" dirty="0">
                <a:solidFill>
                  <a:srgbClr val="CD2727"/>
                </a:solidFill>
                <a:latin typeface="汉仪雅酷黑 75W" panose="020B0804020202020204" pitchFamily="34" charset="-122"/>
                <a:ea typeface="汉仪雅酷黑 75W" panose="020B0804020202020204" pitchFamily="34" charset="-122"/>
              </a:rPr>
              <a:t>庆祝建党一百周年</a:t>
            </a:r>
            <a:r>
              <a:rPr lang="en-US" altLang="zh-CN" sz="1600" dirty="0">
                <a:solidFill>
                  <a:srgbClr val="CD2727"/>
                </a:solidFill>
                <a:latin typeface="汉仪雅酷黑 75W" panose="020B0804020202020204" pitchFamily="34" charset="-122"/>
                <a:ea typeface="汉仪雅酷黑 75W" panose="020B0804020202020204" pitchFamily="34" charset="-122"/>
              </a:rPr>
              <a:t>】-</a:t>
            </a:r>
            <a:endParaRPr lang="zh-CN" altLang="en-US" sz="1600" dirty="0">
              <a:solidFill>
                <a:srgbClr val="CD2727"/>
              </a:solidFill>
              <a:latin typeface="汉仪雅酷黑 75W" panose="020B0804020202020204" pitchFamily="34" charset="-122"/>
              <a:ea typeface="汉仪雅酷黑 75W" panose="020B0804020202020204" pitchFamily="34" charset="-122"/>
            </a:endParaRPr>
          </a:p>
        </p:txBody>
      </p:sp>
      <p:grpSp>
        <p:nvGrpSpPr>
          <p:cNvPr id="25" name="组合 24"/>
          <p:cNvGrpSpPr/>
          <p:nvPr/>
        </p:nvGrpSpPr>
        <p:grpSpPr>
          <a:xfrm>
            <a:off x="10243363" y="473425"/>
            <a:ext cx="1414472" cy="195034"/>
            <a:chOff x="8442960" y="777240"/>
            <a:chExt cx="2999432" cy="286146"/>
          </a:xfrm>
        </p:grpSpPr>
        <p:cxnSp>
          <p:nvCxnSpPr>
            <p:cNvPr id="22" name="直接连接符 21"/>
            <p:cNvCxnSpPr/>
            <p:nvPr/>
          </p:nvCxnSpPr>
          <p:spPr>
            <a:xfrm>
              <a:off x="8442960" y="777240"/>
              <a:ext cx="2999432"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442960" y="926554"/>
              <a:ext cx="2999432"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442960" y="1063386"/>
              <a:ext cx="29994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1500"/>
                                        <p:tgtEl>
                                          <p:spTgt spid="9"/>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8333740" cy="369570"/>
          </a:xfrm>
          <a:prstGeom prst="rect">
            <a:avLst/>
          </a:prstGeom>
          <a:noFill/>
        </p:spPr>
        <p:txBody>
          <a:bodyPr wrap="square" rtlCol="0">
            <a:spAutoFit/>
          </a:bodyPr>
          <a:lstStyle/>
          <a:p>
            <a:pPr algn="just"/>
            <a:r>
              <a:rPr lang="zh-CN" altLang="en-US" sz="1800" dirty="0">
                <a:solidFill>
                  <a:srgbClr val="CD2727"/>
                </a:solidFill>
                <a:latin typeface="汉仪雅酷黑 75W" panose="020B0804020202020204" pitchFamily="34" charset="-122"/>
                <a:ea typeface="汉仪雅酷黑 75W" panose="020B0804020202020204" pitchFamily="34" charset="-122"/>
              </a:rPr>
              <a:t>学习党的百年历史要准确把握党的历史的主题和主线、主流和本质</a:t>
            </a:r>
          </a:p>
        </p:txBody>
      </p:sp>
      <p:grpSp>
        <p:nvGrpSpPr>
          <p:cNvPr id="4" name="组合 3"/>
          <p:cNvGrpSpPr/>
          <p:nvPr/>
        </p:nvGrpSpPr>
        <p:grpSpPr>
          <a:xfrm>
            <a:off x="645229" y="1548371"/>
            <a:ext cx="7016407" cy="4357042"/>
            <a:chOff x="645229" y="1548371"/>
            <a:chExt cx="7016407" cy="4357042"/>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229" y="1548371"/>
              <a:ext cx="3710293" cy="4357042"/>
            </a:xfrm>
            <a:prstGeom prst="rect">
              <a:avLst/>
            </a:prstGeom>
          </p:spPr>
        </p:pic>
        <p:sp>
          <p:nvSpPr>
            <p:cNvPr id="9" name="文本框 8"/>
            <p:cNvSpPr txBox="1"/>
            <p:nvPr/>
          </p:nvSpPr>
          <p:spPr>
            <a:xfrm>
              <a:off x="1567566" y="2531332"/>
              <a:ext cx="6094070" cy="458459"/>
            </a:xfrm>
            <a:prstGeom prst="rect">
              <a:avLst/>
            </a:prstGeom>
            <a:noFill/>
          </p:spPr>
          <p:txBody>
            <a:bodyPr wrap="square">
              <a:spAutoFit/>
            </a:bodyPr>
            <a:lstStyle/>
            <a:p>
              <a:pPr algn="just" hangingPunct="0">
                <a:lnSpc>
                  <a:spcPct val="150000"/>
                </a:lnSpc>
              </a:pPr>
              <a:r>
                <a:rPr lang="zh-CN" altLang="en-US" sz="1800" b="1" dirty="0">
                  <a:solidFill>
                    <a:srgbClr val="A60000">
                      <a:alpha val="90000"/>
                    </a:srgbClr>
                  </a:solidFill>
                  <a:latin typeface="微软雅黑" panose="020B0503020204020204" pitchFamily="34" charset="-122"/>
                  <a:ea typeface="微软雅黑" panose="020B0503020204020204" pitchFamily="34" charset="-122"/>
                  <a:sym typeface="Arial" panose="020B0604020202020204" pitchFamily="34" charset="0"/>
                </a:rPr>
                <a:t>党的十八大以来</a:t>
              </a:r>
              <a:r>
                <a:rPr lang="en-US" altLang="zh-CN" sz="1800" b="1" dirty="0">
                  <a:solidFill>
                    <a:srgbClr val="A60000">
                      <a:alpha val="90000"/>
                    </a:srgb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1" name="矩形 10"/>
          <p:cNvSpPr/>
          <p:nvPr/>
        </p:nvSpPr>
        <p:spPr>
          <a:xfrm>
            <a:off x="4215140" y="2175255"/>
            <a:ext cx="6641913" cy="3275064"/>
          </a:xfrm>
          <a:prstGeom prst="rect">
            <a:avLst/>
          </a:prstGeom>
          <a:noFill/>
        </p:spPr>
        <p:txBody>
          <a:bodyPr wrap="square" lIns="0" tIns="0" rIns="0" bIns="0" rtlCol="0">
            <a:spAutoFit/>
          </a:bodyPr>
          <a:lstStyle/>
          <a:p>
            <a:pPr marL="285750" indent="-285750" algn="just" hangingPunct="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mn-ea"/>
                <a:sym typeface="Arial" panose="020B0604020202020204" pitchFamily="34" charset="0"/>
              </a:rPr>
              <a:t>以习近平同志为核心的党中央团结带领全党全国各族人民，统揽伟大斗争、伟大工程、伟大事业、伟大梦想，统筹推进“五位一体”总体布局、协调推进“四个全面”战略布局，解决了许多长期想解决而没有解决的难题，办成了许多过去想办而没有办成的大事，推动党和国家事业取得历史性成就、发生历史性变革。</a:t>
            </a:r>
            <a:endParaRPr lang="en-US" altLang="zh-CN" dirty="0">
              <a:latin typeface="微软雅黑" panose="020B0503020204020204" pitchFamily="34" charset="-122"/>
              <a:ea typeface="微软雅黑" panose="020B0503020204020204" pitchFamily="34" charset="-122"/>
              <a:cs typeface="+mn-ea"/>
              <a:sym typeface="Arial" panose="020B0604020202020204" pitchFamily="34" charset="0"/>
            </a:endParaRPr>
          </a:p>
          <a:p>
            <a:pPr marL="285750" indent="-285750" algn="just" hangingPunct="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mn-ea"/>
                <a:sym typeface="Arial" panose="020B0604020202020204" pitchFamily="34" charset="0"/>
              </a:rPr>
              <a:t>认真学习党的百年历史，就要牢牢把握这些内容，牢牢把握党的历史的主题和主线。</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8333740" cy="369570"/>
          </a:xfrm>
          <a:prstGeom prst="rect">
            <a:avLst/>
          </a:prstGeom>
          <a:noFill/>
        </p:spPr>
        <p:txBody>
          <a:bodyPr wrap="square" rtlCol="0">
            <a:spAutoFit/>
          </a:bodyPr>
          <a:lstStyle/>
          <a:p>
            <a:pPr algn="just"/>
            <a:r>
              <a:rPr lang="zh-CN" altLang="en-US" sz="1800" dirty="0">
                <a:solidFill>
                  <a:srgbClr val="CD2727"/>
                </a:solidFill>
                <a:latin typeface="汉仪雅酷黑 75W" panose="020B0804020202020204" pitchFamily="34" charset="-122"/>
                <a:ea typeface="汉仪雅酷黑 75W" panose="020B0804020202020204" pitchFamily="34" charset="-122"/>
              </a:rPr>
              <a:t>学习党的百年历史要准确把握党的历史的主题和主线、主流和本质</a:t>
            </a:r>
          </a:p>
        </p:txBody>
      </p:sp>
      <p:sp>
        <p:nvSpPr>
          <p:cNvPr id="7" name="889547"/>
          <p:cNvSpPr txBox="1"/>
          <p:nvPr/>
        </p:nvSpPr>
        <p:spPr>
          <a:xfrm>
            <a:off x="602614" y="1628228"/>
            <a:ext cx="1584087" cy="491490"/>
          </a:xfrm>
          <a:prstGeom prst="rect">
            <a:avLst/>
          </a:prstGeom>
          <a:solidFill>
            <a:srgbClr val="C00000"/>
          </a:solid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gn="dist">
              <a:lnSpc>
                <a:spcPct val="100000"/>
              </a:lnSpc>
            </a:pPr>
            <a:r>
              <a:rPr lang="zh-CN" altLang="en-US" sz="2600" dirty="0">
                <a:solidFill>
                  <a:schemeClr val="bg1"/>
                </a:solidFill>
                <a:latin typeface="微软雅黑" panose="020B0503020204020204" pitchFamily="34" charset="-122"/>
                <a:ea typeface="微软雅黑" panose="020B0503020204020204" pitchFamily="34" charset="-122"/>
                <a:cs typeface="+mn-ea"/>
                <a:sym typeface="+mn-lt"/>
              </a:rPr>
              <a:t>历史任务</a:t>
            </a:r>
          </a:p>
        </p:txBody>
      </p:sp>
      <p:sp>
        <p:nvSpPr>
          <p:cNvPr id="8" name="Aitds3"/>
          <p:cNvSpPr/>
          <p:nvPr/>
        </p:nvSpPr>
        <p:spPr>
          <a:xfrm>
            <a:off x="713740" y="2387053"/>
            <a:ext cx="10611236" cy="873957"/>
          </a:xfrm>
          <a:prstGeom prst="rect">
            <a:avLst/>
          </a:prstGeom>
        </p:spPr>
        <p:txBody>
          <a:bodyPr wrap="square">
            <a:spAutoFit/>
          </a:bodyPr>
          <a:lstStyle/>
          <a:p>
            <a:pPr algn="just" hangingPunct="0">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为了完成这两大历史任务，我们党团结带领中国人民完成社会主义革命，确立社会主义基本制度，消灭一切剥削制度，推进了社会主义建设。</a:t>
            </a:r>
          </a:p>
        </p:txBody>
      </p:sp>
      <p:sp>
        <p:nvSpPr>
          <p:cNvPr id="9" name="箭头: V 形 20"/>
          <p:cNvSpPr/>
          <p:nvPr/>
        </p:nvSpPr>
        <p:spPr>
          <a:xfrm>
            <a:off x="2295708" y="1664691"/>
            <a:ext cx="389412" cy="389412"/>
          </a:xfrm>
          <a:prstGeom prst="chevron">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602331" y="3529452"/>
            <a:ext cx="1518364" cy="492443"/>
          </a:xfrm>
          <a:prstGeom prst="rect">
            <a:avLst/>
          </a:prstGeom>
          <a:solidFill>
            <a:srgbClr val="CD2727"/>
          </a:solidFill>
          <a:ln>
            <a:solidFill>
              <a:srgbClr val="CD2727"/>
            </a:solidFill>
          </a:ln>
        </p:spPr>
        <p:txBody>
          <a:bodyPr wrap="none">
            <a:spAutoFit/>
          </a:bodyPr>
          <a:lstStyle/>
          <a:p>
            <a:r>
              <a:rPr lang="zh-CN" altLang="en-US" sz="2600" b="1" dirty="0">
                <a:solidFill>
                  <a:schemeClr val="bg1"/>
                </a:solidFill>
                <a:latin typeface="微软雅黑" panose="020B0503020204020204" pitchFamily="34" charset="-122"/>
                <a:ea typeface="微软雅黑" panose="020B0503020204020204" pitchFamily="34" charset="-122"/>
                <a:cs typeface="+mn-ea"/>
                <a:sym typeface="+mn-lt"/>
              </a:rPr>
              <a:t>历史任务</a:t>
            </a:r>
            <a:endParaRPr lang="zh-CN" sz="26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Aitds3"/>
          <p:cNvSpPr/>
          <p:nvPr/>
        </p:nvSpPr>
        <p:spPr>
          <a:xfrm>
            <a:off x="2604769" y="3529418"/>
            <a:ext cx="9328150" cy="458459"/>
          </a:xfrm>
          <a:prstGeom prst="rect">
            <a:avLst/>
          </a:prstGeom>
        </p:spPr>
        <p:txBody>
          <a:bodyPr wrap="square">
            <a:spAutoFit/>
          </a:bodyPr>
          <a:lstStyle/>
          <a:p>
            <a:pPr algn="just" hangingPunct="0">
              <a:lnSpc>
                <a:spcPct val="150000"/>
              </a:lnSpc>
            </a:pPr>
            <a:r>
              <a:rPr lang="zh-CN" altLang="en-US" dirty="0">
                <a:latin typeface="微软雅黑" panose="020B0503020204020204" pitchFamily="34" charset="-122"/>
                <a:ea typeface="微软雅黑" panose="020B0503020204020204" pitchFamily="34" charset="-122"/>
                <a:cs typeface="+mn-ea"/>
                <a:sym typeface="Arial" panose="020B0604020202020204" pitchFamily="34" charset="0"/>
              </a:rPr>
              <a:t>为了完成这两大历史任务，我们党团结带领中国人民进行改革开放新的伟大革命</a:t>
            </a:r>
          </a:p>
        </p:txBody>
      </p:sp>
      <p:grpSp>
        <p:nvGrpSpPr>
          <p:cNvPr id="12" name="组合 11"/>
          <p:cNvGrpSpPr/>
          <p:nvPr/>
        </p:nvGrpSpPr>
        <p:grpSpPr>
          <a:xfrm>
            <a:off x="2275839" y="3653878"/>
            <a:ext cx="236220" cy="241300"/>
            <a:chOff x="14204" y="3201"/>
            <a:chExt cx="372" cy="380"/>
          </a:xfrm>
          <a:solidFill>
            <a:srgbClr val="CD2727"/>
          </a:solidFill>
        </p:grpSpPr>
        <p:sp>
          <p:nvSpPr>
            <p:cNvPr id="13" name="Freeform 109"/>
            <p:cNvSpPr>
              <a:spLocks noEditPoints="1"/>
            </p:cNvSpPr>
            <p:nvPr/>
          </p:nvSpPr>
          <p:spPr bwMode="auto">
            <a:xfrm>
              <a:off x="14204"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b="1">
                <a:latin typeface="微软雅黑" panose="020B0503020204020204" pitchFamily="34" charset="-122"/>
                <a:ea typeface="微软雅黑" panose="020B0503020204020204" pitchFamily="34" charset="-122"/>
                <a:cs typeface="+mn-ea"/>
                <a:sym typeface="+mn-lt"/>
              </a:endParaRPr>
            </a:p>
          </p:txBody>
        </p:sp>
        <p:sp>
          <p:nvSpPr>
            <p:cNvPr id="14" name="Freeform 109"/>
            <p:cNvSpPr>
              <a:spLocks noEditPoints="1"/>
            </p:cNvSpPr>
            <p:nvPr/>
          </p:nvSpPr>
          <p:spPr bwMode="auto">
            <a:xfrm>
              <a:off x="14346"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b="1">
                <a:latin typeface="微软雅黑" panose="020B0503020204020204" pitchFamily="34" charset="-122"/>
                <a:ea typeface="微软雅黑" panose="020B0503020204020204" pitchFamily="34" charset="-122"/>
                <a:cs typeface="+mn-ea"/>
                <a:sym typeface="+mn-lt"/>
              </a:endParaRPr>
            </a:p>
          </p:txBody>
        </p:sp>
      </p:grpSp>
      <p:sp>
        <p:nvSpPr>
          <p:cNvPr id="15" name="矩形 14"/>
          <p:cNvSpPr/>
          <p:nvPr/>
        </p:nvSpPr>
        <p:spPr>
          <a:xfrm>
            <a:off x="602331" y="4453895"/>
            <a:ext cx="1511300" cy="491490"/>
          </a:xfrm>
          <a:prstGeom prst="rect">
            <a:avLst/>
          </a:prstGeom>
          <a:solidFill>
            <a:srgbClr val="CD2727"/>
          </a:solidFill>
          <a:ln>
            <a:solidFill>
              <a:srgbClr val="CD2727"/>
            </a:solidFill>
          </a:ln>
        </p:spPr>
        <p:txBody>
          <a:bodyPr wrap="none">
            <a:spAutoFit/>
          </a:bodyPr>
          <a:lstStyle/>
          <a:p>
            <a:r>
              <a:rPr lang="zh-CN" altLang="en-US" sz="2600" b="1" dirty="0">
                <a:solidFill>
                  <a:schemeClr val="bg1"/>
                </a:solidFill>
                <a:latin typeface="微软雅黑" panose="020B0503020204020204" pitchFamily="34" charset="-122"/>
                <a:ea typeface="微软雅黑" panose="020B0503020204020204" pitchFamily="34" charset="-122"/>
                <a:cs typeface="+mn-ea"/>
                <a:sym typeface="+mn-lt"/>
              </a:rPr>
              <a:t>历史任务</a:t>
            </a:r>
            <a:endParaRPr lang="zh-CN" altLang="zh-CN" sz="26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Aitds3"/>
          <p:cNvSpPr/>
          <p:nvPr/>
        </p:nvSpPr>
        <p:spPr>
          <a:xfrm>
            <a:off x="2576829" y="4420606"/>
            <a:ext cx="8748146" cy="646331"/>
          </a:xfrm>
          <a:prstGeom prst="rect">
            <a:avLst/>
          </a:prstGeom>
        </p:spPr>
        <p:txBody>
          <a:bodyPr wrap="square">
            <a:spAutoFit/>
          </a:bodyPr>
          <a:lstStyle/>
          <a:p>
            <a:pPr algn="just" hangingPunct="0"/>
            <a:r>
              <a:rPr lang="zh-CN" altLang="en-US" dirty="0">
                <a:latin typeface="微软雅黑" panose="020B0503020204020204" pitchFamily="34" charset="-122"/>
                <a:ea typeface="微软雅黑" panose="020B0503020204020204" pitchFamily="34" charset="-122"/>
                <a:cs typeface="+mn-ea"/>
                <a:sym typeface="Arial" panose="020B0604020202020204" pitchFamily="34" charset="0"/>
              </a:rPr>
              <a:t>极大激发广大人民群众的创造性，极大解放和发展社会生产力，极大增强社会发展活力，人民生活显著改善，综合国力显著增强，国际地位显著提高。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0" name="组合 19"/>
          <p:cNvGrpSpPr/>
          <p:nvPr/>
        </p:nvGrpSpPr>
        <p:grpSpPr>
          <a:xfrm>
            <a:off x="2275839" y="4578321"/>
            <a:ext cx="236220" cy="241300"/>
            <a:chOff x="14204" y="3201"/>
            <a:chExt cx="372" cy="380"/>
          </a:xfrm>
          <a:solidFill>
            <a:srgbClr val="CD2727"/>
          </a:solidFill>
        </p:grpSpPr>
        <p:sp>
          <p:nvSpPr>
            <p:cNvPr id="21" name="Freeform 109"/>
            <p:cNvSpPr>
              <a:spLocks noEditPoints="1"/>
            </p:cNvSpPr>
            <p:nvPr/>
          </p:nvSpPr>
          <p:spPr bwMode="auto">
            <a:xfrm>
              <a:off x="14204"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b="1">
                <a:latin typeface="微软雅黑" panose="020B0503020204020204" pitchFamily="34" charset="-122"/>
                <a:ea typeface="微软雅黑" panose="020B0503020204020204" pitchFamily="34" charset="-122"/>
                <a:cs typeface="+mn-ea"/>
                <a:sym typeface="+mn-lt"/>
              </a:endParaRPr>
            </a:p>
          </p:txBody>
        </p:sp>
        <p:sp>
          <p:nvSpPr>
            <p:cNvPr id="22" name="Freeform 109"/>
            <p:cNvSpPr>
              <a:spLocks noEditPoints="1"/>
            </p:cNvSpPr>
            <p:nvPr/>
          </p:nvSpPr>
          <p:spPr bwMode="auto">
            <a:xfrm>
              <a:off x="14346"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b="1">
                <a:latin typeface="微软雅黑" panose="020B0503020204020204" pitchFamily="34" charset="-122"/>
                <a:ea typeface="微软雅黑" panose="020B0503020204020204" pitchFamily="34" charset="-122"/>
                <a:cs typeface="+mn-ea"/>
                <a:sym typeface="+mn-lt"/>
              </a:endParaRPr>
            </a:p>
          </p:txBody>
        </p:sp>
      </p:grpSp>
      <p:sp>
        <p:nvSpPr>
          <p:cNvPr id="23" name="矩形 22"/>
          <p:cNvSpPr/>
          <p:nvPr/>
        </p:nvSpPr>
        <p:spPr>
          <a:xfrm>
            <a:off x="602331" y="5377636"/>
            <a:ext cx="1511300" cy="491490"/>
          </a:xfrm>
          <a:prstGeom prst="rect">
            <a:avLst/>
          </a:prstGeom>
          <a:solidFill>
            <a:srgbClr val="CD2727"/>
          </a:solidFill>
          <a:ln>
            <a:solidFill>
              <a:srgbClr val="CD2727"/>
            </a:solidFill>
          </a:ln>
        </p:spPr>
        <p:txBody>
          <a:bodyPr wrap="none">
            <a:spAutoFit/>
          </a:bodyPr>
          <a:lstStyle/>
          <a:p>
            <a:r>
              <a:rPr lang="zh-CN" altLang="en-US" sz="2600" b="1" dirty="0">
                <a:solidFill>
                  <a:schemeClr val="bg1"/>
                </a:solidFill>
                <a:latin typeface="微软雅黑" panose="020B0503020204020204" pitchFamily="34" charset="-122"/>
                <a:ea typeface="微软雅黑" panose="020B0503020204020204" pitchFamily="34" charset="-122"/>
                <a:cs typeface="+mn-ea"/>
                <a:sym typeface="+mn-lt"/>
              </a:rPr>
              <a:t>历史任务</a:t>
            </a:r>
            <a:endParaRPr lang="zh-CN" altLang="zh-CN" sz="26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Aitds3"/>
          <p:cNvSpPr/>
          <p:nvPr/>
        </p:nvSpPr>
        <p:spPr>
          <a:xfrm>
            <a:off x="2576829" y="5342146"/>
            <a:ext cx="8748146" cy="923330"/>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sym typeface="Arial" panose="020B0604020202020204" pitchFamily="34" charset="0"/>
              </a:rPr>
              <a:t>极大激发广大人民群众的创造性极大解放和发展社会生产力极大增强社会发展活力人民生活显著改善综合国力显著增强国际地位显著提高</a:t>
            </a:r>
          </a:p>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5" name="组合 24"/>
          <p:cNvGrpSpPr/>
          <p:nvPr/>
        </p:nvGrpSpPr>
        <p:grpSpPr>
          <a:xfrm>
            <a:off x="2275839" y="5502062"/>
            <a:ext cx="236220" cy="241300"/>
            <a:chOff x="14204" y="3201"/>
            <a:chExt cx="372" cy="380"/>
          </a:xfrm>
          <a:solidFill>
            <a:srgbClr val="CD2727"/>
          </a:solidFill>
        </p:grpSpPr>
        <p:sp>
          <p:nvSpPr>
            <p:cNvPr id="26" name="Freeform 109"/>
            <p:cNvSpPr>
              <a:spLocks noEditPoints="1"/>
            </p:cNvSpPr>
            <p:nvPr/>
          </p:nvSpPr>
          <p:spPr bwMode="auto">
            <a:xfrm>
              <a:off x="14204"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b="1">
                <a:latin typeface="微软雅黑" panose="020B0503020204020204" pitchFamily="34" charset="-122"/>
                <a:ea typeface="微软雅黑" panose="020B0503020204020204" pitchFamily="34" charset="-122"/>
                <a:cs typeface="+mn-ea"/>
                <a:sym typeface="+mn-lt"/>
              </a:endParaRPr>
            </a:p>
          </p:txBody>
        </p:sp>
        <p:sp>
          <p:nvSpPr>
            <p:cNvPr id="27" name="Freeform 109"/>
            <p:cNvSpPr>
              <a:spLocks noEditPoints="1"/>
            </p:cNvSpPr>
            <p:nvPr/>
          </p:nvSpPr>
          <p:spPr bwMode="auto">
            <a:xfrm>
              <a:off x="14346"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b="1">
                <a:latin typeface="微软雅黑" panose="020B0503020204020204" pitchFamily="34" charset="-122"/>
                <a:ea typeface="微软雅黑" panose="020B0503020204020204" pitchFamily="34" charset="-122"/>
                <a:cs typeface="+mn-ea"/>
                <a:sym typeface="+mn-lt"/>
              </a:endParaRPr>
            </a:p>
          </p:txBody>
        </p:sp>
      </p:grpSp>
      <p:sp>
        <p:nvSpPr>
          <p:cNvPr id="29" name="文本框 28"/>
          <p:cNvSpPr txBox="1"/>
          <p:nvPr/>
        </p:nvSpPr>
        <p:spPr>
          <a:xfrm>
            <a:off x="2685120" y="1550807"/>
            <a:ext cx="8639855" cy="646331"/>
          </a:xfrm>
          <a:prstGeom prst="rect">
            <a:avLst/>
          </a:prstGeom>
          <a:noFill/>
        </p:spPr>
        <p:txBody>
          <a:bodyPr wrap="square">
            <a:spAutoFit/>
          </a:bodyPr>
          <a:lstStyle/>
          <a:p>
            <a:pPr algn="just" hangingPunct="0"/>
            <a:r>
              <a:rPr lang="zh-CN" altLang="en-US" sz="1800" b="1" dirty="0">
                <a:solidFill>
                  <a:srgbClr val="CD2727"/>
                </a:solidFill>
                <a:latin typeface="微软雅黑" panose="020B0503020204020204" pitchFamily="34" charset="-122"/>
                <a:ea typeface="微软雅黑" panose="020B0503020204020204" pitchFamily="34" charset="-122"/>
                <a:sym typeface="Arial" panose="020B0604020202020204" pitchFamily="34" charset="0"/>
              </a:rPr>
              <a:t>为了完成这两大历史任务，我们党团结带领中国人民进行</a:t>
            </a:r>
            <a:r>
              <a:rPr lang="en-US" altLang="zh-CN" sz="1800" b="1" dirty="0">
                <a:solidFill>
                  <a:srgbClr val="CD2727"/>
                </a:solidFill>
                <a:latin typeface="微软雅黑" panose="020B0503020204020204" pitchFamily="34" charset="-122"/>
                <a:ea typeface="微软雅黑" panose="020B0503020204020204" pitchFamily="34" charset="-122"/>
                <a:sym typeface="Arial" panose="020B0604020202020204" pitchFamily="34" charset="0"/>
              </a:rPr>
              <a:t>28</a:t>
            </a:r>
            <a:r>
              <a:rPr lang="zh-CN" altLang="en-US" sz="1800" b="1" dirty="0">
                <a:solidFill>
                  <a:srgbClr val="CD2727"/>
                </a:solidFill>
                <a:latin typeface="微软雅黑" panose="020B0503020204020204" pitchFamily="34" charset="-122"/>
                <a:ea typeface="微软雅黑" panose="020B0503020204020204" pitchFamily="34" charset="-122"/>
                <a:sym typeface="Arial" panose="020B0604020202020204" pitchFamily="34" charset="0"/>
              </a:rPr>
              <a:t>年浴血奋战，打败日本帝国主义，推翻国民党反动统治，完成新民主主义革命，建立了中华人民共和国。</a:t>
            </a:r>
            <a:endParaRPr lang="zh-CN" altLang="en-US" sz="1400" dirty="0">
              <a:solidFill>
                <a:srgbClr val="CD2727"/>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p:bldP spid="8" grpId="1"/>
      <p:bldP spid="9" grpId="0" bldLvl="0" animBg="1"/>
      <p:bldP spid="9" grpId="1" animBg="1"/>
      <p:bldP spid="10" grpId="0" animBg="1"/>
      <p:bldP spid="10" grpId="1" animBg="1"/>
      <p:bldP spid="11" grpId="0"/>
      <p:bldP spid="11" grpId="1"/>
      <p:bldP spid="15" grpId="0" bldLvl="0" animBg="1"/>
      <p:bldP spid="15" grpId="1" animBg="1"/>
      <p:bldP spid="17" grpId="0"/>
      <p:bldP spid="17" grpId="1"/>
      <p:bldP spid="23" grpId="0" bldLvl="0" animBg="1"/>
      <p:bldP spid="23" grpId="1" animBg="1"/>
      <p:bldP spid="24" grpId="0"/>
      <p:bldP spid="24" grpId="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grpSp>
        <p:nvGrpSpPr>
          <p:cNvPr id="26" name="组合 25"/>
          <p:cNvGrpSpPr/>
          <p:nvPr/>
        </p:nvGrpSpPr>
        <p:grpSpPr>
          <a:xfrm>
            <a:off x="250583" y="364644"/>
            <a:ext cx="7337487" cy="656108"/>
            <a:chOff x="250583" y="364644"/>
            <a:chExt cx="7337487" cy="656108"/>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83" y="364644"/>
              <a:ext cx="1198382" cy="607630"/>
            </a:xfrm>
            <a:prstGeom prst="rect">
              <a:avLst/>
            </a:prstGeom>
            <a:effectLst>
              <a:outerShdw blurRad="50800" dist="38100" dir="8100000" algn="tr" rotWithShape="0">
                <a:prstClr val="black">
                  <a:alpha val="40000"/>
                </a:prstClr>
              </a:outerShdw>
            </a:effectLst>
          </p:spPr>
        </p:pic>
        <p:sp>
          <p:nvSpPr>
            <p:cNvPr id="17" name="文本框 16"/>
            <p:cNvSpPr txBox="1"/>
            <p:nvPr/>
          </p:nvSpPr>
          <p:spPr>
            <a:xfrm>
              <a:off x="1494000" y="374421"/>
              <a:ext cx="6094070" cy="646331"/>
            </a:xfrm>
            <a:prstGeom prst="rect">
              <a:avLst/>
            </a:prstGeom>
            <a:noFill/>
          </p:spPr>
          <p:txBody>
            <a:bodyPr wrap="square">
              <a:spAutoFit/>
            </a:bodyPr>
            <a:lstStyle/>
            <a:p>
              <a:r>
                <a:rPr kumimoji="1" lang="zh-CN" altLang="en-US" dirty="0">
                  <a:solidFill>
                    <a:srgbClr val="CD2727"/>
                  </a:solidFill>
                  <a:latin typeface="汉仪雅酷黑 75W" panose="020B0804020202020204" pitchFamily="34" charset="-122"/>
                  <a:ea typeface="汉仪雅酷黑 75W" panose="020B0804020202020204" pitchFamily="34" charset="-122"/>
                </a:rPr>
                <a:t>热烈庆祝中国共产党</a:t>
              </a:r>
              <a:endParaRPr kumimoji="1" lang="en-US" altLang="zh-CN" dirty="0">
                <a:solidFill>
                  <a:srgbClr val="CD2727"/>
                </a:solidFill>
                <a:latin typeface="汉仪雅酷黑 75W" panose="020B0804020202020204" pitchFamily="34" charset="-122"/>
                <a:ea typeface="汉仪雅酷黑 75W" panose="020B0804020202020204" pitchFamily="34" charset="-122"/>
              </a:endParaRPr>
            </a:p>
            <a:p>
              <a:r>
                <a:rPr kumimoji="1" lang="zh-CN" altLang="en-US" dirty="0">
                  <a:solidFill>
                    <a:srgbClr val="CD2727"/>
                  </a:solidFill>
                  <a:latin typeface="汉仪雅酷黑 75W" panose="020B0804020202020204" pitchFamily="34" charset="-122"/>
                  <a:ea typeface="汉仪雅酷黑 75W" panose="020B0804020202020204" pitchFamily="34" charset="-122"/>
                </a:rPr>
                <a:t>成立</a:t>
              </a:r>
              <a:r>
                <a:rPr kumimoji="1" lang="en-US" altLang="zh-CN" dirty="0">
                  <a:solidFill>
                    <a:srgbClr val="CD2727"/>
                  </a:solidFill>
                  <a:latin typeface="汉仪雅酷黑 75W" panose="020B0804020202020204" pitchFamily="34" charset="-122"/>
                  <a:ea typeface="汉仪雅酷黑 75W" panose="020B0804020202020204" pitchFamily="34" charset="-122"/>
                </a:rPr>
                <a:t>100</a:t>
              </a:r>
              <a:r>
                <a:rPr kumimoji="1" lang="zh-CN" altLang="en-US" dirty="0">
                  <a:solidFill>
                    <a:srgbClr val="CD2727"/>
                  </a:solidFill>
                  <a:latin typeface="汉仪雅酷黑 75W" panose="020B0804020202020204" pitchFamily="34" charset="-122"/>
                  <a:ea typeface="汉仪雅酷黑 75W" panose="020B0804020202020204" pitchFamily="34" charset="-122"/>
                </a:rPr>
                <a:t>周年</a:t>
              </a:r>
            </a:p>
          </p:txBody>
        </p:sp>
      </p:grpSp>
      <p:grpSp>
        <p:nvGrpSpPr>
          <p:cNvPr id="25" name="组合 24"/>
          <p:cNvGrpSpPr/>
          <p:nvPr/>
        </p:nvGrpSpPr>
        <p:grpSpPr>
          <a:xfrm>
            <a:off x="10243363" y="473425"/>
            <a:ext cx="1414472" cy="195034"/>
            <a:chOff x="8442960" y="777240"/>
            <a:chExt cx="2999432" cy="286146"/>
          </a:xfrm>
        </p:grpSpPr>
        <p:cxnSp>
          <p:nvCxnSpPr>
            <p:cNvPr id="22" name="直接连接符 21"/>
            <p:cNvCxnSpPr/>
            <p:nvPr/>
          </p:nvCxnSpPr>
          <p:spPr>
            <a:xfrm>
              <a:off x="8442960" y="777240"/>
              <a:ext cx="2999432"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442960" y="926554"/>
              <a:ext cx="2999432"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442960" y="1063386"/>
              <a:ext cx="29994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849774" y="3151071"/>
            <a:ext cx="6922626" cy="1938992"/>
          </a:xfrm>
          <a:prstGeom prst="rect">
            <a:avLst/>
          </a:prstGeom>
          <a:noFill/>
        </p:spPr>
        <p:txBody>
          <a:bodyPr wrap="square" rtlCol="0">
            <a:spAutoFit/>
          </a:bodyPr>
          <a:lstStyle/>
          <a:p>
            <a:pPr algn="just"/>
            <a:r>
              <a:rPr lang="zh-CN" altLang="en-US" sz="4000" dirty="0">
                <a:solidFill>
                  <a:srgbClr val="CD2727"/>
                </a:solidFill>
                <a:latin typeface="汉仪雅酷黑 75W" panose="020B0804020202020204" pitchFamily="34" charset="-122"/>
                <a:ea typeface="汉仪雅酷黑 75W" panose="020B0804020202020204" pitchFamily="34" charset="-122"/>
              </a:rPr>
              <a:t>关于党历史的主流和本质可以从党的不懈奋斗史理论探索史和党的自身建设史来把握。</a:t>
            </a:r>
          </a:p>
        </p:txBody>
      </p:sp>
      <p:grpSp>
        <p:nvGrpSpPr>
          <p:cNvPr id="8" name="组合 7"/>
          <p:cNvGrpSpPr/>
          <p:nvPr/>
        </p:nvGrpSpPr>
        <p:grpSpPr>
          <a:xfrm>
            <a:off x="2306438" y="2087880"/>
            <a:ext cx="3528542" cy="769441"/>
            <a:chOff x="3320224" y="2244088"/>
            <a:chExt cx="2162629" cy="668414"/>
          </a:xfrm>
        </p:grpSpPr>
        <p:sp>
          <p:nvSpPr>
            <p:cNvPr id="35" name="矩形 34"/>
            <p:cNvSpPr/>
            <p:nvPr/>
          </p:nvSpPr>
          <p:spPr>
            <a:xfrm>
              <a:off x="3320224" y="2244088"/>
              <a:ext cx="2162629" cy="653143"/>
            </a:xfrm>
            <a:prstGeom prst="rect">
              <a:avLst/>
            </a:prstGeom>
            <a:solidFill>
              <a:srgbClr val="CD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600">
                <a:latin typeface="汉仪雅酷黑 75W" panose="020B0804020202020204" pitchFamily="34" charset="-122"/>
                <a:ea typeface="汉仪雅酷黑 75W" panose="020B0804020202020204" pitchFamily="34" charset="-122"/>
              </a:endParaRPr>
            </a:p>
          </p:txBody>
        </p:sp>
        <p:sp>
          <p:nvSpPr>
            <p:cNvPr id="42" name="文本框 41"/>
            <p:cNvSpPr txBox="1"/>
            <p:nvPr/>
          </p:nvSpPr>
          <p:spPr>
            <a:xfrm>
              <a:off x="3459842" y="2244088"/>
              <a:ext cx="1935265" cy="668414"/>
            </a:xfrm>
            <a:prstGeom prst="rect">
              <a:avLst/>
            </a:prstGeom>
            <a:noFill/>
          </p:spPr>
          <p:txBody>
            <a:bodyPr wrap="square" rtlCol="0">
              <a:spAutoFit/>
            </a:bodyPr>
            <a:lstStyle/>
            <a:p>
              <a:pPr algn="dist"/>
              <a:r>
                <a:rPr kumimoji="1" lang="zh-CN" altLang="en-US" sz="4400" dirty="0">
                  <a:solidFill>
                    <a:schemeClr val="bg1"/>
                  </a:solidFill>
                  <a:latin typeface="汉仪雅酷黑 75W" panose="020B0804020202020204" pitchFamily="34" charset="-122"/>
                  <a:ea typeface="汉仪雅酷黑 75W" panose="020B0804020202020204" pitchFamily="34" charset="-122"/>
                </a:rPr>
                <a:t>第三部分</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9585325" cy="369570"/>
          </a:xfrm>
          <a:prstGeom prst="rect">
            <a:avLst/>
          </a:prstGeom>
          <a:noFill/>
        </p:spPr>
        <p:txBody>
          <a:bodyPr wrap="square" rtlCol="0">
            <a:spAutoFit/>
          </a:bodyPr>
          <a:lstStyle/>
          <a:p>
            <a:pPr algn="just"/>
            <a:r>
              <a:rPr lang="zh-CN" altLang="en-US" sz="1800" dirty="0">
                <a:solidFill>
                  <a:srgbClr val="CD2727"/>
                </a:solidFill>
                <a:latin typeface="汉仪雅酷黑 75W" panose="020B0804020202020204" pitchFamily="34" charset="-122"/>
                <a:ea typeface="汉仪雅酷黑 75W" panose="020B0804020202020204" pitchFamily="34" charset="-122"/>
              </a:rPr>
              <a:t>关于党历史的主流和本质可以从党的不懈奋斗史理论探索史和党的自身建设史来把握。</a:t>
            </a:r>
          </a:p>
        </p:txBody>
      </p:sp>
      <p:sp>
        <p:nvSpPr>
          <p:cNvPr id="8" name="文本框 7"/>
          <p:cNvSpPr txBox="1"/>
          <p:nvPr/>
        </p:nvSpPr>
        <p:spPr>
          <a:xfrm>
            <a:off x="1088020" y="2070727"/>
            <a:ext cx="10289893" cy="499624"/>
          </a:xfrm>
          <a:prstGeom prst="rect">
            <a:avLst/>
          </a:prstGeom>
          <a:solidFill>
            <a:srgbClr val="CD2727"/>
          </a:solidFill>
          <a:ln>
            <a:solidFill>
              <a:srgbClr val="CD2727"/>
            </a:solidFill>
          </a:ln>
        </p:spPr>
        <p:txBody>
          <a:bodyPr wrap="square">
            <a:spAutoFit/>
          </a:bodyPr>
          <a:lstStyle/>
          <a:p>
            <a:pPr algn="ctr" hangingPunct="0">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三个方面的伟大历史贡献，分别和革命、建设、改革三个历史时期相对应  ★</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文本框 9"/>
          <p:cNvSpPr txBox="1"/>
          <p:nvPr/>
        </p:nvSpPr>
        <p:spPr>
          <a:xfrm>
            <a:off x="1088020" y="3149428"/>
            <a:ext cx="6094070" cy="2535951"/>
          </a:xfrm>
          <a:prstGeom prst="rect">
            <a:avLst/>
          </a:prstGeom>
          <a:noFill/>
        </p:spPr>
        <p:txBody>
          <a:bodyPr wrap="square">
            <a:spAutoFit/>
          </a:bodyPr>
          <a:lstStyle/>
          <a:p>
            <a:pPr algn="just" hangingPunct="0">
              <a:lnSpc>
                <a:spcPct val="150000"/>
              </a:lnSpc>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从根本上改变了中国人民和中华民族的前途命运，使中华民族伟大复兴展现出前所未有的光明前景。习近平总书记指出：“中国特色社会主义不是从天上掉下来的，是党和人民历尽千辛万苦、付出巨大代价取得的根本成就。”这一根本成就，就是探索、开创、坚持和发展了中国特色社会主义。</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982" y="2707880"/>
            <a:ext cx="3419045" cy="34190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down)">
                                      <p:cBhvr>
                                        <p:cTn id="11" dur="500"/>
                                        <p:tgtEl>
                                          <p:spTgt spid="10">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9585325" cy="369570"/>
          </a:xfrm>
          <a:prstGeom prst="rect">
            <a:avLst/>
          </a:prstGeom>
          <a:noFill/>
        </p:spPr>
        <p:txBody>
          <a:bodyPr wrap="square" rtlCol="0">
            <a:spAutoFit/>
          </a:bodyPr>
          <a:lstStyle/>
          <a:p>
            <a:pPr algn="just"/>
            <a:r>
              <a:rPr lang="zh-CN" altLang="en-US" sz="1800" dirty="0">
                <a:solidFill>
                  <a:srgbClr val="CD2727"/>
                </a:solidFill>
                <a:latin typeface="汉仪雅酷黑 75W" panose="020B0804020202020204" pitchFamily="34" charset="-122"/>
                <a:ea typeface="汉仪雅酷黑 75W" panose="020B0804020202020204" pitchFamily="34" charset="-122"/>
              </a:rPr>
              <a:t>关于党历史的主流和本质可以从党的不懈奋斗史理论探索史和党的自身建设史来把握。</a:t>
            </a:r>
          </a:p>
        </p:txBody>
      </p:sp>
      <p:grpSp>
        <p:nvGrpSpPr>
          <p:cNvPr id="7" name="组合 6"/>
          <p:cNvGrpSpPr/>
          <p:nvPr/>
        </p:nvGrpSpPr>
        <p:grpSpPr>
          <a:xfrm>
            <a:off x="1067345" y="1700178"/>
            <a:ext cx="8392004" cy="523220"/>
            <a:chOff x="4946518" y="1567591"/>
            <a:chExt cx="8392004" cy="523220"/>
          </a:xfrm>
        </p:grpSpPr>
        <p:sp>
          <p:nvSpPr>
            <p:cNvPr id="8" name="文本框 7"/>
            <p:cNvSpPr txBox="1">
              <a:spLocks noChangeArrowheads="1"/>
            </p:cNvSpPr>
            <p:nvPr/>
          </p:nvSpPr>
          <p:spPr bwMode="auto">
            <a:xfrm>
              <a:off x="6010095" y="1567591"/>
              <a:ext cx="7328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b="1" dirty="0">
                  <a:solidFill>
                    <a:srgbClr val="CD2727"/>
                  </a:solidFill>
                  <a:latin typeface="微软雅黑" panose="020B0503020204020204" pitchFamily="34" charset="-122"/>
                  <a:ea typeface="微软雅黑" panose="020B0503020204020204" pitchFamily="34" charset="-122"/>
                  <a:sym typeface="Arial" panose="020B0604020202020204" pitchFamily="34" charset="0"/>
                </a:rPr>
                <a:t>关于党的自身建设史，我们要记住两个工程</a:t>
              </a:r>
            </a:p>
          </p:txBody>
        </p:sp>
        <p:grpSp>
          <p:nvGrpSpPr>
            <p:cNvPr id="9" name="组合 8"/>
            <p:cNvGrpSpPr/>
            <p:nvPr/>
          </p:nvGrpSpPr>
          <p:grpSpPr>
            <a:xfrm>
              <a:off x="4946518" y="1600819"/>
              <a:ext cx="910273" cy="449580"/>
              <a:chOff x="1363777" y="2410404"/>
              <a:chExt cx="876571" cy="449580"/>
            </a:xfrm>
          </p:grpSpPr>
          <p:sp>
            <p:nvSpPr>
              <p:cNvPr id="10" name="圆角矩形 10"/>
              <p:cNvSpPr/>
              <p:nvPr/>
            </p:nvSpPr>
            <p:spPr>
              <a:xfrm rot="16200000">
                <a:off x="1228806" y="2591153"/>
                <a:ext cx="347411" cy="77469"/>
              </a:xfrm>
              <a:prstGeom prst="roundRect">
                <a:avLst>
                  <a:gd name="adj" fmla="val 50000"/>
                </a:avLst>
              </a:prstGeom>
              <a:solidFill>
                <a:srgbClr val="CD2727"/>
              </a:solidFill>
              <a:ln w="25400" cap="flat" cmpd="sng" algn="ctr">
                <a:solidFill>
                  <a:srgbClr val="CD2727"/>
                </a:solid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1" name="TextBox 20"/>
              <p:cNvSpPr txBox="1"/>
              <p:nvPr/>
            </p:nvSpPr>
            <p:spPr>
              <a:xfrm>
                <a:off x="1615191" y="2410404"/>
                <a:ext cx="625157" cy="449580"/>
              </a:xfrm>
              <a:prstGeom prst="rect">
                <a:avLst/>
              </a:prstGeom>
              <a:solidFill>
                <a:srgbClr val="CD2727"/>
              </a:solidFill>
              <a:ln>
                <a:solidFill>
                  <a:srgbClr val="CD2727"/>
                </a:solidFill>
              </a:ln>
            </p:spPr>
            <p:txBody>
              <a:bodyPr wrap="non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F6F2EA"/>
                    </a:solidFill>
                    <a:effectLst/>
                    <a:uLnTx/>
                    <a:uFillTx/>
                    <a:latin typeface="微软雅黑" panose="020B0503020204020204" pitchFamily="34" charset="-122"/>
                    <a:ea typeface="微软雅黑" panose="020B0503020204020204" pitchFamily="34" charset="-122"/>
                    <a:cs typeface="+mn-ea"/>
                    <a:sym typeface="+mn-lt"/>
                  </a:rPr>
                  <a:t>★</a:t>
                </a:r>
              </a:p>
            </p:txBody>
          </p:sp>
        </p:grpSp>
      </p:grpSp>
      <p:sp>
        <p:nvSpPr>
          <p:cNvPr id="21" name="文本框 20"/>
          <p:cNvSpPr txBox="1"/>
          <p:nvPr/>
        </p:nvSpPr>
        <p:spPr>
          <a:xfrm>
            <a:off x="1067345" y="2591505"/>
            <a:ext cx="6094070" cy="400110"/>
          </a:xfrm>
          <a:prstGeom prst="rect">
            <a:avLst/>
          </a:prstGeom>
          <a:noFill/>
        </p:spPr>
        <p:txBody>
          <a:bodyPr wrap="square">
            <a:spAutoFit/>
          </a:bodyPr>
          <a:lstStyle/>
          <a:p>
            <a:pPr marL="342900" indent="-342900">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“伟大的工程”</a:t>
            </a:r>
          </a:p>
        </p:txBody>
      </p:sp>
      <p:sp>
        <p:nvSpPr>
          <p:cNvPr id="22" name="文本框 21"/>
          <p:cNvSpPr txBox="1"/>
          <p:nvPr/>
        </p:nvSpPr>
        <p:spPr>
          <a:xfrm>
            <a:off x="1067343" y="3123264"/>
            <a:ext cx="6094070" cy="400110"/>
          </a:xfrm>
          <a:prstGeom prst="rect">
            <a:avLst/>
          </a:prstGeom>
          <a:noFill/>
        </p:spPr>
        <p:txBody>
          <a:bodyPr wrap="square">
            <a:spAutoFit/>
          </a:bodyPr>
          <a:lstStyle/>
          <a:p>
            <a:pPr marL="342900" indent="-342900">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“党的建设新的伟大工程”</a:t>
            </a:r>
          </a:p>
        </p:txBody>
      </p:sp>
      <p:grpSp>
        <p:nvGrpSpPr>
          <p:cNvPr id="23" name="组合 22"/>
          <p:cNvGrpSpPr/>
          <p:nvPr/>
        </p:nvGrpSpPr>
        <p:grpSpPr>
          <a:xfrm>
            <a:off x="1067343" y="3726674"/>
            <a:ext cx="8392005" cy="523220"/>
            <a:chOff x="4946518" y="1558692"/>
            <a:chExt cx="8392005" cy="523220"/>
          </a:xfrm>
        </p:grpSpPr>
        <p:sp>
          <p:nvSpPr>
            <p:cNvPr id="24" name="文本框 23"/>
            <p:cNvSpPr txBox="1">
              <a:spLocks noChangeArrowheads="1"/>
            </p:cNvSpPr>
            <p:nvPr/>
          </p:nvSpPr>
          <p:spPr bwMode="auto">
            <a:xfrm>
              <a:off x="6010096" y="1558692"/>
              <a:ext cx="7328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2800" b="1" dirty="0">
                  <a:solidFill>
                    <a:srgbClr val="CD2727"/>
                  </a:solidFill>
                  <a:latin typeface="微软雅黑" panose="020B0503020204020204" pitchFamily="34" charset="-122"/>
                  <a:ea typeface="微软雅黑" panose="020B0503020204020204" pitchFamily="34" charset="-122"/>
                  <a:sym typeface="Arial" panose="020B0604020202020204" pitchFamily="34" charset="0"/>
                </a:rPr>
                <a:t>三个方面的重大意义</a:t>
              </a:r>
            </a:p>
          </p:txBody>
        </p:sp>
        <p:grpSp>
          <p:nvGrpSpPr>
            <p:cNvPr id="25" name="组合 24"/>
            <p:cNvGrpSpPr/>
            <p:nvPr/>
          </p:nvGrpSpPr>
          <p:grpSpPr>
            <a:xfrm>
              <a:off x="4946518" y="1600819"/>
              <a:ext cx="910273" cy="449580"/>
              <a:chOff x="1363777" y="2410404"/>
              <a:chExt cx="876571" cy="449580"/>
            </a:xfrm>
          </p:grpSpPr>
          <p:sp>
            <p:nvSpPr>
              <p:cNvPr id="26" name="圆角矩形 10"/>
              <p:cNvSpPr/>
              <p:nvPr/>
            </p:nvSpPr>
            <p:spPr>
              <a:xfrm rot="16200000">
                <a:off x="1228806" y="2591153"/>
                <a:ext cx="347411" cy="77469"/>
              </a:xfrm>
              <a:prstGeom prst="roundRect">
                <a:avLst>
                  <a:gd name="adj" fmla="val 50000"/>
                </a:avLst>
              </a:prstGeom>
              <a:solidFill>
                <a:srgbClr val="CD2727"/>
              </a:solidFill>
              <a:ln w="25400" cap="flat" cmpd="sng" algn="ctr">
                <a:solidFill>
                  <a:srgbClr val="CD2727"/>
                </a:solid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7" name="TextBox 20"/>
              <p:cNvSpPr txBox="1"/>
              <p:nvPr/>
            </p:nvSpPr>
            <p:spPr>
              <a:xfrm>
                <a:off x="1615191" y="2410404"/>
                <a:ext cx="625157" cy="449580"/>
              </a:xfrm>
              <a:prstGeom prst="rect">
                <a:avLst/>
              </a:prstGeom>
              <a:solidFill>
                <a:srgbClr val="CD2727"/>
              </a:solidFill>
              <a:ln>
                <a:solidFill>
                  <a:srgbClr val="CD2727"/>
                </a:solidFill>
              </a:ln>
            </p:spPr>
            <p:txBody>
              <a:bodyPr wrap="non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F6F2EA"/>
                    </a:solidFill>
                    <a:effectLst/>
                    <a:uLnTx/>
                    <a:uFillTx/>
                    <a:latin typeface="微软雅黑" panose="020B0503020204020204" pitchFamily="34" charset="-122"/>
                    <a:ea typeface="微软雅黑" panose="020B0503020204020204" pitchFamily="34" charset="-122"/>
                    <a:cs typeface="+mn-ea"/>
                    <a:sym typeface="+mn-lt"/>
                  </a:rPr>
                  <a:t>★</a:t>
                </a:r>
              </a:p>
            </p:txBody>
          </p:sp>
        </p:grpSp>
      </p:grpSp>
      <p:sp>
        <p:nvSpPr>
          <p:cNvPr id="37" name="文本框 36"/>
          <p:cNvSpPr txBox="1"/>
          <p:nvPr/>
        </p:nvSpPr>
        <p:spPr>
          <a:xfrm>
            <a:off x="1147790" y="4560518"/>
            <a:ext cx="6094070" cy="1289456"/>
          </a:xfrm>
          <a:prstGeom prst="rect">
            <a:avLst/>
          </a:prstGeom>
          <a:noFill/>
        </p:spPr>
        <p:txBody>
          <a:bodyPr wrap="square">
            <a:spAutoFit/>
          </a:bodyPr>
          <a:lstStyle/>
          <a:p>
            <a:pPr marL="342900" indent="-342900" algn="just" hangingPunct="0">
              <a:lnSpc>
                <a:spcPct val="150000"/>
              </a:lnSpc>
              <a:buFont typeface="+mj-lt"/>
              <a:buAutoNum type="arabicPeriod"/>
            </a:pPr>
            <a:r>
              <a:rPr lang="zh-CN" altLang="en-US" sz="1800" b="1" dirty="0">
                <a:solidFill>
                  <a:srgbClr val="A60000">
                    <a:alpha val="90000"/>
                  </a:srgbClr>
                </a:solidFill>
                <a:latin typeface="Arial" panose="020B0604020202020204" pitchFamily="34" charset="0"/>
                <a:ea typeface="思源黑体 CN Regular" panose="020B0500000000000000" pitchFamily="34" charset="-122"/>
                <a:sym typeface="Arial" panose="020B0604020202020204" pitchFamily="34" charset="0"/>
              </a:rPr>
              <a:t>中华文明的意义</a:t>
            </a:r>
            <a:endParaRPr lang="zh-CN" altLang="en-US" sz="14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a:p>
            <a:pPr marL="342900" indent="-342900" algn="just" hangingPunct="0">
              <a:lnSpc>
                <a:spcPct val="150000"/>
              </a:lnSpc>
              <a:buFont typeface="+mj-lt"/>
              <a:buAutoNum type="arabicPeriod"/>
            </a:pPr>
            <a:r>
              <a:rPr lang="zh-CN" altLang="en-US" sz="1800" b="1" dirty="0">
                <a:solidFill>
                  <a:srgbClr val="A60000">
                    <a:alpha val="90000"/>
                  </a:srgbClr>
                </a:solidFill>
                <a:latin typeface="Arial" panose="020B0604020202020204" pitchFamily="34" charset="0"/>
                <a:ea typeface="思源黑体 CN Regular" panose="020B0500000000000000" pitchFamily="34" charset="-122"/>
                <a:sym typeface="Arial" panose="020B0604020202020204" pitchFamily="34" charset="0"/>
              </a:rPr>
              <a:t>对于科学社会主义的意义</a:t>
            </a:r>
            <a:endParaRPr lang="zh-CN" altLang="en-US" sz="14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a:p>
            <a:pPr marL="342900" indent="-342900" algn="just" hangingPunct="0">
              <a:lnSpc>
                <a:spcPct val="150000"/>
              </a:lnSpc>
              <a:buFont typeface="+mj-lt"/>
              <a:buAutoNum type="arabicPeriod"/>
            </a:pPr>
            <a:r>
              <a:rPr lang="zh-CN" altLang="en-US" sz="1800" b="1" dirty="0">
                <a:solidFill>
                  <a:srgbClr val="A60000">
                    <a:alpha val="90000"/>
                  </a:srgbClr>
                </a:solidFill>
                <a:latin typeface="Arial" panose="020B0604020202020204" pitchFamily="34" charset="0"/>
                <a:ea typeface="思源黑体 CN Regular" panose="020B0500000000000000" pitchFamily="34" charset="-122"/>
                <a:sym typeface="Arial" panose="020B0604020202020204" pitchFamily="34" charset="0"/>
              </a:rPr>
              <a:t>对于中华民族的意义</a:t>
            </a:r>
            <a:endParaRPr lang="zh-CN" altLang="en-US" sz="14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41" name="组合 40"/>
          <p:cNvGrpSpPr/>
          <p:nvPr/>
        </p:nvGrpSpPr>
        <p:grpSpPr>
          <a:xfrm>
            <a:off x="5842746" y="2535114"/>
            <a:ext cx="5650617" cy="3680804"/>
            <a:chOff x="5981940" y="2535114"/>
            <a:chExt cx="5650617" cy="3680804"/>
          </a:xfrm>
        </p:grpSpPr>
        <p:sp>
          <p:nvSpPr>
            <p:cNvPr id="39" name="文本框 38"/>
            <p:cNvSpPr txBox="1"/>
            <p:nvPr/>
          </p:nvSpPr>
          <p:spPr>
            <a:xfrm>
              <a:off x="6250329" y="2746920"/>
              <a:ext cx="5080863" cy="3372846"/>
            </a:xfrm>
            <a:prstGeom prst="rect">
              <a:avLst/>
            </a:prstGeom>
            <a:noFill/>
          </p:spPr>
          <p:txBody>
            <a:bodyPr wrap="square">
              <a:spAutoFit/>
            </a:bodyPr>
            <a:lstStyle/>
            <a:p>
              <a:pPr algn="just" hangingPunct="0">
                <a:lnSpc>
                  <a:spcPct val="150000"/>
                </a:lnSpc>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三个方面的重大意义，就是习近平总书记在庆祝中国共产党成立</a:t>
              </a:r>
              <a:r>
                <a:rPr lang="en-US" altLang="zh-CN" sz="1600" dirty="0">
                  <a:latin typeface="微软雅黑" panose="020B0503020204020204" pitchFamily="34" charset="-122"/>
                  <a:ea typeface="微软雅黑" panose="020B0503020204020204" pitchFamily="34" charset="-122"/>
                  <a:cs typeface="+mn-ea"/>
                  <a:sym typeface="Arial" panose="020B0604020202020204" pitchFamily="34" charset="0"/>
                </a:rPr>
                <a:t>95</a:t>
              </a: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周年大会上的重要讲话中，在讲完“实现了中国从几千年封建专制政治向人民民主的伟大飞跃”“实现了中华民族由不断衰落到根本扭转命运、持续走向繁荣富强的伟大飞跃”“实现了中国人民从站起来到富起来、强起来的伟大飞跃”之后，分别从</a:t>
              </a:r>
              <a:r>
                <a:rPr lang="en-US" altLang="zh-CN" sz="1600" dirty="0">
                  <a:latin typeface="微软雅黑" panose="020B0503020204020204" pitchFamily="34" charset="-122"/>
                  <a:ea typeface="微软雅黑" panose="020B0503020204020204" pitchFamily="34" charset="-122"/>
                  <a:cs typeface="+mn-ea"/>
                  <a:sym typeface="Arial" panose="020B0604020202020204" pitchFamily="34" charset="0"/>
                </a:rPr>
                <a:t>5000</a:t>
              </a: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多年、</a:t>
              </a:r>
              <a:r>
                <a:rPr lang="en-US" altLang="zh-CN" sz="1600" dirty="0">
                  <a:latin typeface="微软雅黑" panose="020B0503020204020204" pitchFamily="34" charset="-122"/>
                  <a:ea typeface="微软雅黑" panose="020B0503020204020204" pitchFamily="34" charset="-122"/>
                  <a:cs typeface="+mn-ea"/>
                  <a:sym typeface="Arial" panose="020B0604020202020204" pitchFamily="34" charset="0"/>
                </a:rPr>
                <a:t>500</a:t>
              </a: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年和</a:t>
              </a:r>
              <a:r>
                <a:rPr lang="en-US" altLang="zh-CN" sz="1600" dirty="0">
                  <a:latin typeface="微软雅黑" panose="020B0503020204020204" pitchFamily="34" charset="-122"/>
                  <a:ea typeface="微软雅黑" panose="020B0503020204020204" pitchFamily="34" charset="-122"/>
                  <a:cs typeface="+mn-ea"/>
                  <a:sym typeface="Arial" panose="020B0604020202020204" pitchFamily="34" charset="0"/>
                </a:rPr>
                <a:t>60</a:t>
              </a: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多年的历史跨度论述党领导人民取得的伟大胜利对于中华文明的意义、对于科学社会主义的意义、对于中华民族的意义。</a:t>
              </a:r>
            </a:p>
          </p:txBody>
        </p:sp>
        <p:sp>
          <p:nvSpPr>
            <p:cNvPr id="40" name="矩形 39"/>
            <p:cNvSpPr/>
            <p:nvPr/>
          </p:nvSpPr>
          <p:spPr>
            <a:xfrm>
              <a:off x="5981940" y="2535114"/>
              <a:ext cx="5650617" cy="3680804"/>
            </a:xfrm>
            <a:prstGeom prst="rect">
              <a:avLst/>
            </a:prstGeom>
            <a:noFill/>
            <a:ln w="28575">
              <a:solidFill>
                <a:srgbClr val="CD272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9585325" cy="369570"/>
          </a:xfrm>
          <a:prstGeom prst="rect">
            <a:avLst/>
          </a:prstGeom>
          <a:noFill/>
        </p:spPr>
        <p:txBody>
          <a:bodyPr wrap="square" rtlCol="0">
            <a:spAutoFit/>
          </a:bodyPr>
          <a:lstStyle/>
          <a:p>
            <a:pPr algn="just"/>
            <a:r>
              <a:rPr lang="zh-CN" altLang="en-US" sz="1800" dirty="0">
                <a:solidFill>
                  <a:srgbClr val="CD2727"/>
                </a:solidFill>
                <a:latin typeface="汉仪雅酷黑 75W" panose="020B0804020202020204" pitchFamily="34" charset="-122"/>
                <a:ea typeface="汉仪雅酷黑 75W" panose="020B0804020202020204" pitchFamily="34" charset="-122"/>
              </a:rPr>
              <a:t>关于党历史的主流和本质可以从党的不懈奋斗史理论探索史和党的自身建设史来把握。</a:t>
            </a:r>
          </a:p>
        </p:txBody>
      </p:sp>
      <p:sp>
        <p:nvSpPr>
          <p:cNvPr id="7" name="矩形: 圆角 7"/>
          <p:cNvSpPr/>
          <p:nvPr/>
        </p:nvSpPr>
        <p:spPr>
          <a:xfrm>
            <a:off x="1202055" y="1958975"/>
            <a:ext cx="9914255" cy="4139565"/>
          </a:xfrm>
          <a:prstGeom prst="roundRect">
            <a:avLst>
              <a:gd name="adj" fmla="val 0"/>
            </a:avLst>
          </a:prstGeom>
          <a:noFill/>
          <a:ln w="19050" cap="flat" cmpd="sng" algn="ctr">
            <a:solidFill>
              <a:srgbClr val="C00000"/>
            </a:solidFill>
            <a:prstDash val="sysDash"/>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 name="矩形 7"/>
          <p:cNvSpPr/>
          <p:nvPr/>
        </p:nvSpPr>
        <p:spPr>
          <a:xfrm>
            <a:off x="1534083" y="2501176"/>
            <a:ext cx="9334545" cy="646331"/>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sym typeface="Arial" panose="020B0604020202020204" pitchFamily="34" charset="0"/>
              </a:rPr>
              <a:t>关于党的理论探索史，我们要记住两次飞跃、两大理论成果尤其是习近平新时代中国特色社会主义思想的创立。</a:t>
            </a:r>
          </a:p>
        </p:txBody>
      </p:sp>
      <p:sp>
        <p:nvSpPr>
          <p:cNvPr id="9" name="矩形: 圆角 6"/>
          <p:cNvSpPr/>
          <p:nvPr/>
        </p:nvSpPr>
        <p:spPr>
          <a:xfrm>
            <a:off x="1769593" y="1638045"/>
            <a:ext cx="8779178" cy="618745"/>
          </a:xfrm>
          <a:prstGeom prst="roundRect">
            <a:avLst/>
          </a:prstGeom>
          <a:solidFill>
            <a:srgbClr val="CD2727"/>
          </a:solidFill>
          <a:ln w="12700" cap="flat" cmpd="sng" algn="ctr">
            <a:noFill/>
            <a:prstDash val="solid"/>
            <a:miter lim="800000"/>
          </a:ln>
          <a:effectLst/>
        </p:spPr>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关于党历史的主流和本质可以从党的不懈奋斗史理论探索史和党的自身建设史来把握。</a:t>
            </a:r>
          </a:p>
        </p:txBody>
      </p:sp>
      <p:grpSp>
        <p:nvGrpSpPr>
          <p:cNvPr id="3" name="组合 2"/>
          <p:cNvGrpSpPr/>
          <p:nvPr/>
        </p:nvGrpSpPr>
        <p:grpSpPr>
          <a:xfrm>
            <a:off x="1075685" y="3145709"/>
            <a:ext cx="4617085" cy="491275"/>
            <a:chOff x="1613772" y="3426509"/>
            <a:chExt cx="4617085" cy="491275"/>
          </a:xfrm>
        </p:grpSpPr>
        <p:grpSp>
          <p:nvGrpSpPr>
            <p:cNvPr id="10" name="组合 9"/>
            <p:cNvGrpSpPr/>
            <p:nvPr/>
          </p:nvGrpSpPr>
          <p:grpSpPr>
            <a:xfrm>
              <a:off x="1613772" y="3456119"/>
              <a:ext cx="903606" cy="461665"/>
              <a:chOff x="869474" y="1944008"/>
              <a:chExt cx="903606" cy="461665"/>
            </a:xfrm>
            <a:solidFill>
              <a:srgbClr val="CD2727"/>
            </a:solidFill>
          </p:grpSpPr>
          <p:sp>
            <p:nvSpPr>
              <p:cNvPr id="11"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Rectangle 6"/>
              <p:cNvSpPr>
                <a:spLocks noChangeArrowheads="1"/>
              </p:cNvSpPr>
              <p:nvPr/>
            </p:nvSpPr>
            <p:spPr bwMode="auto">
              <a:xfrm>
                <a:off x="869474" y="2006830"/>
                <a:ext cx="233024" cy="38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矩形 12"/>
            <p:cNvSpPr/>
            <p:nvPr/>
          </p:nvSpPr>
          <p:spPr>
            <a:xfrm>
              <a:off x="2776457" y="3426509"/>
              <a:ext cx="3454400" cy="413768"/>
            </a:xfrm>
            <a:prstGeom prst="rect">
              <a:avLst/>
            </a:prstGeom>
            <a:noFill/>
          </p:spPr>
          <p:txBody>
            <a:bodyPr wrap="square" lIns="0" tIns="0" rIns="0" bIns="0" rtlCol="0">
              <a:spAutoFit/>
            </a:bodyPr>
            <a:lstStyle/>
            <a:p>
              <a:pPr algn="just" hangingPunct="0">
                <a:lnSpc>
                  <a:spcPct val="150000"/>
                </a:lnSpc>
              </a:pPr>
              <a:r>
                <a:rPr lang="zh-CN" altLang="en-US" sz="2000" b="1" dirty="0">
                  <a:solidFill>
                    <a:srgbClr val="CD2727"/>
                  </a:solidFill>
                  <a:latin typeface="微软雅黑" panose="020B0503020204020204" pitchFamily="34" charset="-122"/>
                  <a:ea typeface="微软雅黑" panose="020B0503020204020204" pitchFamily="34" charset="-122"/>
                  <a:sym typeface="Arial" panose="020B0604020202020204" pitchFamily="34" charset="0"/>
                </a:rPr>
                <a:t>第一次飞跃取得的理论成果</a:t>
              </a:r>
              <a:endParaRPr lang="zh-CN" altLang="en-US" sz="1600" dirty="0">
                <a:solidFill>
                  <a:srgbClr val="CD2727"/>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7" name="文本框 16"/>
          <p:cNvSpPr txBox="1"/>
          <p:nvPr/>
        </p:nvSpPr>
        <p:spPr>
          <a:xfrm>
            <a:off x="1534081" y="3698756"/>
            <a:ext cx="9334547" cy="584775"/>
          </a:xfrm>
          <a:prstGeom prst="rect">
            <a:avLst/>
          </a:prstGeom>
          <a:noFill/>
        </p:spPr>
        <p:txBody>
          <a:bodyPr wrap="square">
            <a:spAutoFit/>
          </a:bodyPr>
          <a:lstStyle/>
          <a:p>
            <a:pPr algn="just"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就是以毛泽东同志为主要代表的中国共产党人，把马克思列宁主义基本原理同中国革命具体实践结合起来创立的毛泽东思想。</a:t>
            </a:r>
          </a:p>
        </p:txBody>
      </p:sp>
      <p:grpSp>
        <p:nvGrpSpPr>
          <p:cNvPr id="20" name="组合 19"/>
          <p:cNvGrpSpPr/>
          <p:nvPr/>
        </p:nvGrpSpPr>
        <p:grpSpPr>
          <a:xfrm>
            <a:off x="1075685" y="4327950"/>
            <a:ext cx="4617085" cy="491275"/>
            <a:chOff x="1613772" y="3426509"/>
            <a:chExt cx="4617085" cy="491275"/>
          </a:xfrm>
        </p:grpSpPr>
        <p:grpSp>
          <p:nvGrpSpPr>
            <p:cNvPr id="21" name="组合 20"/>
            <p:cNvGrpSpPr/>
            <p:nvPr/>
          </p:nvGrpSpPr>
          <p:grpSpPr>
            <a:xfrm>
              <a:off x="1613772" y="3456119"/>
              <a:ext cx="903606" cy="461665"/>
              <a:chOff x="869474" y="1944008"/>
              <a:chExt cx="903606" cy="461665"/>
            </a:xfrm>
            <a:solidFill>
              <a:srgbClr val="CD2727"/>
            </a:solidFill>
          </p:grpSpPr>
          <p:sp>
            <p:nvSpPr>
              <p:cNvPr id="23"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Rectangle 6"/>
              <p:cNvSpPr>
                <a:spLocks noChangeArrowheads="1"/>
              </p:cNvSpPr>
              <p:nvPr/>
            </p:nvSpPr>
            <p:spPr bwMode="auto">
              <a:xfrm>
                <a:off x="869474" y="2006830"/>
                <a:ext cx="233024" cy="38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矩形 21"/>
            <p:cNvSpPr/>
            <p:nvPr/>
          </p:nvSpPr>
          <p:spPr>
            <a:xfrm>
              <a:off x="2776457" y="3426509"/>
              <a:ext cx="3454400" cy="413768"/>
            </a:xfrm>
            <a:prstGeom prst="rect">
              <a:avLst/>
            </a:prstGeom>
            <a:noFill/>
          </p:spPr>
          <p:txBody>
            <a:bodyPr wrap="square" lIns="0" tIns="0" rIns="0" bIns="0" rtlCol="0">
              <a:spAutoFit/>
            </a:bodyPr>
            <a:lstStyle/>
            <a:p>
              <a:pPr algn="just" hangingPunct="0">
                <a:lnSpc>
                  <a:spcPct val="150000"/>
                </a:lnSpc>
              </a:pPr>
              <a:r>
                <a:rPr lang="zh-CN" altLang="en-US" sz="2000" b="1" dirty="0">
                  <a:solidFill>
                    <a:srgbClr val="CD2727"/>
                  </a:solidFill>
                  <a:latin typeface="微软雅黑" panose="020B0503020204020204" pitchFamily="34" charset="-122"/>
                  <a:ea typeface="微软雅黑" panose="020B0503020204020204" pitchFamily="34" charset="-122"/>
                  <a:sym typeface="Arial" panose="020B0604020202020204" pitchFamily="34" charset="0"/>
                </a:rPr>
                <a:t>第二次飞跃取得的理论成果</a:t>
              </a:r>
              <a:endParaRPr lang="zh-CN" altLang="en-US" sz="1600" dirty="0">
                <a:solidFill>
                  <a:srgbClr val="CD2727"/>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5" name="文本框 24"/>
          <p:cNvSpPr txBox="1"/>
          <p:nvPr/>
        </p:nvSpPr>
        <p:spPr>
          <a:xfrm>
            <a:off x="1534081" y="4859403"/>
            <a:ext cx="9334547" cy="1077218"/>
          </a:xfrm>
          <a:prstGeom prst="rect">
            <a:avLst/>
          </a:prstGeom>
          <a:noFill/>
        </p:spPr>
        <p:txBody>
          <a:bodyPr wrap="square">
            <a:spAutoFit/>
          </a:bodyPr>
          <a:lstStyle/>
          <a:p>
            <a:pPr algn="just" hangingPunct="0"/>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就是中国特色社会主义理论体系，包括以邓小平同志为主要代表的中国共产党人创立的邓小平理论、以江泽民同志为主要代表的中国共产党人形成的“三个代表”重要思想、以胡锦涛同志为主要代表的中国共产党人形成的科学发展观、以习近平同志为主要代表的中国共产党人创立的习近平新时代中国特色社会主义思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p:bldP spid="8" grpId="1"/>
      <p:bldP spid="9" grpId="0" bldLvl="0" animBg="1"/>
      <p:bldP spid="9" grpId="1" animBg="1"/>
      <p:bldP spid="17"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grpSp>
        <p:nvGrpSpPr>
          <p:cNvPr id="26" name="组合 25"/>
          <p:cNvGrpSpPr/>
          <p:nvPr/>
        </p:nvGrpSpPr>
        <p:grpSpPr>
          <a:xfrm>
            <a:off x="250583" y="364644"/>
            <a:ext cx="7337487" cy="656108"/>
            <a:chOff x="250583" y="364644"/>
            <a:chExt cx="7337487" cy="656108"/>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83" y="364644"/>
              <a:ext cx="1198382" cy="607630"/>
            </a:xfrm>
            <a:prstGeom prst="rect">
              <a:avLst/>
            </a:prstGeom>
            <a:effectLst>
              <a:outerShdw blurRad="50800" dist="38100" dir="8100000" algn="tr" rotWithShape="0">
                <a:prstClr val="black">
                  <a:alpha val="40000"/>
                </a:prstClr>
              </a:outerShdw>
            </a:effectLst>
          </p:spPr>
        </p:pic>
        <p:sp>
          <p:nvSpPr>
            <p:cNvPr id="17" name="文本框 16"/>
            <p:cNvSpPr txBox="1"/>
            <p:nvPr/>
          </p:nvSpPr>
          <p:spPr>
            <a:xfrm>
              <a:off x="1494000" y="374421"/>
              <a:ext cx="6094070" cy="646331"/>
            </a:xfrm>
            <a:prstGeom prst="rect">
              <a:avLst/>
            </a:prstGeom>
            <a:noFill/>
          </p:spPr>
          <p:txBody>
            <a:bodyPr wrap="square">
              <a:spAutoFit/>
            </a:bodyPr>
            <a:lstStyle/>
            <a:p>
              <a:r>
                <a:rPr kumimoji="1" lang="zh-CN" altLang="en-US" dirty="0">
                  <a:solidFill>
                    <a:srgbClr val="CD2727"/>
                  </a:solidFill>
                  <a:latin typeface="汉仪雅酷黑 75W" panose="020B0804020202020204" pitchFamily="34" charset="-122"/>
                  <a:ea typeface="汉仪雅酷黑 75W" panose="020B0804020202020204" pitchFamily="34" charset="-122"/>
                </a:rPr>
                <a:t>热烈庆祝中国共产党</a:t>
              </a:r>
              <a:endParaRPr kumimoji="1" lang="en-US" altLang="zh-CN" dirty="0">
                <a:solidFill>
                  <a:srgbClr val="CD2727"/>
                </a:solidFill>
                <a:latin typeface="汉仪雅酷黑 75W" panose="020B0804020202020204" pitchFamily="34" charset="-122"/>
                <a:ea typeface="汉仪雅酷黑 75W" panose="020B0804020202020204" pitchFamily="34" charset="-122"/>
              </a:endParaRPr>
            </a:p>
            <a:p>
              <a:r>
                <a:rPr kumimoji="1" lang="zh-CN" altLang="en-US" dirty="0">
                  <a:solidFill>
                    <a:srgbClr val="CD2727"/>
                  </a:solidFill>
                  <a:latin typeface="汉仪雅酷黑 75W" panose="020B0804020202020204" pitchFamily="34" charset="-122"/>
                  <a:ea typeface="汉仪雅酷黑 75W" panose="020B0804020202020204" pitchFamily="34" charset="-122"/>
                </a:rPr>
                <a:t>成立</a:t>
              </a:r>
              <a:r>
                <a:rPr kumimoji="1" lang="en-US" altLang="zh-CN" dirty="0">
                  <a:solidFill>
                    <a:srgbClr val="CD2727"/>
                  </a:solidFill>
                  <a:latin typeface="汉仪雅酷黑 75W" panose="020B0804020202020204" pitchFamily="34" charset="-122"/>
                  <a:ea typeface="汉仪雅酷黑 75W" panose="020B0804020202020204" pitchFamily="34" charset="-122"/>
                </a:rPr>
                <a:t>100</a:t>
              </a:r>
              <a:r>
                <a:rPr kumimoji="1" lang="zh-CN" altLang="en-US" dirty="0">
                  <a:solidFill>
                    <a:srgbClr val="CD2727"/>
                  </a:solidFill>
                  <a:latin typeface="汉仪雅酷黑 75W" panose="020B0804020202020204" pitchFamily="34" charset="-122"/>
                  <a:ea typeface="汉仪雅酷黑 75W" panose="020B0804020202020204" pitchFamily="34" charset="-122"/>
                </a:rPr>
                <a:t>周年</a:t>
              </a:r>
            </a:p>
          </p:txBody>
        </p:sp>
      </p:grpSp>
      <p:grpSp>
        <p:nvGrpSpPr>
          <p:cNvPr id="25" name="组合 24"/>
          <p:cNvGrpSpPr/>
          <p:nvPr/>
        </p:nvGrpSpPr>
        <p:grpSpPr>
          <a:xfrm>
            <a:off x="10243363" y="473425"/>
            <a:ext cx="1414472" cy="195034"/>
            <a:chOff x="8442960" y="777240"/>
            <a:chExt cx="2999432" cy="286146"/>
          </a:xfrm>
        </p:grpSpPr>
        <p:cxnSp>
          <p:nvCxnSpPr>
            <p:cNvPr id="22" name="直接连接符 21"/>
            <p:cNvCxnSpPr/>
            <p:nvPr/>
          </p:nvCxnSpPr>
          <p:spPr>
            <a:xfrm>
              <a:off x="8442960" y="777240"/>
              <a:ext cx="2999432"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442960" y="926554"/>
              <a:ext cx="2999432"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442960" y="1063386"/>
              <a:ext cx="29994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849774" y="3151071"/>
            <a:ext cx="6922626" cy="1938992"/>
          </a:xfrm>
          <a:prstGeom prst="rect">
            <a:avLst/>
          </a:prstGeom>
          <a:noFill/>
        </p:spPr>
        <p:txBody>
          <a:bodyPr wrap="square" rtlCol="0">
            <a:spAutoFit/>
          </a:bodyPr>
          <a:lstStyle/>
          <a:p>
            <a:pPr algn="just"/>
            <a:r>
              <a:rPr lang="zh-CN" altLang="en-US" sz="4000" dirty="0">
                <a:solidFill>
                  <a:srgbClr val="CD2727"/>
                </a:solidFill>
                <a:latin typeface="汉仪雅酷黑 75W" panose="020B0804020202020204" pitchFamily="34" charset="-122"/>
                <a:ea typeface="汉仪雅酷黑 75W" panose="020B0804020202020204" pitchFamily="34" charset="-122"/>
              </a:rPr>
              <a:t>学习党的百年历史要深刻领会蕴含其中的宝贵经验和重要启示</a:t>
            </a:r>
          </a:p>
        </p:txBody>
      </p:sp>
      <p:grpSp>
        <p:nvGrpSpPr>
          <p:cNvPr id="8" name="组合 7"/>
          <p:cNvGrpSpPr/>
          <p:nvPr/>
        </p:nvGrpSpPr>
        <p:grpSpPr>
          <a:xfrm>
            <a:off x="2306438" y="2087880"/>
            <a:ext cx="3528542" cy="769441"/>
            <a:chOff x="3320224" y="2244088"/>
            <a:chExt cx="2162629" cy="668414"/>
          </a:xfrm>
        </p:grpSpPr>
        <p:sp>
          <p:nvSpPr>
            <p:cNvPr id="35" name="矩形 34"/>
            <p:cNvSpPr/>
            <p:nvPr/>
          </p:nvSpPr>
          <p:spPr>
            <a:xfrm>
              <a:off x="3320224" y="2244088"/>
              <a:ext cx="2162629" cy="653143"/>
            </a:xfrm>
            <a:prstGeom prst="rect">
              <a:avLst/>
            </a:prstGeom>
            <a:solidFill>
              <a:srgbClr val="CD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600">
                <a:latin typeface="汉仪雅酷黑 75W" panose="020B0804020202020204" pitchFamily="34" charset="-122"/>
                <a:ea typeface="汉仪雅酷黑 75W" panose="020B0804020202020204" pitchFamily="34" charset="-122"/>
              </a:endParaRPr>
            </a:p>
          </p:txBody>
        </p:sp>
        <p:sp>
          <p:nvSpPr>
            <p:cNvPr id="42" name="文本框 41"/>
            <p:cNvSpPr txBox="1"/>
            <p:nvPr/>
          </p:nvSpPr>
          <p:spPr>
            <a:xfrm>
              <a:off x="3459842" y="2244088"/>
              <a:ext cx="1935265" cy="668414"/>
            </a:xfrm>
            <a:prstGeom prst="rect">
              <a:avLst/>
            </a:prstGeom>
            <a:noFill/>
          </p:spPr>
          <p:txBody>
            <a:bodyPr wrap="square" rtlCol="0">
              <a:spAutoFit/>
            </a:bodyPr>
            <a:lstStyle/>
            <a:p>
              <a:pPr algn="dist"/>
              <a:r>
                <a:rPr kumimoji="1" lang="zh-CN" altLang="en-US" sz="4400" dirty="0">
                  <a:solidFill>
                    <a:schemeClr val="bg1"/>
                  </a:solidFill>
                  <a:latin typeface="汉仪雅酷黑 75W" panose="020B0804020202020204" pitchFamily="34" charset="-122"/>
                  <a:ea typeface="汉仪雅酷黑 75W" panose="020B0804020202020204" pitchFamily="34" charset="-122"/>
                </a:rPr>
                <a:t>第四部分</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9585325" cy="369570"/>
          </a:xfrm>
          <a:prstGeom prst="rect">
            <a:avLst/>
          </a:prstGeom>
          <a:noFill/>
        </p:spPr>
        <p:txBody>
          <a:bodyPr wrap="square" rtlCol="0">
            <a:spAutoFit/>
          </a:bodyPr>
          <a:lstStyle/>
          <a:p>
            <a:pPr algn="just"/>
            <a:r>
              <a:rPr lang="zh-CN" altLang="en-US" sz="1800" dirty="0">
                <a:solidFill>
                  <a:srgbClr val="CD2727"/>
                </a:solidFill>
                <a:latin typeface="汉仪雅酷黑 75W" panose="020B0804020202020204" pitchFamily="34" charset="-122"/>
                <a:ea typeface="汉仪雅酷黑 75W" panose="020B0804020202020204" pitchFamily="34" charset="-122"/>
              </a:rPr>
              <a:t>学习党的百年历史要深刻领会蕴含其中的宝贵经验和重要启示</a:t>
            </a:r>
          </a:p>
        </p:txBody>
      </p:sp>
      <p:grpSp>
        <p:nvGrpSpPr>
          <p:cNvPr id="7" name="组合 6"/>
          <p:cNvGrpSpPr/>
          <p:nvPr/>
        </p:nvGrpSpPr>
        <p:grpSpPr>
          <a:xfrm>
            <a:off x="647772" y="2303681"/>
            <a:ext cx="1285566" cy="862497"/>
            <a:chOff x="647772" y="1803947"/>
            <a:chExt cx="1285566" cy="862497"/>
          </a:xfrm>
        </p:grpSpPr>
        <p:cxnSp>
          <p:nvCxnSpPr>
            <p:cNvPr id="8" name="Aitds3"/>
            <p:cNvCxnSpPr/>
            <p:nvPr/>
          </p:nvCxnSpPr>
          <p:spPr>
            <a:xfrm>
              <a:off x="649590" y="1890940"/>
              <a:ext cx="0" cy="775504"/>
            </a:xfrm>
            <a:prstGeom prst="line">
              <a:avLst/>
            </a:prstGeom>
            <a:noFill/>
            <a:ln w="6350" cap="flat" cmpd="sng" algn="ctr">
              <a:solidFill>
                <a:srgbClr val="C00000"/>
              </a:solidFill>
              <a:prstDash val="solid"/>
              <a:miter lim="800000"/>
            </a:ln>
            <a:effectLst/>
          </p:spPr>
        </p:cxnSp>
        <p:grpSp>
          <p:nvGrpSpPr>
            <p:cNvPr id="9" name="Aitds4"/>
            <p:cNvGrpSpPr/>
            <p:nvPr/>
          </p:nvGrpSpPr>
          <p:grpSpPr>
            <a:xfrm>
              <a:off x="647772" y="1803947"/>
              <a:ext cx="1285566" cy="173986"/>
              <a:chOff x="2977032" y="4671203"/>
              <a:chExt cx="1285566" cy="173986"/>
            </a:xfrm>
          </p:grpSpPr>
          <p:cxnSp>
            <p:nvCxnSpPr>
              <p:cNvPr id="10" name="Aitds4-1"/>
              <p:cNvCxnSpPr/>
              <p:nvPr/>
            </p:nvCxnSpPr>
            <p:spPr>
              <a:xfrm>
                <a:off x="2977032" y="4758196"/>
                <a:ext cx="1111580" cy="0"/>
              </a:xfrm>
              <a:prstGeom prst="line">
                <a:avLst/>
              </a:prstGeom>
              <a:noFill/>
              <a:ln w="6350" cap="flat" cmpd="sng" algn="ctr">
                <a:solidFill>
                  <a:srgbClr val="C00000"/>
                </a:solidFill>
                <a:prstDash val="solid"/>
                <a:miter lim="800000"/>
              </a:ln>
              <a:effectLst/>
            </p:spPr>
          </p:cxnSp>
          <p:sp>
            <p:nvSpPr>
              <p:cNvPr id="11" name="Aitds4-2"/>
              <p:cNvSpPr/>
              <p:nvPr/>
            </p:nvSpPr>
            <p:spPr>
              <a:xfrm>
                <a:off x="4088612" y="4671203"/>
                <a:ext cx="173986" cy="173986"/>
              </a:xfrm>
              <a:prstGeom prst="donut">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2" name="组合 11"/>
          <p:cNvGrpSpPr/>
          <p:nvPr/>
        </p:nvGrpSpPr>
        <p:grpSpPr>
          <a:xfrm>
            <a:off x="7200119" y="3291362"/>
            <a:ext cx="4239550" cy="2682944"/>
            <a:chOff x="4402692" y="3265363"/>
            <a:chExt cx="4239550" cy="2682944"/>
          </a:xfrm>
        </p:grpSpPr>
        <p:cxnSp>
          <p:nvCxnSpPr>
            <p:cNvPr id="13" name="Aitds5"/>
            <p:cNvCxnSpPr/>
            <p:nvPr/>
          </p:nvCxnSpPr>
          <p:spPr>
            <a:xfrm>
              <a:off x="8639734" y="3265363"/>
              <a:ext cx="0" cy="2682944"/>
            </a:xfrm>
            <a:prstGeom prst="line">
              <a:avLst/>
            </a:prstGeom>
            <a:noFill/>
            <a:ln w="6350" cap="flat" cmpd="sng" algn="ctr">
              <a:solidFill>
                <a:srgbClr val="C00000"/>
              </a:solidFill>
              <a:prstDash val="solid"/>
              <a:miter lim="800000"/>
            </a:ln>
            <a:effectLst/>
          </p:spPr>
        </p:cxnSp>
        <p:cxnSp>
          <p:nvCxnSpPr>
            <p:cNvPr id="14" name="Aitds6"/>
            <p:cNvCxnSpPr/>
            <p:nvPr/>
          </p:nvCxnSpPr>
          <p:spPr>
            <a:xfrm>
              <a:off x="4402692" y="5936732"/>
              <a:ext cx="4239550" cy="0"/>
            </a:xfrm>
            <a:prstGeom prst="line">
              <a:avLst/>
            </a:prstGeom>
            <a:noFill/>
            <a:ln w="6350" cap="flat" cmpd="sng" algn="ctr">
              <a:solidFill>
                <a:srgbClr val="C00000"/>
              </a:solidFill>
              <a:prstDash val="solid"/>
              <a:miter lim="800000"/>
            </a:ln>
            <a:effectLst/>
          </p:spPr>
        </p:cxnSp>
      </p:grpSp>
      <p:sp>
        <p:nvSpPr>
          <p:cNvPr id="15" name="Aitds8"/>
          <p:cNvSpPr txBox="1"/>
          <p:nvPr/>
        </p:nvSpPr>
        <p:spPr>
          <a:xfrm>
            <a:off x="2075262" y="2159841"/>
            <a:ext cx="9024137" cy="461665"/>
          </a:xfrm>
          <a:prstGeom prst="rect">
            <a:avLst/>
          </a:prstGeom>
          <a:noFill/>
          <a:effectLst/>
        </p:spPr>
        <p:txBody>
          <a:bodyPr wrap="square" rtlCol="0">
            <a:spAutoFit/>
          </a:bodyPr>
          <a:lstStyle/>
          <a:p>
            <a:pPr algn="just"/>
            <a:r>
              <a:rPr lang="zh-CN" altLang="en-US" sz="2400" b="1" dirty="0">
                <a:solidFill>
                  <a:srgbClr val="CD2727"/>
                </a:solidFill>
                <a:latin typeface="微软雅黑" panose="020B0503020204020204" pitchFamily="34" charset="-122"/>
                <a:ea typeface="微软雅黑" panose="020B0503020204020204" pitchFamily="34" charset="-122"/>
                <a:sym typeface="Arial" panose="020B0604020202020204" pitchFamily="34" charset="0"/>
              </a:rPr>
              <a:t>始终坚守“为中国人民谋幸福，为中华民族谋复兴”的初心和使命。</a:t>
            </a:r>
          </a:p>
        </p:txBody>
      </p:sp>
      <p:sp>
        <p:nvSpPr>
          <p:cNvPr id="17" name="Aitds6"/>
          <p:cNvSpPr/>
          <p:nvPr>
            <p:custDataLst>
              <p:tags r:id="rId1"/>
            </p:custDataLst>
          </p:nvPr>
        </p:nvSpPr>
        <p:spPr>
          <a:xfrm>
            <a:off x="908670" y="3003307"/>
            <a:ext cx="10263512" cy="2605968"/>
          </a:xfrm>
          <a:prstGeom prst="rect">
            <a:avLst/>
          </a:prstGeom>
        </p:spPr>
        <p:txBody>
          <a:bodyPr wrap="square" lIns="63498" tIns="31749" rIns="63498" bIns="31749">
            <a:spAutoFit/>
          </a:bodyPr>
          <a:lstStyle/>
          <a:p>
            <a:pPr algn="just" hangingPunct="0">
              <a:lnSpc>
                <a:spcPct val="150000"/>
              </a:lnSpc>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进一步说，其中最为根本的原因，就是不管处于顺境还是逆境，中国共产党始终坚守“为中国人民谋幸福，为中华民族谋复兴”的初心和使命。从建党的开天辟地，到新中国成立的改天换地，到改革开放的翻天覆地，再到党的十八大以来党和国家事业取得历史性成就、发生历史性变革，中国共产党始终坚守初心和使命。初心使党永葆政治本色，使命使党永具前进动力。这一初心和使命一直体现在党的理论和路线方针政策之中，体现在党勇于牺牲、前赴后继的不懈奋斗之中，体现在党百折不回、愈挫愈勇的坚强意志之中，体现在全党上下主动请缨、万死不辞的担当精神之中，体现在党同人民群众的血肉联系和鱼水深情之中，体现在中国共产党人自觉坚持的党性修养之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9585325" cy="369570"/>
          </a:xfrm>
          <a:prstGeom prst="rect">
            <a:avLst/>
          </a:prstGeom>
          <a:noFill/>
        </p:spPr>
        <p:txBody>
          <a:bodyPr wrap="square" rtlCol="0">
            <a:spAutoFit/>
          </a:bodyPr>
          <a:lstStyle/>
          <a:p>
            <a:pPr algn="just"/>
            <a:r>
              <a:rPr lang="zh-CN" altLang="en-US" sz="1800" dirty="0">
                <a:solidFill>
                  <a:srgbClr val="CD2727"/>
                </a:solidFill>
                <a:latin typeface="汉仪雅酷黑 75W" panose="020B0804020202020204" pitchFamily="34" charset="-122"/>
                <a:ea typeface="汉仪雅酷黑 75W" panose="020B0804020202020204" pitchFamily="34" charset="-122"/>
              </a:rPr>
              <a:t>学习党的百年历史要深刻领会蕴含其中的宝贵经验和重要启示</a:t>
            </a:r>
          </a:p>
        </p:txBody>
      </p:sp>
      <p:sp>
        <p:nvSpPr>
          <p:cNvPr id="7" name="平行四边形 6"/>
          <p:cNvSpPr/>
          <p:nvPr/>
        </p:nvSpPr>
        <p:spPr>
          <a:xfrm>
            <a:off x="899847" y="1546346"/>
            <a:ext cx="10523905" cy="877359"/>
          </a:xfrm>
          <a:prstGeom prst="parallelogram">
            <a:avLst/>
          </a:prstGeom>
          <a:solidFill>
            <a:srgbClr val="CD272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7"/>
          <p:cNvSpPr txBox="1"/>
          <p:nvPr/>
        </p:nvSpPr>
        <p:spPr>
          <a:xfrm>
            <a:off x="1866789" y="1661859"/>
            <a:ext cx="9324082" cy="646331"/>
          </a:xfrm>
          <a:prstGeom prst="rect">
            <a:avLst/>
          </a:prstGeom>
          <a:noFill/>
        </p:spPr>
        <p:txBody>
          <a:bodyPr wrap="square" rtlCol="0">
            <a:spAutoFit/>
          </a:bodyPr>
          <a:lstStyle/>
          <a:p>
            <a:pPr algn="just" hangingPunct="0"/>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因此，再进一步说，党之所以能够团结带领中国人民铸就百年辉煌，根本的根本、关键的关键，就是因为始终坚持中国共产党的领导。</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Freeform 9"/>
          <p:cNvSpPr/>
          <p:nvPr/>
        </p:nvSpPr>
        <p:spPr bwMode="auto">
          <a:xfrm>
            <a:off x="1437358" y="1910482"/>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768247" y="1705511"/>
            <a:ext cx="516748" cy="516747"/>
            <a:chOff x="1296847" y="1742267"/>
            <a:chExt cx="404813" cy="404812"/>
          </a:xfrm>
        </p:grpSpPr>
        <p:sp>
          <p:nvSpPr>
            <p:cNvPr id="11"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7"/>
            <p:cNvSpPr txBox="1">
              <a:spLocks noChangeArrowheads="1"/>
            </p:cNvSpPr>
            <p:nvPr/>
          </p:nvSpPr>
          <p:spPr bwMode="auto">
            <a:xfrm>
              <a:off x="1362615" y="1763842"/>
              <a:ext cx="292845" cy="3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矩形 12"/>
          <p:cNvSpPr/>
          <p:nvPr/>
        </p:nvSpPr>
        <p:spPr>
          <a:xfrm>
            <a:off x="910223" y="2765208"/>
            <a:ext cx="10137320" cy="700320"/>
          </a:xfrm>
          <a:prstGeom prst="rect">
            <a:avLst/>
          </a:prstGeom>
          <a:noFill/>
        </p:spPr>
        <p:txBody>
          <a:bodyPr wrap="square" lIns="0" tIns="0" rIns="0" bIns="0" rtlCol="0">
            <a:spAutoFit/>
          </a:bodyPr>
          <a:lstStyle/>
          <a:p>
            <a:pPr marL="400050" indent="-400050" algn="just" hangingPunct="0">
              <a:lnSpc>
                <a:spcPct val="150000"/>
              </a:lnSpc>
              <a:buClr>
                <a:srgbClr val="CA0909"/>
              </a:buCl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中国共产党是始终具有中国工人阶级的先锋队、中国人民和中华民族的先锋队性质的政党，是始终坚持以科学理论为指导，具有远大理想、坚定信念和明确目标的政党。</a:t>
            </a:r>
          </a:p>
        </p:txBody>
      </p:sp>
      <p:sp>
        <p:nvSpPr>
          <p:cNvPr id="14" name="矩形 13"/>
          <p:cNvSpPr/>
          <p:nvPr/>
        </p:nvSpPr>
        <p:spPr>
          <a:xfrm>
            <a:off x="910223" y="3826158"/>
            <a:ext cx="5692320" cy="1059329"/>
          </a:xfrm>
          <a:prstGeom prst="rect">
            <a:avLst/>
          </a:prstGeom>
          <a:noFill/>
        </p:spPr>
        <p:txBody>
          <a:bodyPr wrap="square" lIns="0" tIns="0" rIns="0" bIns="0" rtlCol="0">
            <a:spAutoFit/>
          </a:bodyPr>
          <a:lstStyle/>
          <a:p>
            <a:pPr marL="400050" indent="-400050" algn="just" hangingPunct="0">
              <a:lnSpc>
                <a:spcPct val="150000"/>
              </a:lnSpc>
              <a:buClr>
                <a:srgbClr val="CA0909"/>
              </a:buCl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中国共产党是始终坚持以人民为中心的根本政治立场、全心全意为人民服务、始终代表中国最广大人民根本利益、受到人民衷心爱戴和拥护的政党。</a:t>
            </a:r>
          </a:p>
        </p:txBody>
      </p:sp>
      <p:sp>
        <p:nvSpPr>
          <p:cNvPr id="15" name="矩形 14"/>
          <p:cNvSpPr/>
          <p:nvPr/>
        </p:nvSpPr>
        <p:spPr>
          <a:xfrm>
            <a:off x="910223" y="5198642"/>
            <a:ext cx="5692320" cy="689997"/>
          </a:xfrm>
          <a:prstGeom prst="rect">
            <a:avLst/>
          </a:prstGeom>
          <a:noFill/>
        </p:spPr>
        <p:txBody>
          <a:bodyPr wrap="square" lIns="0" tIns="0" rIns="0" bIns="0" rtlCol="0">
            <a:spAutoFit/>
          </a:bodyPr>
          <a:lstStyle/>
          <a:p>
            <a:pPr marL="400050" indent="-400050" algn="just" hangingPunct="0">
              <a:lnSpc>
                <a:spcPct val="150000"/>
              </a:lnSpc>
              <a:buClr>
                <a:srgbClr val="CA0909"/>
              </a:buCl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中国共产党是始终坚持解放思想、实事求是、与时俱进、求真务实，坚定不移沿着正确路线和道路不断前进的政党。</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300"/>
                                            <p:tgtEl>
                                              <p:spTgt spid="9"/>
                                            </p:tgtEl>
                                            <p:attrNameLst>
                                              <p:attrName>ppt_x</p:attrName>
                                            </p:attrNameLst>
                                          </p:cBhvr>
                                          <p:tavLst>
                                            <p:tav tm="0">
                                              <p:val>
                                                <p:strVal val="#ppt_x-#ppt_w*1.125000"/>
                                              </p:val>
                                            </p:tav>
                                            <p:tav tm="100000">
                                              <p:val>
                                                <p:strVal val="#ppt_x"/>
                                              </p:val>
                                            </p:tav>
                                          </p:tavLst>
                                        </p:anim>
                                        <p:animEffect transition="in" filter="wipe(right)">
                                          <p:cBhvr>
                                            <p:cTn id="15" dur="300"/>
                                            <p:tgtEl>
                                              <p:spTgt spid="9"/>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48000">
                                          <p:cBhvr additive="base">
                                            <p:cTn id="19" dur="5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4199"/>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5199"/>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6199"/>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300"/>
                                            <p:tgtEl>
                                              <p:spTgt spid="9"/>
                                            </p:tgtEl>
                                            <p:attrNameLst>
                                              <p:attrName>ppt_x</p:attrName>
                                            </p:attrNameLst>
                                          </p:cBhvr>
                                          <p:tavLst>
                                            <p:tav tm="0">
                                              <p:val>
                                                <p:strVal val="#ppt_x-#ppt_w*1.125000"/>
                                              </p:val>
                                            </p:tav>
                                            <p:tav tm="100000">
                                              <p:val>
                                                <p:strVal val="#ppt_x"/>
                                              </p:val>
                                            </p:tav>
                                          </p:tavLst>
                                        </p:anim>
                                        <p:animEffect transition="in" filter="wipe(right)">
                                          <p:cBhvr>
                                            <p:cTn id="15" dur="300"/>
                                            <p:tgtEl>
                                              <p:spTgt spid="9"/>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4199"/>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5199"/>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6199"/>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3" grpId="0"/>
          <p:bldP spid="14" grpId="0"/>
          <p:bldP spid="1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9585325" cy="369570"/>
          </a:xfrm>
          <a:prstGeom prst="rect">
            <a:avLst/>
          </a:prstGeom>
          <a:noFill/>
        </p:spPr>
        <p:txBody>
          <a:bodyPr wrap="square" rtlCol="0">
            <a:spAutoFit/>
          </a:bodyPr>
          <a:lstStyle/>
          <a:p>
            <a:pPr algn="just"/>
            <a:r>
              <a:rPr lang="zh-CN" altLang="en-US" sz="1800" dirty="0">
                <a:solidFill>
                  <a:srgbClr val="CD2727"/>
                </a:solidFill>
                <a:latin typeface="汉仪雅酷黑 75W" panose="020B0804020202020204" pitchFamily="34" charset="-122"/>
                <a:ea typeface="汉仪雅酷黑 75W" panose="020B0804020202020204" pitchFamily="34" charset="-122"/>
              </a:rPr>
              <a:t>学习党的百年历史要深刻领会蕴含其中的宝贵经验和重要启示</a:t>
            </a:r>
          </a:p>
        </p:txBody>
      </p:sp>
      <p:cxnSp>
        <p:nvCxnSpPr>
          <p:cNvPr id="7" name="直接箭头连接符 6"/>
          <p:cNvCxnSpPr/>
          <p:nvPr/>
        </p:nvCxnSpPr>
        <p:spPr>
          <a:xfrm>
            <a:off x="1063158" y="1746793"/>
            <a:ext cx="0" cy="4410939"/>
          </a:xfrm>
          <a:prstGeom prst="straightConnector1">
            <a:avLst/>
          </a:prstGeom>
          <a:noFill/>
          <a:ln w="6350" cap="flat" cmpd="sng" algn="ctr">
            <a:solidFill>
              <a:srgbClr val="591300"/>
            </a:solidFill>
            <a:prstDash val="solid"/>
            <a:miter lim="800000"/>
            <a:tailEnd type="oval"/>
          </a:ln>
          <a:effectLst/>
        </p:spPr>
      </p:cxnSp>
      <p:grpSp>
        <p:nvGrpSpPr>
          <p:cNvPr id="4" name="组合 3"/>
          <p:cNvGrpSpPr/>
          <p:nvPr/>
        </p:nvGrpSpPr>
        <p:grpSpPr>
          <a:xfrm>
            <a:off x="672647" y="1584376"/>
            <a:ext cx="10728411" cy="781021"/>
            <a:chOff x="672647" y="1975907"/>
            <a:chExt cx="10728411" cy="781021"/>
          </a:xfrm>
        </p:grpSpPr>
        <p:sp>
          <p:nvSpPr>
            <p:cNvPr id="8" name="矩形: 圆角 13"/>
            <p:cNvSpPr/>
            <p:nvPr/>
          </p:nvSpPr>
          <p:spPr>
            <a:xfrm>
              <a:off x="672647" y="1975907"/>
              <a:ext cx="781021" cy="781021"/>
            </a:xfrm>
            <a:prstGeom prst="roundRect">
              <a:avLst>
                <a:gd name="adj" fmla="val 50000"/>
              </a:avLst>
            </a:prstGeom>
            <a:solidFill>
              <a:srgbClr val="CD2727"/>
            </a:solidFill>
            <a:ln w="12700" cap="flat" cmpd="sng" algn="ctr">
              <a:solidFill>
                <a:srgbClr val="CD2727"/>
              </a:solidFill>
              <a:prstDash val="solid"/>
              <a:miter lim="800000"/>
            </a:ln>
            <a:effectLst/>
          </p:spPr>
          <p:txBody>
            <a:bodyPr rtlCol="0" anchor="ctr"/>
            <a:lstStyle/>
            <a:p>
              <a:pPr algn="ctr">
                <a:defRPr/>
              </a:pPr>
              <a:r>
                <a:rPr lang="en-US" altLang="zh-CN" sz="3000" b="1" kern="0" dirty="0">
                  <a:solidFill>
                    <a:schemeClr val="bg1"/>
                  </a:solidFill>
                  <a:latin typeface="微软雅黑" panose="020B0503020204020204" pitchFamily="34" charset="-122"/>
                  <a:ea typeface="微软雅黑" panose="020B0503020204020204" pitchFamily="34" charset="-122"/>
                  <a:cs typeface="+mn-ea"/>
                  <a:sym typeface="+mn-lt"/>
                </a:rPr>
                <a:t>1</a:t>
              </a:r>
              <a:endParaRPr lang="zh-CN" altLang="en-US" sz="30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箭头: V 形 20"/>
            <p:cNvSpPr/>
            <p:nvPr/>
          </p:nvSpPr>
          <p:spPr>
            <a:xfrm>
              <a:off x="1718794" y="2169820"/>
              <a:ext cx="389412" cy="389412"/>
            </a:xfrm>
            <a:prstGeom prst="chevron">
              <a:avLst/>
            </a:prstGeom>
            <a:solidFill>
              <a:srgbClr val="CD2727"/>
            </a:solidFill>
            <a:ln w="12700" cap="flat" cmpd="sng" algn="ctr">
              <a:solidFill>
                <a:srgbClr val="CD2727"/>
              </a:solidFill>
              <a:prstDash val="solid"/>
              <a:miter lim="800000"/>
            </a:ln>
            <a:effectLst/>
          </p:spPr>
          <p:txBody>
            <a:bodyPr rtlCol="0" anchor="ctr"/>
            <a:lstStyle/>
            <a:p>
              <a:pPr algn="ctr">
                <a:defRPr/>
              </a:pPr>
              <a:endParaRPr lang="zh-CN" altLang="en-US" kern="0">
                <a:solidFill>
                  <a:prstClr val="black"/>
                </a:solidFill>
                <a:cs typeface="+mn-ea"/>
                <a:sym typeface="+mn-lt"/>
              </a:endParaRPr>
            </a:p>
          </p:txBody>
        </p:sp>
        <p:sp>
          <p:nvSpPr>
            <p:cNvPr id="14" name="矩形 13"/>
            <p:cNvSpPr/>
            <p:nvPr/>
          </p:nvSpPr>
          <p:spPr>
            <a:xfrm>
              <a:off x="2107943" y="2080647"/>
              <a:ext cx="9293115" cy="584775"/>
            </a:xfrm>
            <a:prstGeom prst="rect">
              <a:avLst/>
            </a:prstGeom>
          </p:spPr>
          <p:txBody>
            <a:bodyPr wrap="square">
              <a:spAutoFit/>
            </a:bodyPr>
            <a:lstStyle/>
            <a:p>
              <a:pPr algn="just" hangingPunct="0">
                <a:buClr>
                  <a:srgbClr val="CA0909"/>
                </a:buClr>
              </a:pPr>
              <a:r>
                <a:rPr lang="zh-CN" altLang="en-US" sz="1600" dirty="0">
                  <a:latin typeface="微软雅黑" panose="020B0503020204020204" pitchFamily="34" charset="-122"/>
                  <a:ea typeface="微软雅黑" panose="020B0503020204020204" pitchFamily="34" charset="-122"/>
                  <a:sym typeface="Arial" panose="020B0604020202020204" pitchFamily="34" charset="0"/>
                </a:rPr>
                <a:t>中国共产党是敢于善于坚持党的领导，具有卓越政治领导力、思想引领力、群众组织力、社会号召力的政党。中国共产党是富有斗争精神、敢于斗争、善于斗争，不怕牺牲、奋斗不息的政党。</a:t>
              </a:r>
            </a:p>
          </p:txBody>
        </p:sp>
      </p:grpSp>
      <p:grpSp>
        <p:nvGrpSpPr>
          <p:cNvPr id="6" name="组合 5"/>
          <p:cNvGrpSpPr/>
          <p:nvPr/>
        </p:nvGrpSpPr>
        <p:grpSpPr>
          <a:xfrm>
            <a:off x="672647" y="2663212"/>
            <a:ext cx="10728408" cy="781021"/>
            <a:chOff x="672647" y="2863914"/>
            <a:chExt cx="10728408" cy="781021"/>
          </a:xfrm>
        </p:grpSpPr>
        <p:sp>
          <p:nvSpPr>
            <p:cNvPr id="9" name="矩形: 圆角 14"/>
            <p:cNvSpPr/>
            <p:nvPr/>
          </p:nvSpPr>
          <p:spPr>
            <a:xfrm>
              <a:off x="672647" y="2863914"/>
              <a:ext cx="781021" cy="781021"/>
            </a:xfrm>
            <a:prstGeom prst="roundRect">
              <a:avLst>
                <a:gd name="adj" fmla="val 50000"/>
              </a:avLst>
            </a:prstGeom>
            <a:solidFill>
              <a:srgbClr val="CD2727"/>
            </a:solidFill>
            <a:ln w="12700" cap="flat" cmpd="sng" algn="ctr">
              <a:solidFill>
                <a:srgbClr val="CD2727"/>
              </a:solidFill>
              <a:prstDash val="solid"/>
              <a:miter lim="800000"/>
            </a:ln>
            <a:effectLst/>
          </p:spPr>
          <p:txBody>
            <a:bodyPr rtlCol="0" anchor="ctr"/>
            <a:lstStyle/>
            <a:p>
              <a:pPr algn="ctr">
                <a:defRPr/>
              </a:pPr>
              <a:r>
                <a:rPr lang="en-US" altLang="zh-CN" sz="3000" b="1" kern="0" dirty="0">
                  <a:solidFill>
                    <a:schemeClr val="bg1"/>
                  </a:solidFill>
                  <a:latin typeface="微软雅黑" panose="020B0503020204020204" pitchFamily="34" charset="-122"/>
                  <a:ea typeface="微软雅黑" panose="020B0503020204020204" pitchFamily="34" charset="-122"/>
                  <a:cs typeface="+mn-ea"/>
                  <a:sym typeface="+mn-lt"/>
                </a:rPr>
                <a:t>2</a:t>
              </a:r>
              <a:endParaRPr lang="zh-CN" altLang="en-US" sz="30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箭头: V 形 21"/>
            <p:cNvSpPr/>
            <p:nvPr/>
          </p:nvSpPr>
          <p:spPr>
            <a:xfrm>
              <a:off x="1718794" y="3059717"/>
              <a:ext cx="389412" cy="389412"/>
            </a:xfrm>
            <a:prstGeom prst="chevron">
              <a:avLst/>
            </a:prstGeom>
            <a:solidFill>
              <a:srgbClr val="CD2727"/>
            </a:solidFill>
            <a:ln w="12700" cap="flat" cmpd="sng" algn="ctr">
              <a:solidFill>
                <a:srgbClr val="CD2727"/>
              </a:solidFill>
              <a:prstDash val="solid"/>
              <a:miter lim="800000"/>
            </a:ln>
            <a:effectLst/>
          </p:spPr>
          <p:txBody>
            <a:bodyPr rtlCol="0" anchor="ctr"/>
            <a:lstStyle/>
            <a:p>
              <a:pPr algn="ctr">
                <a:defRPr/>
              </a:pPr>
              <a:endParaRPr lang="zh-CN" altLang="en-US" kern="0">
                <a:solidFill>
                  <a:prstClr val="black"/>
                </a:solidFill>
                <a:cs typeface="+mn-ea"/>
                <a:sym typeface="+mn-lt"/>
              </a:endParaRPr>
            </a:p>
          </p:txBody>
        </p:sp>
        <p:sp>
          <p:nvSpPr>
            <p:cNvPr id="15" name="矩形 14"/>
            <p:cNvSpPr/>
            <p:nvPr/>
          </p:nvSpPr>
          <p:spPr>
            <a:xfrm>
              <a:off x="2177158" y="3022964"/>
              <a:ext cx="9223897" cy="584775"/>
            </a:xfrm>
            <a:prstGeom prst="rect">
              <a:avLst/>
            </a:prstGeom>
          </p:spPr>
          <p:txBody>
            <a:bodyPr wrap="square">
              <a:spAutoFit/>
            </a:bodyPr>
            <a:lstStyle/>
            <a:p>
              <a:pPr algn="just" hangingPunct="0">
                <a:buClr>
                  <a:srgbClr val="CA0909"/>
                </a:buClr>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中国共产党是高度重视自身建设，始终坚定不移推进自我革命、从严管党治党，具有强大自我净化、自我完善、自我革新、自我提高能力的政党。</a:t>
              </a:r>
            </a:p>
          </p:txBody>
        </p:sp>
      </p:grpSp>
      <p:grpSp>
        <p:nvGrpSpPr>
          <p:cNvPr id="23" name="组合 22"/>
          <p:cNvGrpSpPr/>
          <p:nvPr/>
        </p:nvGrpSpPr>
        <p:grpSpPr>
          <a:xfrm>
            <a:off x="672647" y="3864953"/>
            <a:ext cx="10797620" cy="808262"/>
            <a:chOff x="672647" y="3864953"/>
            <a:chExt cx="10797620" cy="808262"/>
          </a:xfrm>
        </p:grpSpPr>
        <p:sp>
          <p:nvSpPr>
            <p:cNvPr id="12" name="矩形: 圆角 14"/>
            <p:cNvSpPr/>
            <p:nvPr/>
          </p:nvSpPr>
          <p:spPr>
            <a:xfrm>
              <a:off x="672647" y="3864953"/>
              <a:ext cx="781021" cy="781021"/>
            </a:xfrm>
            <a:prstGeom prst="roundRect">
              <a:avLst>
                <a:gd name="adj" fmla="val 50000"/>
              </a:avLst>
            </a:prstGeom>
            <a:solidFill>
              <a:srgbClr val="CD2727"/>
            </a:solidFill>
            <a:ln w="12700" cap="flat" cmpd="sng" algn="ctr">
              <a:solidFill>
                <a:srgbClr val="CD2727"/>
              </a:solidFill>
              <a:prstDash val="solid"/>
              <a:miter lim="800000"/>
            </a:ln>
            <a:effectLst/>
          </p:spPr>
          <p:txBody>
            <a:bodyPr rtlCol="0" anchor="ctr"/>
            <a:lstStyle/>
            <a:p>
              <a:pPr algn="ctr">
                <a:defRPr/>
              </a:pPr>
              <a:r>
                <a:rPr lang="en-US" altLang="zh-CN" sz="3000" b="1" kern="0" dirty="0">
                  <a:solidFill>
                    <a:srgbClr val="FFFAE3"/>
                  </a:solidFill>
                  <a:cs typeface="+mn-ea"/>
                  <a:sym typeface="+mn-lt"/>
                </a:rPr>
                <a:t>3</a:t>
              </a:r>
              <a:endParaRPr lang="zh-CN" altLang="en-US" sz="3000" b="1" kern="0" dirty="0">
                <a:solidFill>
                  <a:srgbClr val="FFFAE3"/>
                </a:solidFill>
                <a:cs typeface="+mn-ea"/>
                <a:sym typeface="+mn-lt"/>
              </a:endParaRPr>
            </a:p>
          </p:txBody>
        </p:sp>
        <p:sp>
          <p:nvSpPr>
            <p:cNvPr id="13" name="箭头: V 形 21"/>
            <p:cNvSpPr/>
            <p:nvPr/>
          </p:nvSpPr>
          <p:spPr>
            <a:xfrm>
              <a:off x="1718794" y="4060756"/>
              <a:ext cx="389412" cy="389412"/>
            </a:xfrm>
            <a:prstGeom prst="chevron">
              <a:avLst/>
            </a:prstGeom>
            <a:solidFill>
              <a:srgbClr val="CD2727"/>
            </a:solidFill>
            <a:ln w="12700" cap="flat" cmpd="sng" algn="ctr">
              <a:solidFill>
                <a:srgbClr val="CD2727"/>
              </a:solidFill>
              <a:prstDash val="solid"/>
              <a:miter lim="800000"/>
            </a:ln>
            <a:effectLst/>
          </p:spPr>
          <p:txBody>
            <a:bodyPr rtlCol="0" anchor="ctr"/>
            <a:lstStyle/>
            <a:p>
              <a:pPr algn="ctr">
                <a:defRPr/>
              </a:pPr>
              <a:endParaRPr lang="zh-CN" altLang="en-US" kern="0">
                <a:solidFill>
                  <a:prstClr val="black"/>
                </a:solidFill>
                <a:cs typeface="+mn-ea"/>
                <a:sym typeface="+mn-lt"/>
              </a:endParaRPr>
            </a:p>
          </p:txBody>
        </p:sp>
        <p:sp>
          <p:nvSpPr>
            <p:cNvPr id="17" name="矩形 16"/>
            <p:cNvSpPr/>
            <p:nvPr/>
          </p:nvSpPr>
          <p:spPr>
            <a:xfrm>
              <a:off x="2177158" y="3885692"/>
              <a:ext cx="9293109" cy="787523"/>
            </a:xfrm>
            <a:prstGeom prst="rect">
              <a:avLst/>
            </a:prstGeom>
          </p:spPr>
          <p:txBody>
            <a:bodyPr wrap="square">
              <a:spAutoFit/>
            </a:bodyPr>
            <a:lstStyle/>
            <a:p>
              <a:pPr algn="just" hangingPunct="0">
                <a:lnSpc>
                  <a:spcPct val="150000"/>
                </a:lnSpc>
                <a:buClr>
                  <a:srgbClr val="CA0909"/>
                </a:buClr>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中国共产党是始终坚持民主集中制，始终保持坚强严密的组织体系，既保证全党的团结统一，又充分调动全党积极性、主动性、创造性的政党。</a:t>
              </a:r>
            </a:p>
          </p:txBody>
        </p:sp>
      </p:grpSp>
      <p:grpSp>
        <p:nvGrpSpPr>
          <p:cNvPr id="24" name="组合 23"/>
          <p:cNvGrpSpPr/>
          <p:nvPr/>
        </p:nvGrpSpPr>
        <p:grpSpPr>
          <a:xfrm>
            <a:off x="672647" y="4995253"/>
            <a:ext cx="10797612" cy="841932"/>
            <a:chOff x="672647" y="4995253"/>
            <a:chExt cx="10797612" cy="841932"/>
          </a:xfrm>
        </p:grpSpPr>
        <p:sp>
          <p:nvSpPr>
            <p:cNvPr id="20" name="矩形: 圆角 14"/>
            <p:cNvSpPr/>
            <p:nvPr/>
          </p:nvSpPr>
          <p:spPr>
            <a:xfrm>
              <a:off x="672647" y="4995253"/>
              <a:ext cx="781021" cy="781021"/>
            </a:xfrm>
            <a:prstGeom prst="roundRect">
              <a:avLst>
                <a:gd name="adj" fmla="val 50000"/>
              </a:avLst>
            </a:prstGeom>
            <a:solidFill>
              <a:srgbClr val="CD2727"/>
            </a:solidFill>
            <a:ln w="12700" cap="flat" cmpd="sng" algn="ctr">
              <a:solidFill>
                <a:srgbClr val="CD2727"/>
              </a:solidFill>
              <a:prstDash val="solid"/>
              <a:miter lim="800000"/>
            </a:ln>
            <a:effectLst/>
          </p:spPr>
          <p:txBody>
            <a:bodyPr rtlCol="0" anchor="ctr"/>
            <a:lstStyle/>
            <a:p>
              <a:pPr algn="ctr">
                <a:defRPr/>
              </a:pPr>
              <a:r>
                <a:rPr lang="en-US" altLang="zh-CN" sz="3000" b="1" kern="0" dirty="0">
                  <a:solidFill>
                    <a:srgbClr val="FFFAE3"/>
                  </a:solidFill>
                  <a:cs typeface="+mn-ea"/>
                  <a:sym typeface="+mn-lt"/>
                </a:rPr>
                <a:t>4</a:t>
              </a:r>
            </a:p>
          </p:txBody>
        </p:sp>
        <p:sp>
          <p:nvSpPr>
            <p:cNvPr id="21" name="箭头: V 形 21"/>
            <p:cNvSpPr/>
            <p:nvPr/>
          </p:nvSpPr>
          <p:spPr>
            <a:xfrm>
              <a:off x="1718794" y="5191056"/>
              <a:ext cx="389412" cy="389412"/>
            </a:xfrm>
            <a:prstGeom prst="chevron">
              <a:avLst/>
            </a:prstGeom>
            <a:solidFill>
              <a:srgbClr val="CD2727"/>
            </a:solidFill>
            <a:ln w="12700" cap="flat" cmpd="sng" algn="ctr">
              <a:solidFill>
                <a:srgbClr val="CD2727"/>
              </a:solidFill>
              <a:prstDash val="solid"/>
              <a:miter lim="800000"/>
            </a:ln>
            <a:effectLst/>
          </p:spPr>
          <p:txBody>
            <a:bodyPr rtlCol="0" anchor="ctr"/>
            <a:lstStyle/>
            <a:p>
              <a:pPr algn="ctr">
                <a:defRPr/>
              </a:pPr>
              <a:endParaRPr lang="zh-CN" altLang="en-US" kern="0">
                <a:solidFill>
                  <a:prstClr val="black"/>
                </a:solidFill>
                <a:cs typeface="+mn-ea"/>
                <a:sym typeface="+mn-lt"/>
              </a:endParaRPr>
            </a:p>
          </p:txBody>
        </p:sp>
        <p:sp>
          <p:nvSpPr>
            <p:cNvPr id="22" name="矩形 21"/>
            <p:cNvSpPr/>
            <p:nvPr/>
          </p:nvSpPr>
          <p:spPr>
            <a:xfrm>
              <a:off x="2107942" y="5190854"/>
              <a:ext cx="9362317" cy="646331"/>
            </a:xfrm>
            <a:prstGeom prst="rect">
              <a:avLst/>
            </a:prstGeom>
          </p:spPr>
          <p:txBody>
            <a:bodyPr wrap="square">
              <a:spAutoFit/>
            </a:bodyPr>
            <a:lstStyle/>
            <a:p>
              <a:pPr algn="just" hangingPunct="0">
                <a:buClr>
                  <a:srgbClr val="CA0909"/>
                </a:buClr>
              </a:pPr>
              <a:r>
                <a:rPr lang="zh-CN" altLang="en-US" dirty="0">
                  <a:latin typeface="微软雅黑" panose="020B0503020204020204" pitchFamily="34" charset="-122"/>
                  <a:ea typeface="微软雅黑" panose="020B0503020204020204" pitchFamily="34" charset="-122"/>
                  <a:cs typeface="+mn-ea"/>
                  <a:sym typeface="Arial" panose="020B0604020202020204" pitchFamily="34" charset="0"/>
                </a:rPr>
                <a:t>中国共产党是既具有世界眼光、注重互学互鉴，又坚持独立自主，走中国特色革命道路、中国特色社会主义道路的政党。</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grpSp>
        <p:nvGrpSpPr>
          <p:cNvPr id="26" name="组合 25"/>
          <p:cNvGrpSpPr/>
          <p:nvPr/>
        </p:nvGrpSpPr>
        <p:grpSpPr>
          <a:xfrm>
            <a:off x="250583" y="364644"/>
            <a:ext cx="7337487" cy="656108"/>
            <a:chOff x="250583" y="364644"/>
            <a:chExt cx="7337487" cy="656108"/>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83" y="364644"/>
              <a:ext cx="1198382" cy="607630"/>
            </a:xfrm>
            <a:prstGeom prst="rect">
              <a:avLst/>
            </a:prstGeom>
            <a:effectLst>
              <a:outerShdw blurRad="50800" dist="38100" dir="8100000" algn="tr" rotWithShape="0">
                <a:prstClr val="black">
                  <a:alpha val="40000"/>
                </a:prstClr>
              </a:outerShdw>
            </a:effectLst>
          </p:spPr>
        </p:pic>
        <p:sp>
          <p:nvSpPr>
            <p:cNvPr id="17" name="文本框 16"/>
            <p:cNvSpPr txBox="1"/>
            <p:nvPr/>
          </p:nvSpPr>
          <p:spPr>
            <a:xfrm>
              <a:off x="1494000" y="374421"/>
              <a:ext cx="6094070" cy="646331"/>
            </a:xfrm>
            <a:prstGeom prst="rect">
              <a:avLst/>
            </a:prstGeom>
            <a:noFill/>
          </p:spPr>
          <p:txBody>
            <a:bodyPr wrap="square">
              <a:spAutoFit/>
            </a:bodyPr>
            <a:lstStyle/>
            <a:p>
              <a:r>
                <a:rPr kumimoji="1" lang="zh-CN" altLang="en-US" dirty="0">
                  <a:solidFill>
                    <a:srgbClr val="CD2727"/>
                  </a:solidFill>
                  <a:latin typeface="汉仪雅酷黑 75W" panose="020B0804020202020204" pitchFamily="34" charset="-122"/>
                  <a:ea typeface="汉仪雅酷黑 75W" panose="020B0804020202020204" pitchFamily="34" charset="-122"/>
                </a:rPr>
                <a:t>热烈庆祝中国共产党</a:t>
              </a:r>
              <a:endParaRPr kumimoji="1" lang="en-US" altLang="zh-CN" dirty="0">
                <a:solidFill>
                  <a:srgbClr val="CD2727"/>
                </a:solidFill>
                <a:latin typeface="汉仪雅酷黑 75W" panose="020B0804020202020204" pitchFamily="34" charset="-122"/>
                <a:ea typeface="汉仪雅酷黑 75W" panose="020B0804020202020204" pitchFamily="34" charset="-122"/>
              </a:endParaRPr>
            </a:p>
            <a:p>
              <a:r>
                <a:rPr kumimoji="1" lang="zh-CN" altLang="en-US" dirty="0">
                  <a:solidFill>
                    <a:srgbClr val="CD2727"/>
                  </a:solidFill>
                  <a:latin typeface="汉仪雅酷黑 75W" panose="020B0804020202020204" pitchFamily="34" charset="-122"/>
                  <a:ea typeface="汉仪雅酷黑 75W" panose="020B0804020202020204" pitchFamily="34" charset="-122"/>
                </a:rPr>
                <a:t>成立</a:t>
              </a:r>
              <a:r>
                <a:rPr kumimoji="1" lang="en-US" altLang="zh-CN" dirty="0">
                  <a:solidFill>
                    <a:srgbClr val="CD2727"/>
                  </a:solidFill>
                  <a:latin typeface="汉仪雅酷黑 75W" panose="020B0804020202020204" pitchFamily="34" charset="-122"/>
                  <a:ea typeface="汉仪雅酷黑 75W" panose="020B0804020202020204" pitchFamily="34" charset="-122"/>
                </a:rPr>
                <a:t>100</a:t>
              </a:r>
              <a:r>
                <a:rPr kumimoji="1" lang="zh-CN" altLang="en-US" dirty="0">
                  <a:solidFill>
                    <a:srgbClr val="CD2727"/>
                  </a:solidFill>
                  <a:latin typeface="汉仪雅酷黑 75W" panose="020B0804020202020204" pitchFamily="34" charset="-122"/>
                  <a:ea typeface="汉仪雅酷黑 75W" panose="020B0804020202020204" pitchFamily="34" charset="-122"/>
                </a:rPr>
                <a:t>周年</a:t>
              </a:r>
            </a:p>
          </p:txBody>
        </p:sp>
      </p:grpSp>
      <p:grpSp>
        <p:nvGrpSpPr>
          <p:cNvPr id="25" name="组合 24"/>
          <p:cNvGrpSpPr/>
          <p:nvPr/>
        </p:nvGrpSpPr>
        <p:grpSpPr>
          <a:xfrm>
            <a:off x="10243363" y="473425"/>
            <a:ext cx="1414472" cy="195034"/>
            <a:chOff x="8442960" y="777240"/>
            <a:chExt cx="2999432" cy="286146"/>
          </a:xfrm>
        </p:grpSpPr>
        <p:cxnSp>
          <p:nvCxnSpPr>
            <p:cNvPr id="22" name="直接连接符 21"/>
            <p:cNvCxnSpPr/>
            <p:nvPr/>
          </p:nvCxnSpPr>
          <p:spPr>
            <a:xfrm>
              <a:off x="8442960" y="777240"/>
              <a:ext cx="2999432"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442960" y="926554"/>
              <a:ext cx="2999432"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442960" y="1063386"/>
              <a:ext cx="29994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5107940" y="1786890"/>
            <a:ext cx="6249670" cy="831215"/>
          </a:xfrm>
          <a:prstGeom prst="rect">
            <a:avLst/>
          </a:prstGeom>
          <a:noFill/>
        </p:spPr>
        <p:txBody>
          <a:bodyPr wrap="square" rtlCol="0">
            <a:spAutoFit/>
          </a:bodyPr>
          <a:lstStyle/>
          <a:p>
            <a:pPr algn="just"/>
            <a:r>
              <a:rPr lang="zh-CN" altLang="en-US" sz="2400" dirty="0">
                <a:solidFill>
                  <a:srgbClr val="CD2727"/>
                </a:solidFill>
                <a:latin typeface="汉仪雅酷黑 75W" panose="020B0804020202020204" pitchFamily="34" charset="-122"/>
                <a:ea typeface="汉仪雅酷黑 75W" panose="020B0804020202020204" pitchFamily="34" charset="-122"/>
              </a:rPr>
              <a:t>学习党的百年历史要以习近平总书记关于党的历史的重要论述为指导</a:t>
            </a:r>
          </a:p>
        </p:txBody>
      </p:sp>
      <p:sp>
        <p:nvSpPr>
          <p:cNvPr id="29" name="文本框 28"/>
          <p:cNvSpPr txBox="1"/>
          <p:nvPr/>
        </p:nvSpPr>
        <p:spPr>
          <a:xfrm>
            <a:off x="5107940" y="2889885"/>
            <a:ext cx="6249670" cy="831215"/>
          </a:xfrm>
          <a:prstGeom prst="rect">
            <a:avLst/>
          </a:prstGeom>
          <a:noFill/>
        </p:spPr>
        <p:txBody>
          <a:bodyPr wrap="square" rtlCol="0">
            <a:spAutoFit/>
          </a:bodyPr>
          <a:lstStyle/>
          <a:p>
            <a:pPr algn="just"/>
            <a:r>
              <a:rPr lang="zh-CN" altLang="en-US" sz="2400" dirty="0">
                <a:solidFill>
                  <a:srgbClr val="CD2727"/>
                </a:solidFill>
                <a:latin typeface="汉仪雅酷黑 75W" panose="020B0804020202020204" pitchFamily="34" charset="-122"/>
                <a:ea typeface="汉仪雅酷黑 75W" panose="020B0804020202020204" pitchFamily="34" charset="-122"/>
              </a:rPr>
              <a:t>学习党的百年历史要准确把握党的历史的主题和主线、主流和本质</a:t>
            </a:r>
          </a:p>
        </p:txBody>
      </p:sp>
      <p:sp>
        <p:nvSpPr>
          <p:cNvPr id="30" name="文本框 29"/>
          <p:cNvSpPr txBox="1"/>
          <p:nvPr/>
        </p:nvSpPr>
        <p:spPr>
          <a:xfrm>
            <a:off x="5107940" y="3992245"/>
            <a:ext cx="6249670" cy="831215"/>
          </a:xfrm>
          <a:prstGeom prst="rect">
            <a:avLst/>
          </a:prstGeom>
          <a:noFill/>
        </p:spPr>
        <p:txBody>
          <a:bodyPr wrap="square" rtlCol="0">
            <a:spAutoFit/>
          </a:bodyPr>
          <a:lstStyle/>
          <a:p>
            <a:pPr algn="just"/>
            <a:r>
              <a:rPr lang="zh-CN" altLang="en-US" sz="2400" dirty="0">
                <a:solidFill>
                  <a:srgbClr val="CD2727"/>
                </a:solidFill>
                <a:latin typeface="汉仪雅酷黑 75W" panose="020B0804020202020204" pitchFamily="34" charset="-122"/>
                <a:ea typeface="汉仪雅酷黑 75W" panose="020B0804020202020204" pitchFamily="34" charset="-122"/>
              </a:rPr>
              <a:t>关于党历史的主流和本质可以从党的不懈奋斗史理论探索史和党的自身建设史来把握。</a:t>
            </a:r>
          </a:p>
        </p:txBody>
      </p:sp>
      <p:sp>
        <p:nvSpPr>
          <p:cNvPr id="31" name="文本框 30"/>
          <p:cNvSpPr txBox="1"/>
          <p:nvPr/>
        </p:nvSpPr>
        <p:spPr>
          <a:xfrm>
            <a:off x="5107940" y="5165090"/>
            <a:ext cx="6249670" cy="831215"/>
          </a:xfrm>
          <a:prstGeom prst="rect">
            <a:avLst/>
          </a:prstGeom>
          <a:noFill/>
        </p:spPr>
        <p:txBody>
          <a:bodyPr wrap="square" rtlCol="0">
            <a:spAutoFit/>
          </a:bodyPr>
          <a:lstStyle/>
          <a:p>
            <a:pPr algn="just"/>
            <a:r>
              <a:rPr lang="zh-CN" altLang="en-US" sz="2400" dirty="0">
                <a:solidFill>
                  <a:srgbClr val="CD2727"/>
                </a:solidFill>
                <a:latin typeface="汉仪雅酷黑 75W" panose="020B0804020202020204" pitchFamily="34" charset="-122"/>
                <a:ea typeface="汉仪雅酷黑 75W" panose="020B0804020202020204" pitchFamily="34" charset="-122"/>
              </a:rPr>
              <a:t>学习党的百年历史要深刻领会蕴含其中的宝贵经验和重要启示</a:t>
            </a:r>
          </a:p>
        </p:txBody>
      </p:sp>
      <p:grpSp>
        <p:nvGrpSpPr>
          <p:cNvPr id="14" name="组合 13"/>
          <p:cNvGrpSpPr/>
          <p:nvPr/>
        </p:nvGrpSpPr>
        <p:grpSpPr>
          <a:xfrm>
            <a:off x="1920720" y="2103845"/>
            <a:ext cx="1726998" cy="2554545"/>
            <a:chOff x="1920720" y="2103845"/>
            <a:chExt cx="1726998" cy="2554545"/>
          </a:xfrm>
        </p:grpSpPr>
        <p:sp>
          <p:nvSpPr>
            <p:cNvPr id="32" name="文本框 31"/>
            <p:cNvSpPr txBox="1"/>
            <p:nvPr/>
          </p:nvSpPr>
          <p:spPr>
            <a:xfrm>
              <a:off x="1920720" y="2103845"/>
              <a:ext cx="1173000" cy="2554545"/>
            </a:xfrm>
            <a:prstGeom prst="rect">
              <a:avLst/>
            </a:prstGeom>
            <a:noFill/>
          </p:spPr>
          <p:txBody>
            <a:bodyPr wrap="square">
              <a:spAutoFit/>
            </a:bodyPr>
            <a:lstStyle/>
            <a:p>
              <a:pPr algn="dist"/>
              <a:r>
                <a:rPr kumimoji="1" lang="zh-CN" altLang="en-US" sz="8000" b="1" dirty="0">
                  <a:solidFill>
                    <a:srgbClr val="CD2727"/>
                  </a:solidFill>
                  <a:latin typeface="汉仪雅酷黑 75W" panose="020B0804020202020204" pitchFamily="34" charset="-122"/>
                  <a:ea typeface="汉仪雅酷黑 75W" panose="020B0804020202020204" pitchFamily="34" charset="-122"/>
                </a:rPr>
                <a:t>目录</a:t>
              </a:r>
            </a:p>
          </p:txBody>
        </p:sp>
        <p:sp>
          <p:nvSpPr>
            <p:cNvPr id="39" name="文本框 38"/>
            <p:cNvSpPr txBox="1"/>
            <p:nvPr/>
          </p:nvSpPr>
          <p:spPr>
            <a:xfrm>
              <a:off x="3093720" y="2219636"/>
              <a:ext cx="553998" cy="2324069"/>
            </a:xfrm>
            <a:prstGeom prst="rect">
              <a:avLst/>
            </a:prstGeom>
            <a:noFill/>
          </p:spPr>
          <p:txBody>
            <a:bodyPr vert="eaVert" wrap="square" rtlCol="0">
              <a:spAutoFit/>
            </a:bodyPr>
            <a:lstStyle/>
            <a:p>
              <a:pPr algn="dist"/>
              <a:r>
                <a:rPr lang="en-US" altLang="zh-CN" sz="2400" dirty="0">
                  <a:solidFill>
                    <a:srgbClr val="CD2727"/>
                  </a:solidFill>
                  <a:latin typeface="汉仪雅酷黑 75W" panose="020B0804020202020204" pitchFamily="34" charset="-122"/>
                  <a:ea typeface="汉仪雅酷黑 75W" panose="020B0804020202020204" pitchFamily="34" charset="-122"/>
                </a:rPr>
                <a:t>contents</a:t>
              </a:r>
              <a:endParaRPr lang="zh-CN" altLang="en-US" sz="2400" dirty="0">
                <a:solidFill>
                  <a:srgbClr val="CD2727"/>
                </a:solidFill>
                <a:latin typeface="汉仪雅酷黑 75W" panose="020B0804020202020204" pitchFamily="34" charset="-122"/>
                <a:ea typeface="汉仪雅酷黑 75W" panose="020B0804020202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9585325" cy="369570"/>
          </a:xfrm>
          <a:prstGeom prst="rect">
            <a:avLst/>
          </a:prstGeom>
          <a:noFill/>
        </p:spPr>
        <p:txBody>
          <a:bodyPr wrap="square" rtlCol="0">
            <a:spAutoFit/>
          </a:bodyPr>
          <a:lstStyle/>
          <a:p>
            <a:pPr algn="just"/>
            <a:r>
              <a:rPr lang="zh-CN" altLang="en-US" sz="1800" dirty="0">
                <a:solidFill>
                  <a:srgbClr val="CD2727"/>
                </a:solidFill>
                <a:latin typeface="汉仪雅酷黑 75W" panose="020B0804020202020204" pitchFamily="34" charset="-122"/>
                <a:ea typeface="汉仪雅酷黑 75W" panose="020B0804020202020204" pitchFamily="34" charset="-122"/>
              </a:rPr>
              <a:t>学习党的百年历史要深刻领会蕴含其中的宝贵经验和重要启示</a:t>
            </a:r>
          </a:p>
        </p:txBody>
      </p:sp>
      <p:sp>
        <p:nvSpPr>
          <p:cNvPr id="7" name="矩形: 圆角 9"/>
          <p:cNvSpPr/>
          <p:nvPr/>
        </p:nvSpPr>
        <p:spPr>
          <a:xfrm>
            <a:off x="909979" y="1546504"/>
            <a:ext cx="1245822" cy="1022844"/>
          </a:xfrm>
          <a:prstGeom prst="roundRect">
            <a:avLst>
              <a:gd name="adj" fmla="val 0"/>
            </a:avLst>
          </a:prstGeom>
          <a:solidFill>
            <a:srgbClr val="C00000"/>
          </a:solidFill>
          <a:ln w="12700" cap="flat" cmpd="sng" algn="ctr">
            <a:noFill/>
            <a:prstDash val="solid"/>
            <a:miter lim="800000"/>
          </a:ln>
          <a:effectLst/>
        </p:spPr>
        <p:txBody>
          <a:bodyPr rtlCol="0" anchor="ctr"/>
          <a:lstStyle/>
          <a:p>
            <a:pPr algn="ctr" defTabSz="457200"/>
            <a:r>
              <a:rPr lang="zh-CN" altLang="en-US" sz="2800" b="1" kern="0" dirty="0">
                <a:solidFill>
                  <a:schemeClr val="bg1"/>
                </a:solidFill>
                <a:latin typeface="微软雅黑" panose="020B0503020204020204" pitchFamily="34" charset="-122"/>
                <a:ea typeface="微软雅黑" panose="020B0503020204020204" pitchFamily="34" charset="-122"/>
                <a:cs typeface="+mn-ea"/>
                <a:sym typeface="+mn-lt"/>
              </a:rPr>
              <a:t>重要</a:t>
            </a:r>
            <a:endPar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endParaRPr>
          </a:p>
          <a:p>
            <a:pPr algn="ctr" defTabSz="457200"/>
            <a:r>
              <a:rPr lang="zh-CN" altLang="en-US" sz="2800" b="1" kern="0" dirty="0">
                <a:solidFill>
                  <a:schemeClr val="bg1"/>
                </a:solidFill>
                <a:latin typeface="微软雅黑" panose="020B0503020204020204" pitchFamily="34" charset="-122"/>
                <a:ea typeface="微软雅黑" panose="020B0503020204020204" pitchFamily="34" charset="-122"/>
                <a:cs typeface="+mn-ea"/>
                <a:sym typeface="+mn-lt"/>
              </a:rPr>
              <a:t>启示</a:t>
            </a:r>
            <a:endParaRPr lang="zh-CN" sz="28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圆角 16"/>
          <p:cNvSpPr/>
          <p:nvPr/>
        </p:nvSpPr>
        <p:spPr>
          <a:xfrm>
            <a:off x="2310958" y="1546504"/>
            <a:ext cx="9339162" cy="1036320"/>
          </a:xfrm>
          <a:prstGeom prst="roundRect">
            <a:avLst>
              <a:gd name="adj" fmla="val 0"/>
            </a:avLst>
          </a:prstGeom>
          <a:noFill/>
          <a:ln w="9525" cap="flat" cmpd="sng" algn="ctr">
            <a:solidFill>
              <a:srgbClr val="C00000"/>
            </a:solidFill>
            <a:prstDash val="solid"/>
            <a:miter lim="800000"/>
          </a:ln>
          <a:effectLst/>
        </p:spPr>
        <p:txBody>
          <a:bodyPr rtlCol="0" anchor="ctr"/>
          <a:lstStyle/>
          <a:p>
            <a:pPr algn="just" hangingPunct="0">
              <a:lnSpc>
                <a:spcPct val="150000"/>
              </a:lnSpc>
            </a:pPr>
            <a:r>
              <a:rPr lang="zh-CN" altLang="en-US" b="1" dirty="0">
                <a:solidFill>
                  <a:srgbClr val="A60000">
                    <a:alpha val="90000"/>
                  </a:srgbClr>
                </a:solidFill>
                <a:latin typeface="Arial" panose="020B0604020202020204" pitchFamily="34" charset="0"/>
                <a:ea typeface="思源黑体 CN Regular" panose="020B0500000000000000" pitchFamily="34" charset="-122"/>
                <a:sym typeface="Arial" panose="020B0604020202020204" pitchFamily="34" charset="0"/>
              </a:rPr>
              <a:t>到本世纪中叶，中国将实现第二个百年奋斗目标，那将意味着比现在所有发达国家人口还要多的人口进入现代化行列，其影响必然是世界性的。</a:t>
            </a:r>
            <a:endParaRPr lang="zh-CN" altLang="en-US" sz="14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4" name="组合 3"/>
          <p:cNvGrpSpPr/>
          <p:nvPr/>
        </p:nvGrpSpPr>
        <p:grpSpPr>
          <a:xfrm>
            <a:off x="3753922" y="3222335"/>
            <a:ext cx="7600842" cy="2547044"/>
            <a:chOff x="909979" y="3097053"/>
            <a:chExt cx="7600842" cy="2547044"/>
          </a:xfrm>
        </p:grpSpPr>
        <p:sp>
          <p:nvSpPr>
            <p:cNvPr id="14" name="矩形 13"/>
            <p:cNvSpPr/>
            <p:nvPr/>
          </p:nvSpPr>
          <p:spPr>
            <a:xfrm>
              <a:off x="1316377" y="3097053"/>
              <a:ext cx="7194444" cy="2547044"/>
            </a:xfrm>
            <a:prstGeom prst="rect">
              <a:avLst/>
            </a:prstGeom>
          </p:spPr>
          <p:txBody>
            <a:bodyPr wrap="square" lIns="0" tIns="0" rIns="0" bIns="0" rtlCol="0">
              <a:spAutoFit/>
            </a:bodyPr>
            <a:lstStyle/>
            <a:p>
              <a:pPr algn="just" hangingPunct="0">
                <a:lnSpc>
                  <a:spcPct val="150000"/>
                </a:lnSpc>
                <a:buClr>
                  <a:srgbClr val="CA0909"/>
                </a:buClr>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到那时，中国成为走社会主义道路而不是走资本主义道路建成的现代化强国，中国共产党领导人民进行的社会革命将更加充分地展示出其伟大的历史意义，党的自我革命也将更加充分地展示出其伟大的历史作用。</a:t>
              </a:r>
            </a:p>
            <a:p>
              <a:pPr algn="just" hangingPunct="0">
                <a:lnSpc>
                  <a:spcPct val="150000"/>
                </a:lnSpc>
                <a:buClr>
                  <a:srgbClr val="CA0909"/>
                </a:buClr>
              </a:pPr>
              <a:endPar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endParaRPr>
            </a:p>
            <a:p>
              <a:pPr algn="just" hangingPunct="0">
                <a:lnSpc>
                  <a:spcPct val="150000"/>
                </a:lnSpc>
                <a:buClr>
                  <a:srgbClr val="CA0909"/>
                </a:buClr>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百年恰是风华正茂，未来仍需风雨兼程。我们要更加紧密地团结在以习近平同志为核心的党中央周围，不忘初心、牢记使命，用忠诚和实干庆祝党的百年华诞，创造更加美好的未来。</a:t>
              </a:r>
            </a:p>
          </p:txBody>
        </p:sp>
        <p:grpSp>
          <p:nvGrpSpPr>
            <p:cNvPr id="3" name="组合 2"/>
            <p:cNvGrpSpPr/>
            <p:nvPr/>
          </p:nvGrpSpPr>
          <p:grpSpPr>
            <a:xfrm>
              <a:off x="909979" y="3181723"/>
              <a:ext cx="236854" cy="1722028"/>
              <a:chOff x="895170" y="2863848"/>
              <a:chExt cx="236854" cy="1722028"/>
            </a:xfrm>
          </p:grpSpPr>
          <p:grpSp>
            <p:nvGrpSpPr>
              <p:cNvPr id="10" name="组合 9"/>
              <p:cNvGrpSpPr/>
              <p:nvPr/>
            </p:nvGrpSpPr>
            <p:grpSpPr>
              <a:xfrm rot="21438075">
                <a:off x="895170" y="2863848"/>
                <a:ext cx="236220" cy="241300"/>
                <a:chOff x="14204" y="3201"/>
                <a:chExt cx="372" cy="380"/>
              </a:xfrm>
              <a:solidFill>
                <a:srgbClr val="CD2727"/>
              </a:solidFill>
            </p:grpSpPr>
            <p:sp>
              <p:nvSpPr>
                <p:cNvPr id="11" name="Freeform 109"/>
                <p:cNvSpPr>
                  <a:spLocks noEditPoints="1"/>
                </p:cNvSpPr>
                <p:nvPr/>
              </p:nvSpPr>
              <p:spPr bwMode="auto">
                <a:xfrm>
                  <a:off x="14204"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a:cs typeface="+mn-ea"/>
                    <a:sym typeface="+mn-lt"/>
                  </a:endParaRPr>
                </a:p>
              </p:txBody>
            </p:sp>
            <p:sp>
              <p:nvSpPr>
                <p:cNvPr id="12" name="Freeform 109"/>
                <p:cNvSpPr>
                  <a:spLocks noEditPoints="1"/>
                </p:cNvSpPr>
                <p:nvPr/>
              </p:nvSpPr>
              <p:spPr bwMode="auto">
                <a:xfrm>
                  <a:off x="14346"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a:cs typeface="+mn-ea"/>
                    <a:sym typeface="+mn-lt"/>
                  </a:endParaRPr>
                </a:p>
              </p:txBody>
            </p:sp>
          </p:grpSp>
          <p:grpSp>
            <p:nvGrpSpPr>
              <p:cNvPr id="15" name="组合 14"/>
              <p:cNvGrpSpPr/>
              <p:nvPr/>
            </p:nvGrpSpPr>
            <p:grpSpPr>
              <a:xfrm>
                <a:off x="895804" y="4344576"/>
                <a:ext cx="236220" cy="241300"/>
                <a:chOff x="14204" y="3201"/>
                <a:chExt cx="372" cy="380"/>
              </a:xfrm>
              <a:solidFill>
                <a:srgbClr val="CD2727"/>
              </a:solidFill>
            </p:grpSpPr>
            <p:sp>
              <p:nvSpPr>
                <p:cNvPr id="17" name="Freeform 109"/>
                <p:cNvSpPr>
                  <a:spLocks noEditPoints="1"/>
                </p:cNvSpPr>
                <p:nvPr/>
              </p:nvSpPr>
              <p:spPr bwMode="auto">
                <a:xfrm>
                  <a:off x="14204"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a:cs typeface="+mn-ea"/>
                    <a:sym typeface="+mn-lt"/>
                  </a:endParaRPr>
                </a:p>
              </p:txBody>
            </p:sp>
            <p:sp>
              <p:nvSpPr>
                <p:cNvPr id="20" name="Freeform 109"/>
                <p:cNvSpPr>
                  <a:spLocks noEditPoints="1"/>
                </p:cNvSpPr>
                <p:nvPr/>
              </p:nvSpPr>
              <p:spPr bwMode="auto">
                <a:xfrm>
                  <a:off x="14346"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a:cs typeface="+mn-ea"/>
                    <a:sym typeface="+mn-lt"/>
                  </a:endParaRPr>
                </a:p>
              </p:txBody>
            </p:sp>
          </p:gr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296" y="1568797"/>
            <a:ext cx="2352531" cy="3720405"/>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17744" t="-8435" r="22014" b="-29040"/>
          <a:stretch>
            <a:fillRect/>
          </a:stretch>
        </p:blipFill>
        <p:spPr>
          <a:xfrm>
            <a:off x="0" y="5738961"/>
            <a:ext cx="12192000" cy="1119039"/>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6746" y="1568797"/>
            <a:ext cx="1331921" cy="1142932"/>
          </a:xfrm>
          <a:prstGeom prst="rect">
            <a:avLst/>
          </a:prstGeom>
        </p:spPr>
      </p:pic>
      <p:grpSp>
        <p:nvGrpSpPr>
          <p:cNvPr id="26" name="组合 25"/>
          <p:cNvGrpSpPr/>
          <p:nvPr/>
        </p:nvGrpSpPr>
        <p:grpSpPr>
          <a:xfrm>
            <a:off x="250583" y="364644"/>
            <a:ext cx="7337487" cy="656108"/>
            <a:chOff x="250583" y="364644"/>
            <a:chExt cx="7337487" cy="656108"/>
          </a:xfrm>
        </p:grpSpPr>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583" y="364644"/>
              <a:ext cx="1198382" cy="607630"/>
            </a:xfrm>
            <a:prstGeom prst="rect">
              <a:avLst/>
            </a:prstGeom>
            <a:effectLst>
              <a:outerShdw blurRad="50800" dist="38100" dir="8100000" algn="tr" rotWithShape="0">
                <a:prstClr val="black">
                  <a:alpha val="40000"/>
                </a:prstClr>
              </a:outerShdw>
            </a:effectLst>
          </p:spPr>
        </p:pic>
        <p:sp>
          <p:nvSpPr>
            <p:cNvPr id="17" name="文本框 16"/>
            <p:cNvSpPr txBox="1"/>
            <p:nvPr/>
          </p:nvSpPr>
          <p:spPr>
            <a:xfrm>
              <a:off x="1494000" y="374421"/>
              <a:ext cx="6094070" cy="646331"/>
            </a:xfrm>
            <a:prstGeom prst="rect">
              <a:avLst/>
            </a:prstGeom>
            <a:noFill/>
          </p:spPr>
          <p:txBody>
            <a:bodyPr wrap="square">
              <a:spAutoFit/>
            </a:bodyPr>
            <a:lstStyle/>
            <a:p>
              <a:r>
                <a:rPr kumimoji="1" lang="zh-CN" altLang="en-US" dirty="0">
                  <a:solidFill>
                    <a:srgbClr val="CD2727"/>
                  </a:solidFill>
                  <a:latin typeface="汉仪雅酷黑 75W" panose="020B0804020202020204" pitchFamily="34" charset="-122"/>
                  <a:ea typeface="汉仪雅酷黑 75W" panose="020B0804020202020204" pitchFamily="34" charset="-122"/>
                </a:rPr>
                <a:t>热烈庆祝中国共产党</a:t>
              </a:r>
              <a:endParaRPr kumimoji="1" lang="en-US" altLang="zh-CN" dirty="0">
                <a:solidFill>
                  <a:srgbClr val="CD2727"/>
                </a:solidFill>
                <a:latin typeface="汉仪雅酷黑 75W" panose="020B0804020202020204" pitchFamily="34" charset="-122"/>
                <a:ea typeface="汉仪雅酷黑 75W" panose="020B0804020202020204" pitchFamily="34" charset="-122"/>
              </a:endParaRPr>
            </a:p>
            <a:p>
              <a:r>
                <a:rPr kumimoji="1" lang="zh-CN" altLang="en-US" dirty="0">
                  <a:solidFill>
                    <a:srgbClr val="CD2727"/>
                  </a:solidFill>
                  <a:latin typeface="汉仪雅酷黑 75W" panose="020B0804020202020204" pitchFamily="34" charset="-122"/>
                  <a:ea typeface="汉仪雅酷黑 75W" panose="020B0804020202020204" pitchFamily="34" charset="-122"/>
                </a:rPr>
                <a:t>成立</a:t>
              </a:r>
              <a:r>
                <a:rPr kumimoji="1" lang="en-US" altLang="zh-CN" dirty="0">
                  <a:solidFill>
                    <a:srgbClr val="CD2727"/>
                  </a:solidFill>
                  <a:latin typeface="汉仪雅酷黑 75W" panose="020B0804020202020204" pitchFamily="34" charset="-122"/>
                  <a:ea typeface="汉仪雅酷黑 75W" panose="020B0804020202020204" pitchFamily="34" charset="-122"/>
                </a:rPr>
                <a:t>100</a:t>
              </a:r>
              <a:r>
                <a:rPr kumimoji="1" lang="zh-CN" altLang="en-US" dirty="0">
                  <a:solidFill>
                    <a:srgbClr val="CD2727"/>
                  </a:solidFill>
                  <a:latin typeface="汉仪雅酷黑 75W" panose="020B0804020202020204" pitchFamily="34" charset="-122"/>
                  <a:ea typeface="汉仪雅酷黑 75W" panose="020B0804020202020204" pitchFamily="34" charset="-122"/>
                </a:rPr>
                <a:t>周年</a:t>
              </a:r>
            </a:p>
          </p:txBody>
        </p:sp>
      </p:grpSp>
      <p:sp>
        <p:nvSpPr>
          <p:cNvPr id="18" name="文本框 17"/>
          <p:cNvSpPr txBox="1"/>
          <p:nvPr/>
        </p:nvSpPr>
        <p:spPr>
          <a:xfrm>
            <a:off x="4540885" y="2994025"/>
            <a:ext cx="1986915" cy="1076960"/>
          </a:xfrm>
          <a:prstGeom prst="rect">
            <a:avLst/>
          </a:prstGeom>
          <a:noFill/>
        </p:spPr>
        <p:txBody>
          <a:bodyPr wrap="square">
            <a:spAutoFit/>
          </a:bodyPr>
          <a:lstStyle/>
          <a:p>
            <a:r>
              <a:rPr kumimoji="1" lang="en-US" altLang="zh-CN" sz="3200" b="1" dirty="0">
                <a:solidFill>
                  <a:srgbClr val="CD2727"/>
                </a:solidFill>
                <a:latin typeface="汉仪雅酷黑 75W" panose="020B0804020202020204" pitchFamily="34" charset="-122"/>
                <a:ea typeface="汉仪雅酷黑 75W" panose="020B0804020202020204" pitchFamily="34" charset="-122"/>
              </a:rPr>
              <a:t>1921</a:t>
            </a:r>
            <a:r>
              <a:rPr kumimoji="1" lang="zh-CN" altLang="en-US" sz="3200" b="1" dirty="0">
                <a:solidFill>
                  <a:srgbClr val="CD2727"/>
                </a:solidFill>
                <a:latin typeface="汉仪雅酷黑 75W" panose="020B0804020202020204" pitchFamily="34" charset="-122"/>
                <a:ea typeface="汉仪雅酷黑 75W" panose="020B0804020202020204" pitchFamily="34" charset="-122"/>
              </a:rPr>
              <a:t>年</a:t>
            </a:r>
            <a:endParaRPr kumimoji="1" lang="en-US" altLang="zh-CN" sz="3200" b="1" dirty="0">
              <a:solidFill>
                <a:srgbClr val="CD2727"/>
              </a:solidFill>
              <a:latin typeface="汉仪雅酷黑 75W" panose="020B0804020202020204" pitchFamily="34" charset="-122"/>
              <a:ea typeface="汉仪雅酷黑 75W" panose="020B0804020202020204" pitchFamily="34" charset="-122"/>
            </a:endParaRPr>
          </a:p>
          <a:p>
            <a:r>
              <a:rPr kumimoji="1" lang="en-US" altLang="zh-CN" sz="3200" b="1" dirty="0">
                <a:solidFill>
                  <a:srgbClr val="CD2727"/>
                </a:solidFill>
                <a:latin typeface="汉仪雅酷黑 75W" panose="020B0804020202020204" pitchFamily="34" charset="-122"/>
                <a:ea typeface="汉仪雅酷黑 75W" panose="020B0804020202020204" pitchFamily="34" charset="-122"/>
              </a:rPr>
              <a:t>-2021</a:t>
            </a:r>
            <a:r>
              <a:rPr kumimoji="1" lang="zh-CN" altLang="en-US" sz="3200" b="1" dirty="0">
                <a:solidFill>
                  <a:srgbClr val="CD2727"/>
                </a:solidFill>
                <a:latin typeface="汉仪雅酷黑 75W" panose="020B0804020202020204" pitchFamily="34" charset="-122"/>
                <a:ea typeface="汉仪雅酷黑 75W" panose="020B0804020202020204" pitchFamily="34" charset="-122"/>
              </a:rPr>
              <a:t>年</a:t>
            </a:r>
            <a:endParaRPr kumimoji="1" lang="en-US" altLang="zh-CN" sz="3200" b="1" dirty="0">
              <a:solidFill>
                <a:srgbClr val="CD2727"/>
              </a:solidFill>
              <a:latin typeface="汉仪雅酷黑 75W" panose="020B0804020202020204" pitchFamily="34" charset="-122"/>
              <a:ea typeface="汉仪雅酷黑 75W" panose="020B0804020202020204" pitchFamily="34" charset="-122"/>
            </a:endParaRPr>
          </a:p>
        </p:txBody>
      </p:sp>
      <p:sp>
        <p:nvSpPr>
          <p:cNvPr id="19" name="文本框 18"/>
          <p:cNvSpPr txBox="1"/>
          <p:nvPr/>
        </p:nvSpPr>
        <p:spPr>
          <a:xfrm>
            <a:off x="7602341" y="3684166"/>
            <a:ext cx="553998" cy="1887083"/>
          </a:xfrm>
          <a:prstGeom prst="rect">
            <a:avLst/>
          </a:prstGeom>
          <a:noFill/>
        </p:spPr>
        <p:txBody>
          <a:bodyPr vert="eaVert" wrap="square" rtlCol="0">
            <a:spAutoFit/>
          </a:bodyPr>
          <a:lstStyle/>
          <a:p>
            <a:pPr algn="dist"/>
            <a:r>
              <a:rPr lang="zh-CN" altLang="en-US" sz="1200" smtClean="0">
                <a:solidFill>
                  <a:srgbClr val="CD2727"/>
                </a:solidFill>
                <a:latin typeface="汉仪雅酷黑 75W" panose="020B0804020202020204" pitchFamily="34" charset="-122"/>
                <a:ea typeface="汉仪雅酷黑 75W" panose="020B0804020202020204" pitchFamily="34" charset="-122"/>
              </a:rPr>
              <a:t>汇报人：</a:t>
            </a:r>
            <a:r>
              <a:rPr lang="en-US" altLang="zh-CN" sz="1200" smtClean="0">
                <a:solidFill>
                  <a:srgbClr val="CD2727"/>
                </a:solidFill>
                <a:latin typeface="汉仪雅酷黑 75W" panose="020B0804020202020204" pitchFamily="34" charset="-122"/>
                <a:ea typeface="汉仪雅酷黑 75W" panose="020B0804020202020204" pitchFamily="34" charset="-122"/>
              </a:rPr>
              <a:t>PPT818</a:t>
            </a:r>
            <a:r>
              <a:rPr lang="zh-CN" altLang="en-US" sz="1200" smtClean="0">
                <a:solidFill>
                  <a:srgbClr val="CD2727"/>
                </a:solidFill>
                <a:latin typeface="汉仪雅酷黑 75W" panose="020B0804020202020204" pitchFamily="34" charset="-122"/>
                <a:ea typeface="汉仪雅酷黑 75W" panose="020B0804020202020204" pitchFamily="34" charset="-122"/>
              </a:rPr>
              <a:t>汇报时间</a:t>
            </a:r>
            <a:r>
              <a:rPr lang="en-US" altLang="zh-CN" sz="1200" smtClean="0">
                <a:solidFill>
                  <a:srgbClr val="CD2727"/>
                </a:solidFill>
                <a:latin typeface="汉仪雅酷黑 75W" panose="020B0804020202020204" pitchFamily="34" charset="-122"/>
                <a:ea typeface="汉仪雅酷黑 75W" panose="020B0804020202020204" pitchFamily="34" charset="-122"/>
              </a:rPr>
              <a:t>:20XX</a:t>
            </a:r>
            <a:endParaRPr lang="zh-CN" altLang="en-US" sz="1200" dirty="0">
              <a:solidFill>
                <a:srgbClr val="CD2727"/>
              </a:solidFill>
              <a:latin typeface="汉仪雅酷黑 75W" panose="020B0804020202020204" pitchFamily="34" charset="-122"/>
              <a:ea typeface="汉仪雅酷黑 75W" panose="020B0804020202020204" pitchFamily="34" charset="-122"/>
            </a:endParaRPr>
          </a:p>
        </p:txBody>
      </p:sp>
      <p:sp>
        <p:nvSpPr>
          <p:cNvPr id="20" name="文本框 19"/>
          <p:cNvSpPr txBox="1"/>
          <p:nvPr/>
        </p:nvSpPr>
        <p:spPr>
          <a:xfrm>
            <a:off x="11442392" y="1364008"/>
            <a:ext cx="430887" cy="4129982"/>
          </a:xfrm>
          <a:prstGeom prst="rect">
            <a:avLst/>
          </a:prstGeom>
          <a:noFill/>
        </p:spPr>
        <p:txBody>
          <a:bodyPr vert="eaVert" wrap="square" rtlCol="0">
            <a:spAutoFit/>
          </a:bodyPr>
          <a:lstStyle/>
          <a:p>
            <a:pPr algn="dist"/>
            <a:r>
              <a:rPr lang="en-US" altLang="zh-CN" sz="1600" dirty="0">
                <a:solidFill>
                  <a:srgbClr val="CD2727"/>
                </a:solidFill>
                <a:latin typeface="汉仪雅酷黑 75W" panose="020B0804020202020204" pitchFamily="34" charset="-122"/>
                <a:ea typeface="汉仪雅酷黑 75W" panose="020B0804020202020204" pitchFamily="34" charset="-122"/>
              </a:rPr>
              <a:t>-【</a:t>
            </a:r>
            <a:r>
              <a:rPr lang="zh-CN" altLang="en-US" sz="1600" dirty="0">
                <a:solidFill>
                  <a:srgbClr val="CD2727"/>
                </a:solidFill>
                <a:latin typeface="汉仪雅酷黑 75W" panose="020B0804020202020204" pitchFamily="34" charset="-122"/>
                <a:ea typeface="汉仪雅酷黑 75W" panose="020B0804020202020204" pitchFamily="34" charset="-122"/>
              </a:rPr>
              <a:t>庆祝建党一百周年</a:t>
            </a:r>
            <a:r>
              <a:rPr lang="en-US" altLang="zh-CN" sz="1600" dirty="0">
                <a:solidFill>
                  <a:srgbClr val="CD2727"/>
                </a:solidFill>
                <a:latin typeface="汉仪雅酷黑 75W" panose="020B0804020202020204" pitchFamily="34" charset="-122"/>
                <a:ea typeface="汉仪雅酷黑 75W" panose="020B0804020202020204" pitchFamily="34" charset="-122"/>
              </a:rPr>
              <a:t>】-</a:t>
            </a:r>
            <a:endParaRPr lang="zh-CN" altLang="en-US" sz="1600" dirty="0">
              <a:solidFill>
                <a:srgbClr val="CD2727"/>
              </a:solidFill>
              <a:latin typeface="汉仪雅酷黑 75W" panose="020B0804020202020204" pitchFamily="34" charset="-122"/>
              <a:ea typeface="汉仪雅酷黑 75W" panose="020B0804020202020204" pitchFamily="34" charset="-122"/>
            </a:endParaRPr>
          </a:p>
        </p:txBody>
      </p:sp>
      <p:grpSp>
        <p:nvGrpSpPr>
          <p:cNvPr id="25" name="组合 24"/>
          <p:cNvGrpSpPr/>
          <p:nvPr/>
        </p:nvGrpSpPr>
        <p:grpSpPr>
          <a:xfrm>
            <a:off x="10243363" y="473425"/>
            <a:ext cx="1414472" cy="195034"/>
            <a:chOff x="8442960" y="777240"/>
            <a:chExt cx="2999432" cy="286146"/>
          </a:xfrm>
        </p:grpSpPr>
        <p:cxnSp>
          <p:nvCxnSpPr>
            <p:cNvPr id="22" name="直接连接符 21"/>
            <p:cNvCxnSpPr/>
            <p:nvPr/>
          </p:nvCxnSpPr>
          <p:spPr>
            <a:xfrm>
              <a:off x="8442960" y="777240"/>
              <a:ext cx="2999432"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442960" y="926554"/>
              <a:ext cx="2999432"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442960" y="1063386"/>
              <a:ext cx="29994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1500"/>
                                        <p:tgtEl>
                                          <p:spTgt spid="9"/>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grpSp>
        <p:nvGrpSpPr>
          <p:cNvPr id="26" name="组合 25"/>
          <p:cNvGrpSpPr/>
          <p:nvPr/>
        </p:nvGrpSpPr>
        <p:grpSpPr>
          <a:xfrm>
            <a:off x="250583" y="364644"/>
            <a:ext cx="7337487" cy="656108"/>
            <a:chOff x="250583" y="364644"/>
            <a:chExt cx="7337487" cy="656108"/>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83" y="364644"/>
              <a:ext cx="1198382" cy="607630"/>
            </a:xfrm>
            <a:prstGeom prst="rect">
              <a:avLst/>
            </a:prstGeom>
            <a:effectLst>
              <a:outerShdw blurRad="50800" dist="38100" dir="8100000" algn="tr" rotWithShape="0">
                <a:prstClr val="black">
                  <a:alpha val="40000"/>
                </a:prstClr>
              </a:outerShdw>
            </a:effectLst>
          </p:spPr>
        </p:pic>
        <p:sp>
          <p:nvSpPr>
            <p:cNvPr id="17" name="文本框 16"/>
            <p:cNvSpPr txBox="1"/>
            <p:nvPr/>
          </p:nvSpPr>
          <p:spPr>
            <a:xfrm>
              <a:off x="1494000" y="374421"/>
              <a:ext cx="6094070" cy="646331"/>
            </a:xfrm>
            <a:prstGeom prst="rect">
              <a:avLst/>
            </a:prstGeom>
            <a:noFill/>
          </p:spPr>
          <p:txBody>
            <a:bodyPr wrap="square">
              <a:spAutoFit/>
            </a:bodyPr>
            <a:lstStyle/>
            <a:p>
              <a:r>
                <a:rPr kumimoji="1" lang="zh-CN" altLang="en-US" dirty="0">
                  <a:solidFill>
                    <a:srgbClr val="CD2727"/>
                  </a:solidFill>
                  <a:latin typeface="汉仪雅酷黑 75W" panose="020B0804020202020204" pitchFamily="34" charset="-122"/>
                  <a:ea typeface="汉仪雅酷黑 75W" panose="020B0804020202020204" pitchFamily="34" charset="-122"/>
                </a:rPr>
                <a:t>热烈庆祝中国共产党</a:t>
              </a:r>
              <a:endParaRPr kumimoji="1" lang="en-US" altLang="zh-CN" dirty="0">
                <a:solidFill>
                  <a:srgbClr val="CD2727"/>
                </a:solidFill>
                <a:latin typeface="汉仪雅酷黑 75W" panose="020B0804020202020204" pitchFamily="34" charset="-122"/>
                <a:ea typeface="汉仪雅酷黑 75W" panose="020B0804020202020204" pitchFamily="34" charset="-122"/>
              </a:endParaRPr>
            </a:p>
            <a:p>
              <a:r>
                <a:rPr kumimoji="1" lang="zh-CN" altLang="en-US" dirty="0">
                  <a:solidFill>
                    <a:srgbClr val="CD2727"/>
                  </a:solidFill>
                  <a:latin typeface="汉仪雅酷黑 75W" panose="020B0804020202020204" pitchFamily="34" charset="-122"/>
                  <a:ea typeface="汉仪雅酷黑 75W" panose="020B0804020202020204" pitchFamily="34" charset="-122"/>
                </a:rPr>
                <a:t>成立</a:t>
              </a:r>
              <a:r>
                <a:rPr kumimoji="1" lang="en-US" altLang="zh-CN" dirty="0">
                  <a:solidFill>
                    <a:srgbClr val="CD2727"/>
                  </a:solidFill>
                  <a:latin typeface="汉仪雅酷黑 75W" panose="020B0804020202020204" pitchFamily="34" charset="-122"/>
                  <a:ea typeface="汉仪雅酷黑 75W" panose="020B0804020202020204" pitchFamily="34" charset="-122"/>
                </a:rPr>
                <a:t>100</a:t>
              </a:r>
              <a:r>
                <a:rPr kumimoji="1" lang="zh-CN" altLang="en-US" dirty="0">
                  <a:solidFill>
                    <a:srgbClr val="CD2727"/>
                  </a:solidFill>
                  <a:latin typeface="汉仪雅酷黑 75W" panose="020B0804020202020204" pitchFamily="34" charset="-122"/>
                  <a:ea typeface="汉仪雅酷黑 75W" panose="020B0804020202020204" pitchFamily="34" charset="-122"/>
                </a:rPr>
                <a:t>周年</a:t>
              </a:r>
            </a:p>
          </p:txBody>
        </p:sp>
      </p:grpSp>
      <p:grpSp>
        <p:nvGrpSpPr>
          <p:cNvPr id="25" name="组合 24"/>
          <p:cNvGrpSpPr/>
          <p:nvPr/>
        </p:nvGrpSpPr>
        <p:grpSpPr>
          <a:xfrm>
            <a:off x="10243363" y="473425"/>
            <a:ext cx="1414472" cy="195034"/>
            <a:chOff x="8442960" y="777240"/>
            <a:chExt cx="2999432" cy="286146"/>
          </a:xfrm>
        </p:grpSpPr>
        <p:cxnSp>
          <p:nvCxnSpPr>
            <p:cNvPr id="22" name="直接连接符 21"/>
            <p:cNvCxnSpPr/>
            <p:nvPr/>
          </p:nvCxnSpPr>
          <p:spPr>
            <a:xfrm>
              <a:off x="8442960" y="777240"/>
              <a:ext cx="2999432"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442960" y="926554"/>
              <a:ext cx="2999432"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442960" y="1063386"/>
              <a:ext cx="29994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849774" y="3151071"/>
            <a:ext cx="6922626" cy="1938992"/>
          </a:xfrm>
          <a:prstGeom prst="rect">
            <a:avLst/>
          </a:prstGeom>
          <a:noFill/>
        </p:spPr>
        <p:txBody>
          <a:bodyPr wrap="square" rtlCol="0">
            <a:spAutoFit/>
          </a:bodyPr>
          <a:lstStyle/>
          <a:p>
            <a:r>
              <a:rPr lang="zh-CN" altLang="en-US" sz="4000" b="1" dirty="0">
                <a:solidFill>
                  <a:srgbClr val="CD2727">
                    <a:alpha val="90000"/>
                  </a:srgbClr>
                </a:solidFill>
                <a:latin typeface="汉仪雅酷黑 75W" panose="020B0804020202020204" pitchFamily="34" charset="-122"/>
                <a:ea typeface="汉仪雅酷黑 75W" panose="020B0804020202020204" pitchFamily="34" charset="-122"/>
              </a:rPr>
              <a:t>学习党的百年历史要以习近平总书记关于党的历史的重要论述为指导</a:t>
            </a:r>
          </a:p>
        </p:txBody>
      </p:sp>
      <p:grpSp>
        <p:nvGrpSpPr>
          <p:cNvPr id="8" name="组合 7"/>
          <p:cNvGrpSpPr/>
          <p:nvPr/>
        </p:nvGrpSpPr>
        <p:grpSpPr>
          <a:xfrm>
            <a:off x="2306438" y="2087880"/>
            <a:ext cx="3528542" cy="769441"/>
            <a:chOff x="3320224" y="2244088"/>
            <a:chExt cx="2162629" cy="668414"/>
          </a:xfrm>
        </p:grpSpPr>
        <p:sp>
          <p:nvSpPr>
            <p:cNvPr id="35" name="矩形 34"/>
            <p:cNvSpPr/>
            <p:nvPr/>
          </p:nvSpPr>
          <p:spPr>
            <a:xfrm>
              <a:off x="3320224" y="2244088"/>
              <a:ext cx="2162629" cy="653143"/>
            </a:xfrm>
            <a:prstGeom prst="rect">
              <a:avLst/>
            </a:prstGeom>
            <a:solidFill>
              <a:srgbClr val="CD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600">
                <a:latin typeface="汉仪雅酷黑 75W" panose="020B0804020202020204" pitchFamily="34" charset="-122"/>
                <a:ea typeface="汉仪雅酷黑 75W" panose="020B0804020202020204" pitchFamily="34" charset="-122"/>
              </a:endParaRPr>
            </a:p>
          </p:txBody>
        </p:sp>
        <p:sp>
          <p:nvSpPr>
            <p:cNvPr id="42" name="文本框 41"/>
            <p:cNvSpPr txBox="1"/>
            <p:nvPr/>
          </p:nvSpPr>
          <p:spPr>
            <a:xfrm>
              <a:off x="3459842" y="2244088"/>
              <a:ext cx="1935265" cy="668414"/>
            </a:xfrm>
            <a:prstGeom prst="rect">
              <a:avLst/>
            </a:prstGeom>
            <a:noFill/>
          </p:spPr>
          <p:txBody>
            <a:bodyPr wrap="square" rtlCol="0">
              <a:spAutoFit/>
            </a:bodyPr>
            <a:lstStyle/>
            <a:p>
              <a:pPr algn="dist"/>
              <a:r>
                <a:rPr kumimoji="1" lang="zh-CN" altLang="en-US" sz="4400" dirty="0">
                  <a:solidFill>
                    <a:schemeClr val="bg1"/>
                  </a:solidFill>
                  <a:latin typeface="汉仪雅酷黑 75W" panose="020B0804020202020204" pitchFamily="34" charset="-122"/>
                  <a:ea typeface="汉仪雅酷黑 75W" panose="020B0804020202020204" pitchFamily="34" charset="-122"/>
                </a:rPr>
                <a:t>第一部分</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8333740" cy="369570"/>
          </a:xfrm>
          <a:prstGeom prst="rect">
            <a:avLst/>
          </a:prstGeom>
          <a:noFill/>
        </p:spPr>
        <p:txBody>
          <a:bodyPr wrap="square" rtlCol="0">
            <a:spAutoFit/>
          </a:bodyPr>
          <a:lstStyle/>
          <a:p>
            <a:pPr algn="just"/>
            <a:r>
              <a:rPr lang="zh-CN" altLang="en-US" dirty="0">
                <a:solidFill>
                  <a:srgbClr val="CD2727"/>
                </a:solidFill>
                <a:latin typeface="汉仪雅酷黑 75W" panose="020B0804020202020204" pitchFamily="34" charset="-122"/>
                <a:ea typeface="汉仪雅酷黑 75W" panose="020B0804020202020204" pitchFamily="34" charset="-122"/>
              </a:rPr>
              <a:t>学习党的百年历史要以习近平总书记关于党的历史的重要论述为指导</a:t>
            </a:r>
          </a:p>
        </p:txBody>
      </p:sp>
      <p:sp>
        <p:nvSpPr>
          <p:cNvPr id="7" name="222"/>
          <p:cNvSpPr txBox="1"/>
          <p:nvPr/>
        </p:nvSpPr>
        <p:spPr>
          <a:xfrm>
            <a:off x="1513414" y="1782440"/>
            <a:ext cx="6783070" cy="369332"/>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gn="just"/>
            <a:r>
              <a:rPr lang="zh-CN" altLang="en-US" sz="1800" dirty="0">
                <a:solidFill>
                  <a:srgbClr val="C00000"/>
                </a:solidFill>
                <a:sym typeface="Arial" panose="020B0604020202020204" pitchFamily="34" charset="0"/>
              </a:rPr>
              <a:t>学习习近平总书记关于党的历史的重要论述</a:t>
            </a:r>
          </a:p>
        </p:txBody>
      </p:sp>
      <p:grpSp>
        <p:nvGrpSpPr>
          <p:cNvPr id="17" name="组合 16"/>
          <p:cNvGrpSpPr/>
          <p:nvPr/>
        </p:nvGrpSpPr>
        <p:grpSpPr>
          <a:xfrm>
            <a:off x="781894" y="1777757"/>
            <a:ext cx="731520" cy="374015"/>
            <a:chOff x="781894" y="1777757"/>
            <a:chExt cx="731520" cy="374015"/>
          </a:xfrm>
        </p:grpSpPr>
        <p:sp>
          <p:nvSpPr>
            <p:cNvPr id="8" name="Freeform 5"/>
            <p:cNvSpPr/>
            <p:nvPr/>
          </p:nvSpPr>
          <p:spPr bwMode="auto">
            <a:xfrm>
              <a:off x="1010161" y="1777757"/>
              <a:ext cx="503253" cy="37401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D272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00000"/>
                </a:solidFill>
                <a:effectLst/>
                <a:uLnTx/>
                <a:uFillTx/>
                <a:cs typeface="+mn-ea"/>
                <a:sym typeface="+mn-lt"/>
              </a:endParaRPr>
            </a:p>
          </p:txBody>
        </p:sp>
        <p:sp>
          <p:nvSpPr>
            <p:cNvPr id="9" name="Rectangle 6"/>
            <p:cNvSpPr>
              <a:spLocks noChangeArrowheads="1"/>
            </p:cNvSpPr>
            <p:nvPr/>
          </p:nvSpPr>
          <p:spPr bwMode="auto">
            <a:xfrm>
              <a:off x="781894" y="1828652"/>
              <a:ext cx="188646" cy="314243"/>
            </a:xfrm>
            <a:prstGeom prst="rect">
              <a:avLst/>
            </a:prstGeom>
            <a:solidFill>
              <a:srgbClr val="CD272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00000"/>
                </a:solidFill>
                <a:effectLst/>
                <a:uLnTx/>
                <a:uFillTx/>
                <a:cs typeface="+mn-ea"/>
                <a:sym typeface="+mn-lt"/>
              </a:endParaRPr>
            </a:p>
          </p:txBody>
        </p:sp>
      </p:grpSp>
      <p:sp>
        <p:nvSpPr>
          <p:cNvPr id="13" name="Aitds4-1"/>
          <p:cNvSpPr>
            <a:spLocks noChangeArrowheads="1"/>
          </p:cNvSpPr>
          <p:nvPr/>
        </p:nvSpPr>
        <p:spPr bwMode="auto">
          <a:xfrm>
            <a:off x="1352889" y="2318777"/>
            <a:ext cx="9676000" cy="3531760"/>
          </a:xfrm>
          <a:prstGeom prst="roundRect">
            <a:avLst>
              <a:gd name="adj" fmla="val 2060"/>
            </a:avLst>
          </a:prstGeom>
          <a:noFill/>
          <a:ln w="19050">
            <a:solidFill>
              <a:srgbClr val="CD2727"/>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1" i="0" u="none" strike="noStrike" kern="0" cap="none" spc="0" normalizeH="0" baseline="0" noProof="0" dirty="0">
                <a:ln>
                  <a:noFill/>
                </a:ln>
                <a:solidFill>
                  <a:srgbClr val="C00000"/>
                </a:solidFill>
                <a:effectLst/>
                <a:uLnTx/>
                <a:uFillTx/>
                <a:latin typeface="+mn-lt"/>
                <a:ea typeface="+mn-ea"/>
                <a:cs typeface="+mn-ea"/>
                <a:sym typeface="+mn-lt"/>
              </a:rPr>
              <a:t> </a:t>
            </a:r>
          </a:p>
        </p:txBody>
      </p:sp>
      <p:grpSp>
        <p:nvGrpSpPr>
          <p:cNvPr id="6" name="组合 5"/>
          <p:cNvGrpSpPr/>
          <p:nvPr/>
        </p:nvGrpSpPr>
        <p:grpSpPr>
          <a:xfrm>
            <a:off x="754917" y="2859581"/>
            <a:ext cx="677784" cy="330200"/>
            <a:chOff x="763338" y="2432362"/>
            <a:chExt cx="677784" cy="330200"/>
          </a:xfrm>
        </p:grpSpPr>
        <p:sp>
          <p:nvSpPr>
            <p:cNvPr id="10" name="Aitds3-1"/>
            <p:cNvSpPr/>
            <p:nvPr/>
          </p:nvSpPr>
          <p:spPr>
            <a:xfrm>
              <a:off x="763338" y="2432362"/>
              <a:ext cx="165100" cy="330200"/>
            </a:xfrm>
            <a:prstGeom prst="chevron">
              <a:avLst/>
            </a:prstGeom>
            <a:solidFill>
              <a:srgbClr val="CD272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cs typeface="+mn-ea"/>
                <a:sym typeface="+mn-lt"/>
              </a:endParaRPr>
            </a:p>
          </p:txBody>
        </p:sp>
        <p:sp>
          <p:nvSpPr>
            <p:cNvPr id="11" name="Aitds3-2"/>
            <p:cNvSpPr/>
            <p:nvPr/>
          </p:nvSpPr>
          <p:spPr>
            <a:xfrm>
              <a:off x="928438" y="2432362"/>
              <a:ext cx="165100" cy="330200"/>
            </a:xfrm>
            <a:prstGeom prst="chevron">
              <a:avLst/>
            </a:prstGeom>
            <a:solidFill>
              <a:srgbClr val="CD272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cs typeface="+mn-ea"/>
                <a:sym typeface="+mn-lt"/>
              </a:endParaRPr>
            </a:p>
          </p:txBody>
        </p:sp>
        <p:sp>
          <p:nvSpPr>
            <p:cNvPr id="12" name="Aitds3-3"/>
            <p:cNvSpPr/>
            <p:nvPr/>
          </p:nvSpPr>
          <p:spPr>
            <a:xfrm>
              <a:off x="1099888" y="2432362"/>
              <a:ext cx="165100" cy="330200"/>
            </a:xfrm>
            <a:prstGeom prst="chevron">
              <a:avLst/>
            </a:prstGeom>
            <a:solidFill>
              <a:srgbClr val="CD272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cs typeface="+mn-ea"/>
                <a:sym typeface="+mn-lt"/>
              </a:endParaRPr>
            </a:p>
          </p:txBody>
        </p:sp>
        <p:sp>
          <p:nvSpPr>
            <p:cNvPr id="14" name="Aitds4-2"/>
            <p:cNvSpPr>
              <a:spLocks noChangeArrowheads="1"/>
            </p:cNvSpPr>
            <p:nvPr/>
          </p:nvSpPr>
          <p:spPr bwMode="auto">
            <a:xfrm>
              <a:off x="1271479" y="2490845"/>
              <a:ext cx="169643" cy="131153"/>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400" b="0" i="0" u="none" strike="noStrike" kern="0" cap="none" spc="0" normalizeH="0" baseline="0" noProof="0" dirty="0">
                <a:ln>
                  <a:noFill/>
                </a:ln>
                <a:solidFill>
                  <a:srgbClr val="000000"/>
                </a:solidFill>
                <a:effectLst/>
                <a:uLnTx/>
                <a:uFillTx/>
                <a:latin typeface="+mn-lt"/>
                <a:ea typeface="+mn-ea"/>
                <a:cs typeface="+mn-ea"/>
                <a:sym typeface="+mn-lt"/>
              </a:endParaRPr>
            </a:p>
          </p:txBody>
        </p:sp>
      </p:grpSp>
      <p:sp>
        <p:nvSpPr>
          <p:cNvPr id="15" name="Aitds3"/>
          <p:cNvSpPr/>
          <p:nvPr/>
        </p:nvSpPr>
        <p:spPr>
          <a:xfrm>
            <a:off x="1689439" y="2632774"/>
            <a:ext cx="8805760" cy="787523"/>
          </a:xfrm>
          <a:prstGeom prst="rect">
            <a:avLst/>
          </a:prstGeom>
        </p:spPr>
        <p:txBody>
          <a:bodyPr wrap="square">
            <a:spAutoFit/>
          </a:bodyPr>
          <a:lstStyle/>
          <a:p>
            <a:pPr algn="just" hangingPunct="0">
              <a:lnSpc>
                <a:spcPct val="150000"/>
              </a:lnSpc>
              <a:buClr>
                <a:srgbClr val="CA0909"/>
              </a:buClr>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就要坚持党性原则和科学精神的有机统一、坚持站在党和人民立场上认识和对待党的历史、就要坚持党的实事求是的思想路线、</a:t>
            </a:r>
          </a:p>
        </p:txBody>
      </p:sp>
      <p:sp>
        <p:nvSpPr>
          <p:cNvPr id="22" name="Aitds3"/>
          <p:cNvSpPr/>
          <p:nvPr/>
        </p:nvSpPr>
        <p:spPr>
          <a:xfrm>
            <a:off x="4904949" y="3587302"/>
            <a:ext cx="5590250" cy="1526187"/>
          </a:xfrm>
          <a:prstGeom prst="rect">
            <a:avLst/>
          </a:prstGeom>
        </p:spPr>
        <p:txBody>
          <a:bodyPr wrap="square">
            <a:spAutoFit/>
          </a:bodyPr>
          <a:lstStyle/>
          <a:p>
            <a:pPr algn="just" hangingPunct="0">
              <a:lnSpc>
                <a:spcPct val="150000"/>
              </a:lnSpc>
              <a:buClr>
                <a:srgbClr val="CA0909"/>
              </a:buClr>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坚持历史的观点、实践的观点和辩证唯物的观点，正确看待党走过的道路、就要正确处理政治与学术、历史与现实、研究与宣传的关系、旗帜鲜明地反对历史虚无主义，真正学习好、研究好、宣传好、捍卫好党的百年历史。</a:t>
            </a:r>
          </a:p>
        </p:txBody>
      </p:sp>
      <p:sp>
        <p:nvSpPr>
          <p:cNvPr id="3" name="文本框 2"/>
          <p:cNvSpPr txBox="1"/>
          <p:nvPr/>
        </p:nvSpPr>
        <p:spPr>
          <a:xfrm>
            <a:off x="7395099" y="1322773"/>
            <a:ext cx="3293616" cy="369332"/>
          </a:xfrm>
          <a:prstGeom prst="rect">
            <a:avLst/>
          </a:prstGeom>
          <a:noFill/>
        </p:spPr>
        <p:txBody>
          <a:bodyPr wrap="square" rtlCol="0">
            <a:spAutoFit/>
          </a:bodyPr>
          <a:lstStyle/>
          <a:p>
            <a:r>
              <a:rPr lang="en-US" altLang="zh-CN" dirty="0">
                <a:solidFill>
                  <a:srgbClr val="FFFFFF"/>
                </a:solidFill>
              </a:rPr>
              <a:t>https://www.ypppt.com/</a:t>
            </a:r>
            <a:endParaRPr lang="zh-CN" altLang="en-US" dirty="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899"/>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399"/>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899"/>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3399"/>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8333740" cy="369570"/>
          </a:xfrm>
          <a:prstGeom prst="rect">
            <a:avLst/>
          </a:prstGeom>
          <a:noFill/>
        </p:spPr>
        <p:txBody>
          <a:bodyPr wrap="square" rtlCol="0">
            <a:spAutoFit/>
          </a:bodyPr>
          <a:lstStyle/>
          <a:p>
            <a:pPr algn="just"/>
            <a:r>
              <a:rPr lang="zh-CN" altLang="en-US" dirty="0">
                <a:solidFill>
                  <a:srgbClr val="CD2727"/>
                </a:solidFill>
                <a:latin typeface="汉仪雅酷黑 75W" panose="020B0804020202020204" pitchFamily="34" charset="-122"/>
                <a:ea typeface="汉仪雅酷黑 75W" panose="020B0804020202020204" pitchFamily="34" charset="-122"/>
              </a:rPr>
              <a:t>学习党的百年历史要以习近平总书记关于党的历史的重要论述为指导</a:t>
            </a:r>
          </a:p>
        </p:txBody>
      </p:sp>
      <p:grpSp>
        <p:nvGrpSpPr>
          <p:cNvPr id="7" name="组合 6"/>
          <p:cNvGrpSpPr/>
          <p:nvPr/>
        </p:nvGrpSpPr>
        <p:grpSpPr>
          <a:xfrm>
            <a:off x="1318072" y="1720353"/>
            <a:ext cx="9555853" cy="585101"/>
            <a:chOff x="-2201684" y="1115327"/>
            <a:chExt cx="9555853" cy="585101"/>
          </a:xfrm>
        </p:grpSpPr>
        <p:sp>
          <p:nvSpPr>
            <p:cNvPr id="8" name="圆角矩形 58"/>
            <p:cNvSpPr/>
            <p:nvPr/>
          </p:nvSpPr>
          <p:spPr>
            <a:xfrm>
              <a:off x="-2201684" y="1115327"/>
              <a:ext cx="9555853" cy="585101"/>
            </a:xfrm>
            <a:prstGeom prst="roundRect">
              <a:avLst>
                <a:gd name="adj" fmla="val 35006"/>
              </a:avLst>
            </a:prstGeom>
            <a:solidFill>
              <a:srgbClr val="CD2727"/>
            </a:solidFill>
            <a:ln w="25400" cap="flat" cmpd="sng" algn="ctr">
              <a:solidFill>
                <a:srgbClr val="CD272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solidFill>
                  <a:prstClr val="white"/>
                </a:solidFill>
                <a:effectLst/>
                <a:uLnTx/>
                <a:uFillTx/>
                <a:cs typeface="+mn-ea"/>
                <a:sym typeface="+mn-lt"/>
              </a:endParaRPr>
            </a:p>
          </p:txBody>
        </p:sp>
        <p:sp>
          <p:nvSpPr>
            <p:cNvPr id="10" name="矩形 38"/>
            <p:cNvSpPr>
              <a:spLocks noChangeArrowheads="1"/>
            </p:cNvSpPr>
            <p:nvPr/>
          </p:nvSpPr>
          <p:spPr bwMode="auto">
            <a:xfrm>
              <a:off x="-1704336" y="1147876"/>
              <a:ext cx="8802392"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学习党的百年历史，首先要解决的就是树立正确历史观的问题。</a:t>
              </a:r>
            </a:p>
          </p:txBody>
        </p:sp>
      </p:grpSp>
      <p:grpSp>
        <p:nvGrpSpPr>
          <p:cNvPr id="3" name="组合 2"/>
          <p:cNvGrpSpPr/>
          <p:nvPr/>
        </p:nvGrpSpPr>
        <p:grpSpPr>
          <a:xfrm>
            <a:off x="754204" y="2779695"/>
            <a:ext cx="731520" cy="374015"/>
            <a:chOff x="837856" y="2910505"/>
            <a:chExt cx="731520" cy="374015"/>
          </a:xfrm>
          <a:solidFill>
            <a:srgbClr val="CD2727"/>
          </a:solidFill>
        </p:grpSpPr>
        <p:sp>
          <p:nvSpPr>
            <p:cNvPr id="23" name="Freeform 5"/>
            <p:cNvSpPr/>
            <p:nvPr/>
          </p:nvSpPr>
          <p:spPr bwMode="auto">
            <a:xfrm>
              <a:off x="1066123" y="2910505"/>
              <a:ext cx="503253" cy="37401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solidFill>
                <a:srgbClr val="CD2727"/>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00000"/>
                </a:solidFill>
                <a:effectLst/>
                <a:uLnTx/>
                <a:uFillTx/>
                <a:cs typeface="+mn-ea"/>
                <a:sym typeface="+mn-lt"/>
              </a:endParaRPr>
            </a:p>
          </p:txBody>
        </p:sp>
        <p:sp>
          <p:nvSpPr>
            <p:cNvPr id="24" name="Rectangle 6"/>
            <p:cNvSpPr>
              <a:spLocks noChangeArrowheads="1"/>
            </p:cNvSpPr>
            <p:nvPr/>
          </p:nvSpPr>
          <p:spPr bwMode="auto">
            <a:xfrm>
              <a:off x="837856" y="2961400"/>
              <a:ext cx="188646" cy="314243"/>
            </a:xfrm>
            <a:prstGeom prst="rect">
              <a:avLst/>
            </a:prstGeom>
            <a:grpFill/>
            <a:ln>
              <a:solidFill>
                <a:srgbClr val="CD2727"/>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00000"/>
                </a:solidFill>
                <a:effectLst/>
                <a:uLnTx/>
                <a:uFillTx/>
                <a:cs typeface="+mn-ea"/>
                <a:sym typeface="+mn-lt"/>
              </a:endParaRPr>
            </a:p>
          </p:txBody>
        </p:sp>
      </p:grpSp>
      <p:grpSp>
        <p:nvGrpSpPr>
          <p:cNvPr id="38" name="组合 37"/>
          <p:cNvGrpSpPr/>
          <p:nvPr/>
        </p:nvGrpSpPr>
        <p:grpSpPr>
          <a:xfrm>
            <a:off x="760131" y="3397550"/>
            <a:ext cx="5287054" cy="1946610"/>
            <a:chOff x="760131" y="3397550"/>
            <a:chExt cx="5287054" cy="1946610"/>
          </a:xfrm>
        </p:grpSpPr>
        <p:sp>
          <p:nvSpPr>
            <p:cNvPr id="28" name="Aitds4-1"/>
            <p:cNvSpPr>
              <a:spLocks noChangeArrowheads="1"/>
            </p:cNvSpPr>
            <p:nvPr/>
          </p:nvSpPr>
          <p:spPr bwMode="auto">
            <a:xfrm>
              <a:off x="1418246" y="3397550"/>
              <a:ext cx="4628939" cy="1946610"/>
            </a:xfrm>
            <a:prstGeom prst="roundRect">
              <a:avLst>
                <a:gd name="adj" fmla="val 8176"/>
              </a:avLst>
            </a:prstGeom>
            <a:noFill/>
            <a:ln w="19050">
              <a:solidFill>
                <a:srgbClr val="CD2727"/>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1" i="0" u="none" strike="noStrike" kern="0" cap="none" spc="0" normalizeH="0" baseline="0" noProof="0" dirty="0">
                  <a:ln>
                    <a:noFill/>
                  </a:ln>
                  <a:solidFill>
                    <a:srgbClr val="C00000"/>
                  </a:solidFill>
                  <a:effectLst/>
                  <a:uLnTx/>
                  <a:uFillTx/>
                  <a:latin typeface="+mn-lt"/>
                  <a:ea typeface="+mn-ea"/>
                  <a:cs typeface="+mn-ea"/>
                  <a:sym typeface="+mn-lt"/>
                </a:rPr>
                <a:t> </a:t>
              </a:r>
            </a:p>
          </p:txBody>
        </p:sp>
        <p:grpSp>
          <p:nvGrpSpPr>
            <p:cNvPr id="6" name="组合 5"/>
            <p:cNvGrpSpPr/>
            <p:nvPr/>
          </p:nvGrpSpPr>
          <p:grpSpPr>
            <a:xfrm>
              <a:off x="760131" y="3534018"/>
              <a:ext cx="725593" cy="330200"/>
              <a:chOff x="819300" y="3511135"/>
              <a:chExt cx="725593" cy="330200"/>
            </a:xfrm>
          </p:grpSpPr>
          <p:sp>
            <p:nvSpPr>
              <p:cNvPr id="25" name="Aitds3-1"/>
              <p:cNvSpPr/>
              <p:nvPr/>
            </p:nvSpPr>
            <p:spPr>
              <a:xfrm>
                <a:off x="819300" y="3511135"/>
                <a:ext cx="165100" cy="330200"/>
              </a:xfrm>
              <a:prstGeom prst="chevron">
                <a:avLst/>
              </a:prstGeom>
              <a:solidFill>
                <a:srgbClr val="CD2727"/>
              </a:solidFill>
              <a:ln w="25400" cap="flat" cmpd="sng" algn="ctr">
                <a:solidFill>
                  <a:srgbClr val="CD272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cs typeface="+mn-ea"/>
                  <a:sym typeface="+mn-lt"/>
                </a:endParaRPr>
              </a:p>
            </p:txBody>
          </p:sp>
          <p:sp>
            <p:nvSpPr>
              <p:cNvPr id="26" name="Aitds3-2"/>
              <p:cNvSpPr/>
              <p:nvPr/>
            </p:nvSpPr>
            <p:spPr>
              <a:xfrm>
                <a:off x="984400" y="3511135"/>
                <a:ext cx="165100" cy="330200"/>
              </a:xfrm>
              <a:prstGeom prst="chevron">
                <a:avLst/>
              </a:prstGeom>
              <a:solidFill>
                <a:srgbClr val="CD2727"/>
              </a:solidFill>
              <a:ln w="25400" cap="flat" cmpd="sng" algn="ctr">
                <a:solidFill>
                  <a:srgbClr val="CD272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cs typeface="+mn-ea"/>
                  <a:sym typeface="+mn-lt"/>
                </a:endParaRPr>
              </a:p>
            </p:txBody>
          </p:sp>
          <p:sp>
            <p:nvSpPr>
              <p:cNvPr id="27" name="Aitds3-3"/>
              <p:cNvSpPr/>
              <p:nvPr/>
            </p:nvSpPr>
            <p:spPr>
              <a:xfrm>
                <a:off x="1155850" y="3511135"/>
                <a:ext cx="165100" cy="330200"/>
              </a:xfrm>
              <a:prstGeom prst="chevron">
                <a:avLst/>
              </a:prstGeom>
              <a:solidFill>
                <a:srgbClr val="CD2727"/>
              </a:solidFill>
              <a:ln w="25400" cap="flat" cmpd="sng" algn="ctr">
                <a:solidFill>
                  <a:srgbClr val="CD272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cs typeface="+mn-ea"/>
                  <a:sym typeface="+mn-lt"/>
                </a:endParaRPr>
              </a:p>
            </p:txBody>
          </p:sp>
          <p:sp>
            <p:nvSpPr>
              <p:cNvPr id="29" name="Aitds4-2"/>
              <p:cNvSpPr>
                <a:spLocks noChangeArrowheads="1"/>
              </p:cNvSpPr>
              <p:nvPr/>
            </p:nvSpPr>
            <p:spPr bwMode="auto">
              <a:xfrm>
                <a:off x="1385157" y="3573481"/>
                <a:ext cx="159736" cy="177539"/>
              </a:xfrm>
              <a:prstGeom prst="flowChartConnector">
                <a:avLst/>
              </a:prstGeom>
              <a:solidFill>
                <a:schemeClr val="bg1"/>
              </a:solidFill>
              <a:ln w="25400">
                <a:solidFill>
                  <a:srgbClr val="CD2727"/>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400" b="0" i="0" u="none" strike="noStrike" kern="0" cap="none" spc="0" normalizeH="0" baseline="0" noProof="0" dirty="0">
                  <a:ln>
                    <a:noFill/>
                  </a:ln>
                  <a:solidFill>
                    <a:srgbClr val="000000"/>
                  </a:solidFill>
                  <a:effectLst/>
                  <a:uLnTx/>
                  <a:uFillTx/>
                  <a:latin typeface="+mn-lt"/>
                  <a:ea typeface="+mn-ea"/>
                  <a:cs typeface="+mn-ea"/>
                  <a:sym typeface="+mn-lt"/>
                </a:endParaRPr>
              </a:p>
            </p:txBody>
          </p:sp>
        </p:grpSp>
        <p:sp>
          <p:nvSpPr>
            <p:cNvPr id="30" name="Aitds3"/>
            <p:cNvSpPr/>
            <p:nvPr/>
          </p:nvSpPr>
          <p:spPr>
            <a:xfrm>
              <a:off x="1553203" y="3409469"/>
              <a:ext cx="4397808" cy="1670778"/>
            </a:xfrm>
            <a:prstGeom prst="rect">
              <a:avLst/>
            </a:prstGeom>
          </p:spPr>
          <p:txBody>
            <a:bodyPr wrap="square">
              <a:spAutoFit/>
            </a:bodyPr>
            <a:lstStyle/>
            <a:p>
              <a:pPr algn="just" hangingPunct="0">
                <a:lnSpc>
                  <a:spcPct val="200000"/>
                </a:lnSpc>
              </a:pPr>
              <a:r>
                <a:rPr lang="zh-CN" altLang="en-US" dirty="0">
                  <a:latin typeface="微软雅黑" panose="020B0503020204020204" pitchFamily="34" charset="-122"/>
                  <a:ea typeface="微软雅黑" panose="020B0503020204020204" pitchFamily="34" charset="-122"/>
                  <a:cs typeface="+mn-ea"/>
                  <a:sym typeface="Arial" panose="020B0604020202020204" pitchFamily="34" charset="0"/>
                </a:rPr>
                <a:t>习近平新时代中国特色社会主义思想特别是习近平总书记关于党的历史的重要论述，是我们树立正确历史观的根本指南。</a:t>
              </a:r>
            </a:p>
          </p:txBody>
        </p:sp>
      </p:grpSp>
      <p:sp>
        <p:nvSpPr>
          <p:cNvPr id="37" name="文本框 36"/>
          <p:cNvSpPr txBox="1"/>
          <p:nvPr/>
        </p:nvSpPr>
        <p:spPr>
          <a:xfrm>
            <a:off x="1574188" y="2751046"/>
            <a:ext cx="6096000" cy="400110"/>
          </a:xfrm>
          <a:prstGeom prst="rect">
            <a:avLst/>
          </a:prstGeom>
          <a:noFill/>
        </p:spPr>
        <p:txBody>
          <a:bodyPr wrap="square">
            <a:spAutoFit/>
          </a:bodyPr>
          <a:lstStyle/>
          <a:p>
            <a:r>
              <a:rPr lang="zh-CN" altLang="en-US" sz="2000" b="1" dirty="0">
                <a:solidFill>
                  <a:srgbClr val="CD2727"/>
                </a:solidFill>
                <a:latin typeface="微软雅黑" panose="020B0503020204020204" pitchFamily="34" charset="-122"/>
                <a:ea typeface="微软雅黑" panose="020B0503020204020204" pitchFamily="34" charset="-122"/>
                <a:sym typeface="Arial" panose="020B0604020202020204" pitchFamily="34" charset="0"/>
              </a:rPr>
              <a:t>习近平新时代中国特色社会主义思想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8333740" cy="369570"/>
          </a:xfrm>
          <a:prstGeom prst="rect">
            <a:avLst/>
          </a:prstGeom>
          <a:noFill/>
        </p:spPr>
        <p:txBody>
          <a:bodyPr wrap="square" rtlCol="0">
            <a:spAutoFit/>
          </a:bodyPr>
          <a:lstStyle/>
          <a:p>
            <a:pPr algn="just"/>
            <a:r>
              <a:rPr lang="zh-CN" altLang="en-US" dirty="0">
                <a:solidFill>
                  <a:srgbClr val="CD2727"/>
                </a:solidFill>
                <a:latin typeface="汉仪雅酷黑 75W" panose="020B0804020202020204" pitchFamily="34" charset="-122"/>
                <a:ea typeface="汉仪雅酷黑 75W" panose="020B0804020202020204" pitchFamily="34" charset="-122"/>
              </a:rPr>
              <a:t>学习党的百年历史要以习近平总书记关于党的历史的重要论述为指导</a:t>
            </a:r>
          </a:p>
        </p:txBody>
      </p:sp>
      <p:grpSp>
        <p:nvGrpSpPr>
          <p:cNvPr id="7" name="组合 6"/>
          <p:cNvGrpSpPr/>
          <p:nvPr/>
        </p:nvGrpSpPr>
        <p:grpSpPr>
          <a:xfrm>
            <a:off x="3650046" y="1694322"/>
            <a:ext cx="990878" cy="986461"/>
            <a:chOff x="4006579" y="710660"/>
            <a:chExt cx="1090345" cy="1085485"/>
          </a:xfrm>
          <a:solidFill>
            <a:srgbClr val="CD2727"/>
          </a:solidFill>
        </p:grpSpPr>
        <p:sp>
          <p:nvSpPr>
            <p:cNvPr id="8" name="Freeform 22"/>
            <p:cNvSpPr>
              <a:spLocks noEditPoints="1"/>
            </p:cNvSpPr>
            <p:nvPr/>
          </p:nvSpPr>
          <p:spPr bwMode="auto">
            <a:xfrm>
              <a:off x="4006579" y="710660"/>
              <a:ext cx="1090345" cy="108548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椭圆 8"/>
            <p:cNvSpPr/>
            <p:nvPr/>
          </p:nvSpPr>
          <p:spPr>
            <a:xfrm>
              <a:off x="4126125" y="827777"/>
              <a:ext cx="851252" cy="851251"/>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4061773" y="862936"/>
              <a:ext cx="979957" cy="7789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ea"/>
                  <a:sym typeface="+mn-lt"/>
                </a:rPr>
                <a:t>重</a:t>
              </a:r>
            </a:p>
          </p:txBody>
        </p:sp>
      </p:grpSp>
      <p:grpSp>
        <p:nvGrpSpPr>
          <p:cNvPr id="11" name="组合 10"/>
          <p:cNvGrpSpPr/>
          <p:nvPr/>
        </p:nvGrpSpPr>
        <p:grpSpPr>
          <a:xfrm>
            <a:off x="4759196" y="1718700"/>
            <a:ext cx="990878" cy="986461"/>
            <a:chOff x="4006579" y="710660"/>
            <a:chExt cx="1090345" cy="1085485"/>
          </a:xfrm>
          <a:solidFill>
            <a:srgbClr val="CD2727"/>
          </a:solidFill>
        </p:grpSpPr>
        <p:sp>
          <p:nvSpPr>
            <p:cNvPr id="12" name="Freeform 22"/>
            <p:cNvSpPr>
              <a:spLocks noEditPoints="1"/>
            </p:cNvSpPr>
            <p:nvPr/>
          </p:nvSpPr>
          <p:spPr bwMode="auto">
            <a:xfrm>
              <a:off x="4006579" y="710660"/>
              <a:ext cx="1090345" cy="108548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4126125" y="827777"/>
              <a:ext cx="851252" cy="851251"/>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矩形 13"/>
            <p:cNvSpPr/>
            <p:nvPr/>
          </p:nvSpPr>
          <p:spPr>
            <a:xfrm>
              <a:off x="4061773" y="846966"/>
              <a:ext cx="979957" cy="7789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ea"/>
                  <a:sym typeface="+mn-lt"/>
                </a:rPr>
                <a:t>要</a:t>
              </a:r>
            </a:p>
          </p:txBody>
        </p:sp>
      </p:grpSp>
      <p:grpSp>
        <p:nvGrpSpPr>
          <p:cNvPr id="15" name="组合 14"/>
          <p:cNvGrpSpPr/>
          <p:nvPr/>
        </p:nvGrpSpPr>
        <p:grpSpPr>
          <a:xfrm>
            <a:off x="5868346" y="1706511"/>
            <a:ext cx="990878" cy="986461"/>
            <a:chOff x="4006579" y="710660"/>
            <a:chExt cx="1090345" cy="1085485"/>
          </a:xfrm>
          <a:solidFill>
            <a:srgbClr val="CD2727"/>
          </a:solidFill>
        </p:grpSpPr>
        <p:sp>
          <p:nvSpPr>
            <p:cNvPr id="17" name="Freeform 22"/>
            <p:cNvSpPr>
              <a:spLocks noEditPoints="1"/>
            </p:cNvSpPr>
            <p:nvPr/>
          </p:nvSpPr>
          <p:spPr bwMode="auto">
            <a:xfrm>
              <a:off x="4006579" y="710660"/>
              <a:ext cx="1090345" cy="108548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椭圆 19"/>
            <p:cNvSpPr/>
            <p:nvPr/>
          </p:nvSpPr>
          <p:spPr>
            <a:xfrm>
              <a:off x="4126125" y="827777"/>
              <a:ext cx="851252" cy="851251"/>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4061773" y="846966"/>
              <a:ext cx="979957" cy="7789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ea"/>
                  <a:sym typeface="+mn-lt"/>
                </a:rPr>
                <a:t>论</a:t>
              </a:r>
            </a:p>
          </p:txBody>
        </p:sp>
      </p:grpSp>
      <p:grpSp>
        <p:nvGrpSpPr>
          <p:cNvPr id="22" name="组合 21"/>
          <p:cNvGrpSpPr/>
          <p:nvPr/>
        </p:nvGrpSpPr>
        <p:grpSpPr>
          <a:xfrm>
            <a:off x="6977496" y="1730889"/>
            <a:ext cx="990878" cy="986461"/>
            <a:chOff x="4006579" y="710660"/>
            <a:chExt cx="1090345" cy="1085485"/>
          </a:xfrm>
          <a:solidFill>
            <a:srgbClr val="CD2727"/>
          </a:solidFill>
        </p:grpSpPr>
        <p:sp>
          <p:nvSpPr>
            <p:cNvPr id="23" name="Freeform 22"/>
            <p:cNvSpPr>
              <a:spLocks noEditPoints="1"/>
            </p:cNvSpPr>
            <p:nvPr/>
          </p:nvSpPr>
          <p:spPr bwMode="auto">
            <a:xfrm>
              <a:off x="4006579" y="710660"/>
              <a:ext cx="1090345" cy="108548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椭圆 23"/>
            <p:cNvSpPr/>
            <p:nvPr/>
          </p:nvSpPr>
          <p:spPr>
            <a:xfrm>
              <a:off x="4126125" y="827777"/>
              <a:ext cx="851252" cy="851251"/>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4061773" y="846966"/>
              <a:ext cx="979957" cy="7789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ea"/>
                  <a:sym typeface="+mn-lt"/>
                </a:rPr>
                <a:t>述</a:t>
              </a:r>
            </a:p>
          </p:txBody>
        </p:sp>
      </p:grpSp>
      <p:grpSp>
        <p:nvGrpSpPr>
          <p:cNvPr id="26" name="组合 25"/>
          <p:cNvGrpSpPr/>
          <p:nvPr/>
        </p:nvGrpSpPr>
        <p:grpSpPr>
          <a:xfrm>
            <a:off x="2415658" y="2141526"/>
            <a:ext cx="964597" cy="266217"/>
            <a:chOff x="2614287" y="1604361"/>
            <a:chExt cx="964597" cy="266217"/>
          </a:xfrm>
          <a:solidFill>
            <a:srgbClr val="CD2727"/>
          </a:solidFill>
        </p:grpSpPr>
        <p:sp>
          <p:nvSpPr>
            <p:cNvPr id="27" name="星形: 五角 27"/>
            <p:cNvSpPr/>
            <p:nvPr/>
          </p:nvSpPr>
          <p:spPr>
            <a:xfrm>
              <a:off x="2614287" y="1604361"/>
              <a:ext cx="266217" cy="266217"/>
            </a:xfrm>
            <a:prstGeom prst="star5">
              <a:avLst/>
            </a:prstGeom>
            <a:grpFill/>
            <a:ln>
              <a:solidFill>
                <a:srgbClr val="CD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8" name="星形: 五角 28"/>
            <p:cNvSpPr/>
            <p:nvPr/>
          </p:nvSpPr>
          <p:spPr>
            <a:xfrm>
              <a:off x="2961920" y="1604361"/>
              <a:ext cx="266217" cy="266217"/>
            </a:xfrm>
            <a:prstGeom prst="star5">
              <a:avLst/>
            </a:prstGeom>
            <a:grpFill/>
            <a:ln>
              <a:solidFill>
                <a:srgbClr val="CD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9" name="星形: 五角 29"/>
            <p:cNvSpPr/>
            <p:nvPr/>
          </p:nvSpPr>
          <p:spPr>
            <a:xfrm>
              <a:off x="3312667" y="1604361"/>
              <a:ext cx="266217" cy="266217"/>
            </a:xfrm>
            <a:prstGeom prst="star5">
              <a:avLst/>
            </a:prstGeom>
            <a:grpFill/>
            <a:ln>
              <a:solidFill>
                <a:srgbClr val="CD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0" name="组合 29"/>
          <p:cNvGrpSpPr/>
          <p:nvPr/>
        </p:nvGrpSpPr>
        <p:grpSpPr>
          <a:xfrm>
            <a:off x="8231199" y="2141526"/>
            <a:ext cx="964597" cy="266217"/>
            <a:chOff x="2614287" y="1604361"/>
            <a:chExt cx="964597" cy="266217"/>
          </a:xfrm>
          <a:solidFill>
            <a:srgbClr val="CD2727"/>
          </a:solidFill>
        </p:grpSpPr>
        <p:sp>
          <p:nvSpPr>
            <p:cNvPr id="31" name="星形: 五角 32"/>
            <p:cNvSpPr/>
            <p:nvPr/>
          </p:nvSpPr>
          <p:spPr>
            <a:xfrm>
              <a:off x="2614287" y="1604361"/>
              <a:ext cx="266217" cy="266217"/>
            </a:xfrm>
            <a:prstGeom prst="star5">
              <a:avLst/>
            </a:prstGeom>
            <a:grpFill/>
            <a:ln>
              <a:solidFill>
                <a:srgbClr val="CD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2" name="星形: 五角 33"/>
            <p:cNvSpPr/>
            <p:nvPr/>
          </p:nvSpPr>
          <p:spPr>
            <a:xfrm>
              <a:off x="2961920" y="1604361"/>
              <a:ext cx="266217" cy="266217"/>
            </a:xfrm>
            <a:prstGeom prst="star5">
              <a:avLst/>
            </a:prstGeom>
            <a:grpFill/>
            <a:ln>
              <a:solidFill>
                <a:srgbClr val="CD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3" name="星形: 五角 34"/>
            <p:cNvSpPr/>
            <p:nvPr/>
          </p:nvSpPr>
          <p:spPr>
            <a:xfrm>
              <a:off x="3312667" y="1604361"/>
              <a:ext cx="266217" cy="266217"/>
            </a:xfrm>
            <a:prstGeom prst="star5">
              <a:avLst/>
            </a:prstGeom>
            <a:grpFill/>
            <a:ln>
              <a:solidFill>
                <a:srgbClr val="CD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34" name="文本框 33"/>
          <p:cNvSpPr txBox="1"/>
          <p:nvPr/>
        </p:nvSpPr>
        <p:spPr>
          <a:xfrm>
            <a:off x="1461941" y="3254961"/>
            <a:ext cx="9268116" cy="2224776"/>
          </a:xfrm>
          <a:prstGeom prst="rect">
            <a:avLst/>
          </a:prstGeom>
          <a:noFill/>
        </p:spPr>
        <p:txBody>
          <a:bodyPr wrap="square">
            <a:spAutoFit/>
          </a:bodyPr>
          <a:lstStyle/>
          <a:p>
            <a:pPr algn="just">
              <a:lnSpc>
                <a:spcPct val="200000"/>
              </a:lnSpc>
            </a:pPr>
            <a:r>
              <a:rPr lang="zh-CN" altLang="en-US" sz="1800" dirty="0">
                <a:latin typeface="微软雅黑" panose="020B0503020204020204" pitchFamily="34" charset="-122"/>
                <a:ea typeface="微软雅黑" panose="020B0503020204020204" pitchFamily="34" charset="-122"/>
                <a:sym typeface="Arial" panose="020B0604020202020204" pitchFamily="34" charset="0"/>
              </a:rPr>
              <a:t>习近平总书记关于党的历史的重要论述，坚持辩证唯物主义和历史唯物主义的立场观点方法，以宏阔的世界眼光和深远的历史视野，对历史经验进行科学总结，对历史规律进行深刻揭示，对现实问题进行透彻分析，对未来发展进行深入思考，为我们学习党的百年历史提供了科学的历史观和方法论。</a:t>
            </a:r>
          </a:p>
        </p:txBody>
      </p:sp>
      <p:sp>
        <p:nvSpPr>
          <p:cNvPr id="4" name="矩形 3"/>
          <p:cNvSpPr/>
          <p:nvPr/>
        </p:nvSpPr>
        <p:spPr>
          <a:xfrm>
            <a:off x="1189200" y="2924622"/>
            <a:ext cx="9702320" cy="3151057"/>
          </a:xfrm>
          <a:prstGeom prst="rect">
            <a:avLst/>
          </a:prstGeom>
          <a:noFill/>
          <a:ln w="38100">
            <a:solidFill>
              <a:srgbClr val="CD272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750" fill="hold"/>
                                        <p:tgtEl>
                                          <p:spTgt spid="7"/>
                                        </p:tgtEl>
                                        <p:attrNameLst>
                                          <p:attrName>ppt_w</p:attrName>
                                        </p:attrNameLst>
                                      </p:cBhvr>
                                      <p:tavLst>
                                        <p:tav tm="0">
                                          <p:val>
                                            <p:fltVal val="0"/>
                                          </p:val>
                                        </p:tav>
                                        <p:tav tm="100000">
                                          <p:val>
                                            <p:strVal val="#ppt_w"/>
                                          </p:val>
                                        </p:tav>
                                      </p:tavLst>
                                    </p:anim>
                                    <p:anim calcmode="lin" valueType="num">
                                      <p:cBhvr>
                                        <p:cTn id="17" dur="750" fill="hold"/>
                                        <p:tgtEl>
                                          <p:spTgt spid="7"/>
                                        </p:tgtEl>
                                        <p:attrNameLst>
                                          <p:attrName>ppt_h</p:attrName>
                                        </p:attrNameLst>
                                      </p:cBhvr>
                                      <p:tavLst>
                                        <p:tav tm="0">
                                          <p:val>
                                            <p:fltVal val="0"/>
                                          </p:val>
                                        </p:tav>
                                        <p:tav tm="100000">
                                          <p:val>
                                            <p:strVal val="#ppt_h"/>
                                          </p:val>
                                        </p:tav>
                                      </p:tavLst>
                                    </p:anim>
                                    <p:anim calcmode="lin" valueType="num">
                                      <p:cBhvr>
                                        <p:cTn id="18" dur="750" fill="hold"/>
                                        <p:tgtEl>
                                          <p:spTgt spid="7"/>
                                        </p:tgtEl>
                                        <p:attrNameLst>
                                          <p:attrName>style.rotation</p:attrName>
                                        </p:attrNameLst>
                                      </p:cBhvr>
                                      <p:tavLst>
                                        <p:tav tm="0">
                                          <p:val>
                                            <p:fltVal val="360"/>
                                          </p:val>
                                        </p:tav>
                                        <p:tav tm="100000">
                                          <p:val>
                                            <p:fltVal val="0"/>
                                          </p:val>
                                        </p:tav>
                                      </p:tavLst>
                                    </p:anim>
                                    <p:animEffect transition="in" filter="fade">
                                      <p:cBhvr>
                                        <p:cTn id="19" dur="750"/>
                                        <p:tgtEl>
                                          <p:spTgt spid="7"/>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 calcmode="lin" valueType="num">
                                      <p:cBhvr>
                                        <p:cTn id="24" dur="750" fill="hold"/>
                                        <p:tgtEl>
                                          <p:spTgt spid="11"/>
                                        </p:tgtEl>
                                        <p:attrNameLst>
                                          <p:attrName>style.rotation</p:attrName>
                                        </p:attrNameLst>
                                      </p:cBhvr>
                                      <p:tavLst>
                                        <p:tav tm="0">
                                          <p:val>
                                            <p:fltVal val="360"/>
                                          </p:val>
                                        </p:tav>
                                        <p:tav tm="100000">
                                          <p:val>
                                            <p:fltVal val="0"/>
                                          </p:val>
                                        </p:tav>
                                      </p:tavLst>
                                    </p:anim>
                                    <p:animEffect transition="in" filter="fade">
                                      <p:cBhvr>
                                        <p:cTn id="25" dur="750"/>
                                        <p:tgtEl>
                                          <p:spTgt spid="11"/>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750" fill="hold"/>
                                        <p:tgtEl>
                                          <p:spTgt spid="15"/>
                                        </p:tgtEl>
                                        <p:attrNameLst>
                                          <p:attrName>ppt_w</p:attrName>
                                        </p:attrNameLst>
                                      </p:cBhvr>
                                      <p:tavLst>
                                        <p:tav tm="0">
                                          <p:val>
                                            <p:fltVal val="0"/>
                                          </p:val>
                                        </p:tav>
                                        <p:tav tm="100000">
                                          <p:val>
                                            <p:strVal val="#ppt_w"/>
                                          </p:val>
                                        </p:tav>
                                      </p:tavLst>
                                    </p:anim>
                                    <p:anim calcmode="lin" valueType="num">
                                      <p:cBhvr>
                                        <p:cTn id="29" dur="750" fill="hold"/>
                                        <p:tgtEl>
                                          <p:spTgt spid="15"/>
                                        </p:tgtEl>
                                        <p:attrNameLst>
                                          <p:attrName>ppt_h</p:attrName>
                                        </p:attrNameLst>
                                      </p:cBhvr>
                                      <p:tavLst>
                                        <p:tav tm="0">
                                          <p:val>
                                            <p:fltVal val="0"/>
                                          </p:val>
                                        </p:tav>
                                        <p:tav tm="100000">
                                          <p:val>
                                            <p:strVal val="#ppt_h"/>
                                          </p:val>
                                        </p:tav>
                                      </p:tavLst>
                                    </p:anim>
                                    <p:anim calcmode="lin" valueType="num">
                                      <p:cBhvr>
                                        <p:cTn id="30" dur="750" fill="hold"/>
                                        <p:tgtEl>
                                          <p:spTgt spid="15"/>
                                        </p:tgtEl>
                                        <p:attrNameLst>
                                          <p:attrName>style.rotation</p:attrName>
                                        </p:attrNameLst>
                                      </p:cBhvr>
                                      <p:tavLst>
                                        <p:tav tm="0">
                                          <p:val>
                                            <p:fltVal val="360"/>
                                          </p:val>
                                        </p:tav>
                                        <p:tav tm="100000">
                                          <p:val>
                                            <p:fltVal val="0"/>
                                          </p:val>
                                        </p:tav>
                                      </p:tavLst>
                                    </p:anim>
                                    <p:animEffect transition="in" filter="fade">
                                      <p:cBhvr>
                                        <p:cTn id="31" dur="750"/>
                                        <p:tgtEl>
                                          <p:spTgt spid="15"/>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750" fill="hold"/>
                                        <p:tgtEl>
                                          <p:spTgt spid="22"/>
                                        </p:tgtEl>
                                        <p:attrNameLst>
                                          <p:attrName>ppt_w</p:attrName>
                                        </p:attrNameLst>
                                      </p:cBhvr>
                                      <p:tavLst>
                                        <p:tav tm="0">
                                          <p:val>
                                            <p:fltVal val="0"/>
                                          </p:val>
                                        </p:tav>
                                        <p:tav tm="100000">
                                          <p:val>
                                            <p:strVal val="#ppt_w"/>
                                          </p:val>
                                        </p:tav>
                                      </p:tavLst>
                                    </p:anim>
                                    <p:anim calcmode="lin" valueType="num">
                                      <p:cBhvr>
                                        <p:cTn id="35" dur="750" fill="hold"/>
                                        <p:tgtEl>
                                          <p:spTgt spid="22"/>
                                        </p:tgtEl>
                                        <p:attrNameLst>
                                          <p:attrName>ppt_h</p:attrName>
                                        </p:attrNameLst>
                                      </p:cBhvr>
                                      <p:tavLst>
                                        <p:tav tm="0">
                                          <p:val>
                                            <p:fltVal val="0"/>
                                          </p:val>
                                        </p:tav>
                                        <p:tav tm="100000">
                                          <p:val>
                                            <p:strVal val="#ppt_h"/>
                                          </p:val>
                                        </p:tav>
                                      </p:tavLst>
                                    </p:anim>
                                    <p:anim calcmode="lin" valueType="num">
                                      <p:cBhvr>
                                        <p:cTn id="36" dur="750" fill="hold"/>
                                        <p:tgtEl>
                                          <p:spTgt spid="22"/>
                                        </p:tgtEl>
                                        <p:attrNameLst>
                                          <p:attrName>style.rotation</p:attrName>
                                        </p:attrNameLst>
                                      </p:cBhvr>
                                      <p:tavLst>
                                        <p:tav tm="0">
                                          <p:val>
                                            <p:fltVal val="360"/>
                                          </p:val>
                                        </p:tav>
                                        <p:tav tm="100000">
                                          <p:val>
                                            <p:fltVal val="0"/>
                                          </p:val>
                                        </p:tav>
                                      </p:tavLst>
                                    </p:anim>
                                    <p:animEffect transition="in" filter="fade">
                                      <p:cBhvr>
                                        <p:cTn id="37" dur="750"/>
                                        <p:tgtEl>
                                          <p:spTgt spid="22"/>
                                        </p:tgtEl>
                                      </p:cBhvr>
                                    </p:animEffect>
                                  </p:childTnLst>
                                </p:cTn>
                              </p:par>
                            </p:childTnLst>
                          </p:cTn>
                        </p:par>
                        <p:par>
                          <p:cTn id="38" fill="hold">
                            <p:stCondLst>
                              <p:cond delay="1500"/>
                            </p:stCondLst>
                            <p:childTnLst>
                              <p:par>
                                <p:cTn id="39" presetID="16" presetClass="entr" presetSubtype="21"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grpSp>
        <p:nvGrpSpPr>
          <p:cNvPr id="26" name="组合 25"/>
          <p:cNvGrpSpPr/>
          <p:nvPr/>
        </p:nvGrpSpPr>
        <p:grpSpPr>
          <a:xfrm>
            <a:off x="250583" y="364644"/>
            <a:ext cx="7337487" cy="656108"/>
            <a:chOff x="250583" y="364644"/>
            <a:chExt cx="7337487" cy="656108"/>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83" y="364644"/>
              <a:ext cx="1198382" cy="607630"/>
            </a:xfrm>
            <a:prstGeom prst="rect">
              <a:avLst/>
            </a:prstGeom>
            <a:effectLst>
              <a:outerShdw blurRad="50800" dist="38100" dir="8100000" algn="tr" rotWithShape="0">
                <a:prstClr val="black">
                  <a:alpha val="40000"/>
                </a:prstClr>
              </a:outerShdw>
            </a:effectLst>
          </p:spPr>
        </p:pic>
        <p:sp>
          <p:nvSpPr>
            <p:cNvPr id="17" name="文本框 16"/>
            <p:cNvSpPr txBox="1"/>
            <p:nvPr/>
          </p:nvSpPr>
          <p:spPr>
            <a:xfrm>
              <a:off x="1494000" y="374421"/>
              <a:ext cx="6094070" cy="646331"/>
            </a:xfrm>
            <a:prstGeom prst="rect">
              <a:avLst/>
            </a:prstGeom>
            <a:noFill/>
          </p:spPr>
          <p:txBody>
            <a:bodyPr wrap="square">
              <a:spAutoFit/>
            </a:bodyPr>
            <a:lstStyle/>
            <a:p>
              <a:r>
                <a:rPr kumimoji="1" lang="zh-CN" altLang="en-US" dirty="0">
                  <a:solidFill>
                    <a:srgbClr val="CD2727"/>
                  </a:solidFill>
                  <a:latin typeface="汉仪雅酷黑 75W" panose="020B0804020202020204" pitchFamily="34" charset="-122"/>
                  <a:ea typeface="汉仪雅酷黑 75W" panose="020B0804020202020204" pitchFamily="34" charset="-122"/>
                </a:rPr>
                <a:t>热烈庆祝中国共产党</a:t>
              </a:r>
              <a:endParaRPr kumimoji="1" lang="en-US" altLang="zh-CN" dirty="0">
                <a:solidFill>
                  <a:srgbClr val="CD2727"/>
                </a:solidFill>
                <a:latin typeface="汉仪雅酷黑 75W" panose="020B0804020202020204" pitchFamily="34" charset="-122"/>
                <a:ea typeface="汉仪雅酷黑 75W" panose="020B0804020202020204" pitchFamily="34" charset="-122"/>
              </a:endParaRPr>
            </a:p>
            <a:p>
              <a:r>
                <a:rPr kumimoji="1" lang="zh-CN" altLang="en-US" dirty="0">
                  <a:solidFill>
                    <a:srgbClr val="CD2727"/>
                  </a:solidFill>
                  <a:latin typeface="汉仪雅酷黑 75W" panose="020B0804020202020204" pitchFamily="34" charset="-122"/>
                  <a:ea typeface="汉仪雅酷黑 75W" panose="020B0804020202020204" pitchFamily="34" charset="-122"/>
                </a:rPr>
                <a:t>成立</a:t>
              </a:r>
              <a:r>
                <a:rPr kumimoji="1" lang="en-US" altLang="zh-CN" dirty="0">
                  <a:solidFill>
                    <a:srgbClr val="CD2727"/>
                  </a:solidFill>
                  <a:latin typeface="汉仪雅酷黑 75W" panose="020B0804020202020204" pitchFamily="34" charset="-122"/>
                  <a:ea typeface="汉仪雅酷黑 75W" panose="020B0804020202020204" pitchFamily="34" charset="-122"/>
                </a:rPr>
                <a:t>100</a:t>
              </a:r>
              <a:r>
                <a:rPr kumimoji="1" lang="zh-CN" altLang="en-US" dirty="0">
                  <a:solidFill>
                    <a:srgbClr val="CD2727"/>
                  </a:solidFill>
                  <a:latin typeface="汉仪雅酷黑 75W" panose="020B0804020202020204" pitchFamily="34" charset="-122"/>
                  <a:ea typeface="汉仪雅酷黑 75W" panose="020B0804020202020204" pitchFamily="34" charset="-122"/>
                </a:rPr>
                <a:t>周年</a:t>
              </a:r>
            </a:p>
          </p:txBody>
        </p:sp>
      </p:grpSp>
      <p:grpSp>
        <p:nvGrpSpPr>
          <p:cNvPr id="25" name="组合 24"/>
          <p:cNvGrpSpPr/>
          <p:nvPr/>
        </p:nvGrpSpPr>
        <p:grpSpPr>
          <a:xfrm>
            <a:off x="10243363" y="473425"/>
            <a:ext cx="1414472" cy="195034"/>
            <a:chOff x="8442960" y="777240"/>
            <a:chExt cx="2999432" cy="286146"/>
          </a:xfrm>
        </p:grpSpPr>
        <p:cxnSp>
          <p:nvCxnSpPr>
            <p:cNvPr id="22" name="直接连接符 21"/>
            <p:cNvCxnSpPr/>
            <p:nvPr/>
          </p:nvCxnSpPr>
          <p:spPr>
            <a:xfrm>
              <a:off x="8442960" y="777240"/>
              <a:ext cx="2999432"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442960" y="926554"/>
              <a:ext cx="2999432"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442960" y="1063386"/>
              <a:ext cx="29994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849774" y="3151071"/>
            <a:ext cx="6922626" cy="1938992"/>
          </a:xfrm>
          <a:prstGeom prst="rect">
            <a:avLst/>
          </a:prstGeom>
          <a:noFill/>
        </p:spPr>
        <p:txBody>
          <a:bodyPr wrap="square" rtlCol="0">
            <a:spAutoFit/>
          </a:bodyPr>
          <a:lstStyle/>
          <a:p>
            <a:pPr algn="just"/>
            <a:r>
              <a:rPr lang="zh-CN" altLang="en-US" sz="4000" dirty="0">
                <a:solidFill>
                  <a:srgbClr val="CD2727"/>
                </a:solidFill>
                <a:latin typeface="汉仪雅酷黑 75W" panose="020B0804020202020204" pitchFamily="34" charset="-122"/>
                <a:ea typeface="汉仪雅酷黑 75W" panose="020B0804020202020204" pitchFamily="34" charset="-122"/>
              </a:rPr>
              <a:t>学习党的百年历史要准确把握党的历史的主题和主线、主流和本质</a:t>
            </a:r>
          </a:p>
        </p:txBody>
      </p:sp>
      <p:grpSp>
        <p:nvGrpSpPr>
          <p:cNvPr id="8" name="组合 7"/>
          <p:cNvGrpSpPr/>
          <p:nvPr/>
        </p:nvGrpSpPr>
        <p:grpSpPr>
          <a:xfrm>
            <a:off x="2306438" y="2087880"/>
            <a:ext cx="3528542" cy="769441"/>
            <a:chOff x="3320224" y="2244088"/>
            <a:chExt cx="2162629" cy="668414"/>
          </a:xfrm>
        </p:grpSpPr>
        <p:sp>
          <p:nvSpPr>
            <p:cNvPr id="35" name="矩形 34"/>
            <p:cNvSpPr/>
            <p:nvPr/>
          </p:nvSpPr>
          <p:spPr>
            <a:xfrm>
              <a:off x="3320224" y="2244088"/>
              <a:ext cx="2162629" cy="653143"/>
            </a:xfrm>
            <a:prstGeom prst="rect">
              <a:avLst/>
            </a:prstGeom>
            <a:solidFill>
              <a:srgbClr val="CD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600">
                <a:latin typeface="汉仪雅酷黑 75W" panose="020B0804020202020204" pitchFamily="34" charset="-122"/>
                <a:ea typeface="汉仪雅酷黑 75W" panose="020B0804020202020204" pitchFamily="34" charset="-122"/>
              </a:endParaRPr>
            </a:p>
          </p:txBody>
        </p:sp>
        <p:sp>
          <p:nvSpPr>
            <p:cNvPr id="42" name="文本框 41"/>
            <p:cNvSpPr txBox="1"/>
            <p:nvPr/>
          </p:nvSpPr>
          <p:spPr>
            <a:xfrm>
              <a:off x="3459842" y="2244088"/>
              <a:ext cx="1935265" cy="668414"/>
            </a:xfrm>
            <a:prstGeom prst="rect">
              <a:avLst/>
            </a:prstGeom>
            <a:noFill/>
          </p:spPr>
          <p:txBody>
            <a:bodyPr wrap="square" rtlCol="0">
              <a:spAutoFit/>
            </a:bodyPr>
            <a:lstStyle/>
            <a:p>
              <a:pPr algn="dist"/>
              <a:r>
                <a:rPr kumimoji="1" lang="zh-CN" altLang="en-US" sz="4400" dirty="0">
                  <a:solidFill>
                    <a:schemeClr val="bg1"/>
                  </a:solidFill>
                  <a:latin typeface="汉仪雅酷黑 75W" panose="020B0804020202020204" pitchFamily="34" charset="-122"/>
                  <a:ea typeface="汉仪雅酷黑 75W" panose="020B0804020202020204" pitchFamily="34" charset="-122"/>
                </a:rPr>
                <a:t>第二部分</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8333740" cy="369570"/>
          </a:xfrm>
          <a:prstGeom prst="rect">
            <a:avLst/>
          </a:prstGeom>
          <a:noFill/>
        </p:spPr>
        <p:txBody>
          <a:bodyPr wrap="square" rtlCol="0">
            <a:spAutoFit/>
          </a:bodyPr>
          <a:lstStyle/>
          <a:p>
            <a:pPr algn="just"/>
            <a:r>
              <a:rPr lang="zh-CN" altLang="en-US" sz="1800" dirty="0">
                <a:solidFill>
                  <a:srgbClr val="CD2727"/>
                </a:solidFill>
                <a:latin typeface="汉仪雅酷黑 75W" panose="020B0804020202020204" pitchFamily="34" charset="-122"/>
                <a:ea typeface="汉仪雅酷黑 75W" panose="020B0804020202020204" pitchFamily="34" charset="-122"/>
              </a:rPr>
              <a:t>学习党的百年历史要准确把握党的历史的主题和主线、主流和本质</a:t>
            </a:r>
          </a:p>
        </p:txBody>
      </p:sp>
      <p:sp>
        <p:nvSpPr>
          <p:cNvPr id="7" name="KSO_Shape"/>
          <p:cNvSpPr/>
          <p:nvPr/>
        </p:nvSpPr>
        <p:spPr bwMode="auto">
          <a:xfrm>
            <a:off x="468854" y="2579537"/>
            <a:ext cx="2446020" cy="2663190"/>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CD2727"/>
          </a:solidFill>
          <a:ln>
            <a:solidFill>
              <a:srgbClr val="CD2727"/>
            </a:solid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9" name="Aitds3"/>
          <p:cNvSpPr/>
          <p:nvPr/>
        </p:nvSpPr>
        <p:spPr>
          <a:xfrm>
            <a:off x="3879439" y="2043487"/>
            <a:ext cx="7083202" cy="873957"/>
          </a:xfrm>
          <a:prstGeom prst="rect">
            <a:avLst/>
          </a:prstGeom>
        </p:spPr>
        <p:txBody>
          <a:bodyPr wrap="square">
            <a:spAutoFit/>
          </a:bodyPr>
          <a:lstStyle/>
          <a:p>
            <a:pPr algn="just" hangingPunct="0">
              <a:lnSpc>
                <a:spcPct val="150000"/>
              </a:lnSpc>
              <a:buClr>
                <a:srgbClr val="CA0909"/>
              </a:buClr>
            </a:pPr>
            <a:r>
              <a:rPr lang="en-US" altLang="zh-CN" dirty="0">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dirty="0">
                <a:latin typeface="微软雅黑" panose="020B0503020204020204" pitchFamily="34" charset="-122"/>
                <a:ea typeface="微软雅黑" panose="020B0503020204020204" pitchFamily="34" charset="-122"/>
                <a:cs typeface="+mn-ea"/>
                <a:sym typeface="Arial" panose="020B0604020202020204" pitchFamily="34" charset="0"/>
              </a:rPr>
              <a:t>汉书</a:t>
            </a:r>
            <a:r>
              <a:rPr lang="en-US" altLang="zh-CN" dirty="0">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dirty="0">
                <a:latin typeface="微软雅黑" panose="020B0503020204020204" pitchFamily="34" charset="-122"/>
                <a:ea typeface="微软雅黑" panose="020B0503020204020204" pitchFamily="34" charset="-122"/>
                <a:cs typeface="+mn-ea"/>
                <a:sym typeface="Arial" panose="020B0604020202020204" pitchFamily="34" charset="0"/>
              </a:rPr>
              <a:t>艺文志</a:t>
            </a:r>
            <a:r>
              <a:rPr lang="en-US" altLang="zh-CN" dirty="0">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dirty="0">
                <a:latin typeface="微软雅黑" panose="020B0503020204020204" pitchFamily="34" charset="-122"/>
                <a:ea typeface="微软雅黑" panose="020B0503020204020204" pitchFamily="34" charset="-122"/>
                <a:cs typeface="+mn-ea"/>
                <a:sym typeface="Arial" panose="020B0604020202020204" pitchFamily="34" charset="0"/>
              </a:rPr>
              <a:t>曰“秉要执本”，意思是说，总结历史，要抓住主要的、根本的东西。</a:t>
            </a:r>
          </a:p>
        </p:txBody>
      </p:sp>
      <p:sp>
        <p:nvSpPr>
          <p:cNvPr id="11" name="Aitds3"/>
          <p:cNvSpPr/>
          <p:nvPr/>
        </p:nvSpPr>
        <p:spPr>
          <a:xfrm>
            <a:off x="3879438" y="3732914"/>
            <a:ext cx="7083202" cy="873957"/>
          </a:xfrm>
          <a:prstGeom prst="rect">
            <a:avLst/>
          </a:prstGeom>
        </p:spPr>
        <p:txBody>
          <a:bodyPr wrap="square">
            <a:spAutoFit/>
          </a:bodyPr>
          <a:lstStyle/>
          <a:p>
            <a:pPr algn="just" hangingPunct="0">
              <a:lnSpc>
                <a:spcPct val="150000"/>
              </a:lnSpc>
              <a:buClr>
                <a:srgbClr val="CA0909"/>
              </a:buClr>
            </a:pPr>
            <a:r>
              <a:rPr lang="zh-CN" altLang="en-US" dirty="0">
                <a:latin typeface="微软雅黑" panose="020B0503020204020204" pitchFamily="34" charset="-122"/>
                <a:ea typeface="微软雅黑" panose="020B0503020204020204" pitchFamily="34" charset="-122"/>
                <a:cs typeface="+mn-ea"/>
                <a:sym typeface="Arial" panose="020B0604020202020204" pitchFamily="34" charset="0"/>
              </a:rPr>
              <a:t>中国共产党的百年历史壮阔宏伟、气象万千。在这么多的内容中，怎样才能把握其最主要、最根本的东西？</a:t>
            </a:r>
          </a:p>
        </p:txBody>
      </p:sp>
      <p:sp>
        <p:nvSpPr>
          <p:cNvPr id="13" name="Aitds3"/>
          <p:cNvSpPr/>
          <p:nvPr/>
        </p:nvSpPr>
        <p:spPr>
          <a:xfrm>
            <a:off x="3879438" y="5317411"/>
            <a:ext cx="7660640" cy="458459"/>
          </a:xfrm>
          <a:prstGeom prst="rect">
            <a:avLst/>
          </a:prstGeom>
        </p:spPr>
        <p:txBody>
          <a:bodyPr wrap="square">
            <a:spAutoFit/>
          </a:bodyPr>
          <a:lstStyle/>
          <a:p>
            <a:pPr algn="just" hangingPunct="0">
              <a:lnSpc>
                <a:spcPct val="150000"/>
              </a:lnSpc>
              <a:buClr>
                <a:srgbClr val="CA0909"/>
              </a:buClr>
            </a:pPr>
            <a:r>
              <a:rPr lang="zh-CN" altLang="en-US" dirty="0">
                <a:latin typeface="微软雅黑" panose="020B0503020204020204" pitchFamily="34" charset="-122"/>
                <a:ea typeface="微软雅黑" panose="020B0503020204020204" pitchFamily="34" charset="-122"/>
                <a:cs typeface="+mn-ea"/>
                <a:sym typeface="Arial" panose="020B0604020202020204" pitchFamily="34" charset="0"/>
              </a:rPr>
              <a:t>十分重要的是要弄清楚其主题和主线是什么、其主流和本质是什么。 </a:t>
            </a:r>
          </a:p>
        </p:txBody>
      </p:sp>
      <p:grpSp>
        <p:nvGrpSpPr>
          <p:cNvPr id="4" name="组合 3"/>
          <p:cNvGrpSpPr/>
          <p:nvPr/>
        </p:nvGrpSpPr>
        <p:grpSpPr>
          <a:xfrm>
            <a:off x="3461927" y="2257711"/>
            <a:ext cx="247967" cy="3377107"/>
            <a:chOff x="5404709" y="1851848"/>
            <a:chExt cx="247967" cy="3377107"/>
          </a:xfrm>
          <a:solidFill>
            <a:srgbClr val="CD2727"/>
          </a:solidFill>
        </p:grpSpPr>
        <p:grpSp>
          <p:nvGrpSpPr>
            <p:cNvPr id="14" name="组合 13"/>
            <p:cNvGrpSpPr/>
            <p:nvPr/>
          </p:nvGrpSpPr>
          <p:grpSpPr>
            <a:xfrm>
              <a:off x="5416456" y="1851848"/>
              <a:ext cx="236220" cy="241300"/>
              <a:chOff x="14204" y="3201"/>
              <a:chExt cx="372" cy="380"/>
            </a:xfrm>
            <a:grpFill/>
          </p:grpSpPr>
          <p:sp>
            <p:nvSpPr>
              <p:cNvPr id="15" name="Freeform 109"/>
              <p:cNvSpPr>
                <a:spLocks noEditPoints="1"/>
              </p:cNvSpPr>
              <p:nvPr/>
            </p:nvSpPr>
            <p:spPr bwMode="auto">
              <a:xfrm>
                <a:off x="14204"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a:cs typeface="+mn-ea"/>
                  <a:sym typeface="+mn-lt"/>
                </a:endParaRPr>
              </a:p>
            </p:txBody>
          </p:sp>
          <p:sp>
            <p:nvSpPr>
              <p:cNvPr id="17" name="Freeform 109"/>
              <p:cNvSpPr>
                <a:spLocks noEditPoints="1"/>
              </p:cNvSpPr>
              <p:nvPr/>
            </p:nvSpPr>
            <p:spPr bwMode="auto">
              <a:xfrm>
                <a:off x="14346"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a:cs typeface="+mn-ea"/>
                  <a:sym typeface="+mn-lt"/>
                </a:endParaRPr>
              </a:p>
            </p:txBody>
          </p:sp>
        </p:grpSp>
        <p:grpSp>
          <p:nvGrpSpPr>
            <p:cNvPr id="20" name="组合 19"/>
            <p:cNvGrpSpPr/>
            <p:nvPr/>
          </p:nvGrpSpPr>
          <p:grpSpPr>
            <a:xfrm>
              <a:off x="5404709" y="3641257"/>
              <a:ext cx="236220" cy="241300"/>
              <a:chOff x="14204" y="3201"/>
              <a:chExt cx="372" cy="380"/>
            </a:xfrm>
            <a:grpFill/>
          </p:grpSpPr>
          <p:sp>
            <p:nvSpPr>
              <p:cNvPr id="21" name="Freeform 109"/>
              <p:cNvSpPr>
                <a:spLocks noEditPoints="1"/>
              </p:cNvSpPr>
              <p:nvPr/>
            </p:nvSpPr>
            <p:spPr bwMode="auto">
              <a:xfrm>
                <a:off x="14204"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a:cs typeface="+mn-ea"/>
                  <a:sym typeface="+mn-lt"/>
                </a:endParaRPr>
              </a:p>
            </p:txBody>
          </p:sp>
          <p:sp>
            <p:nvSpPr>
              <p:cNvPr id="22" name="Freeform 109"/>
              <p:cNvSpPr>
                <a:spLocks noEditPoints="1"/>
              </p:cNvSpPr>
              <p:nvPr/>
            </p:nvSpPr>
            <p:spPr bwMode="auto">
              <a:xfrm>
                <a:off x="14346"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a:cs typeface="+mn-ea"/>
                  <a:sym typeface="+mn-lt"/>
                </a:endParaRPr>
              </a:p>
            </p:txBody>
          </p:sp>
        </p:grpSp>
        <p:grpSp>
          <p:nvGrpSpPr>
            <p:cNvPr id="23" name="组合 22"/>
            <p:cNvGrpSpPr/>
            <p:nvPr/>
          </p:nvGrpSpPr>
          <p:grpSpPr>
            <a:xfrm>
              <a:off x="5410965" y="4987655"/>
              <a:ext cx="236220" cy="241300"/>
              <a:chOff x="14204" y="3201"/>
              <a:chExt cx="372" cy="380"/>
            </a:xfrm>
            <a:grpFill/>
          </p:grpSpPr>
          <p:sp>
            <p:nvSpPr>
              <p:cNvPr id="24" name="Freeform 109"/>
              <p:cNvSpPr>
                <a:spLocks noEditPoints="1"/>
              </p:cNvSpPr>
              <p:nvPr/>
            </p:nvSpPr>
            <p:spPr bwMode="auto">
              <a:xfrm>
                <a:off x="14204"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a:cs typeface="+mn-ea"/>
                  <a:sym typeface="+mn-lt"/>
                </a:endParaRPr>
              </a:p>
            </p:txBody>
          </p:sp>
          <p:sp>
            <p:nvSpPr>
              <p:cNvPr id="25" name="Freeform 109"/>
              <p:cNvSpPr>
                <a:spLocks noEditPoints="1"/>
              </p:cNvSpPr>
              <p:nvPr/>
            </p:nvSpPr>
            <p:spPr bwMode="auto">
              <a:xfrm>
                <a:off x="14346" y="3201"/>
                <a:ext cx="231" cy="381"/>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solidFill>
                  <a:srgbClr val="CD2727"/>
                </a:solidFill>
              </a:ln>
            </p:spPr>
            <p:txBody>
              <a:bodyPr vert="horz" wrap="square" lIns="91440" tIns="45720" rIns="91440" bIns="45720" numCol="1" anchor="t" anchorCtr="0" compatLnSpc="1"/>
              <a:lstStyle/>
              <a:p>
                <a:endParaRPr lang="zh-CN" altLang="en-US">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 r="-1" b="11393"/>
          <a:stretch>
            <a:fillRect/>
          </a:stretch>
        </p:blipFill>
        <p:spPr>
          <a:xfrm>
            <a:off x="0" y="0"/>
            <a:ext cx="12191999" cy="6858000"/>
          </a:xfrm>
          <a:prstGeom prst="rect">
            <a:avLst/>
          </a:prstGeom>
        </p:spPr>
      </p:pic>
      <p:sp>
        <p:nvSpPr>
          <p:cNvPr id="2" name="矩形 1"/>
          <p:cNvSpPr/>
          <p:nvPr/>
        </p:nvSpPr>
        <p:spPr>
          <a:xfrm>
            <a:off x="259079" y="243840"/>
            <a:ext cx="11673840" cy="637032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9355" y="641985"/>
            <a:ext cx="8333740" cy="369570"/>
          </a:xfrm>
          <a:prstGeom prst="rect">
            <a:avLst/>
          </a:prstGeom>
          <a:noFill/>
        </p:spPr>
        <p:txBody>
          <a:bodyPr wrap="square" rtlCol="0">
            <a:spAutoFit/>
          </a:bodyPr>
          <a:lstStyle/>
          <a:p>
            <a:pPr algn="just"/>
            <a:r>
              <a:rPr lang="zh-CN" altLang="en-US" sz="1800" dirty="0">
                <a:solidFill>
                  <a:srgbClr val="CD2727"/>
                </a:solidFill>
                <a:latin typeface="汉仪雅酷黑 75W" panose="020B0804020202020204" pitchFamily="34" charset="-122"/>
                <a:ea typeface="汉仪雅酷黑 75W" panose="020B0804020202020204" pitchFamily="34" charset="-122"/>
              </a:rPr>
              <a:t>学习党的百年历史要准确把握党的历史的主题和主线、主流和本质</a:t>
            </a:r>
          </a:p>
        </p:txBody>
      </p:sp>
      <p:grpSp>
        <p:nvGrpSpPr>
          <p:cNvPr id="7" name="Aitds5"/>
          <p:cNvGrpSpPr>
            <a:grpSpLocks noChangeAspect="1"/>
          </p:cNvGrpSpPr>
          <p:nvPr/>
        </p:nvGrpSpPr>
        <p:grpSpPr bwMode="auto">
          <a:xfrm>
            <a:off x="676627" y="1876122"/>
            <a:ext cx="4220493" cy="698500"/>
            <a:chOff x="1003" y="1955"/>
            <a:chExt cx="3238" cy="440"/>
          </a:xfrm>
        </p:grpSpPr>
        <p:sp>
          <p:nvSpPr>
            <p:cNvPr id="8" name="Aitds5-1"/>
            <p:cNvSpPr>
              <a:spLocks noEditPoints="1"/>
            </p:cNvSpPr>
            <p:nvPr/>
          </p:nvSpPr>
          <p:spPr bwMode="auto">
            <a:xfrm>
              <a:off x="2622" y="1955"/>
              <a:ext cx="1619" cy="440"/>
            </a:xfrm>
            <a:custGeom>
              <a:avLst/>
              <a:gdLst>
                <a:gd name="T0" fmla="*/ 527 w 1619"/>
                <a:gd name="T1" fmla="*/ 430 h 440"/>
                <a:gd name="T2" fmla="*/ 434 w 1619"/>
                <a:gd name="T3" fmla="*/ 408 h 440"/>
                <a:gd name="T4" fmla="*/ 1570 w 1619"/>
                <a:gd name="T5" fmla="*/ 388 h 440"/>
                <a:gd name="T6" fmla="*/ 536 w 1619"/>
                <a:gd name="T7" fmla="*/ 366 h 440"/>
                <a:gd name="T8" fmla="*/ 1555 w 1619"/>
                <a:gd name="T9" fmla="*/ 140 h 440"/>
                <a:gd name="T10" fmla="*/ 536 w 1619"/>
                <a:gd name="T11" fmla="*/ 116 h 440"/>
                <a:gd name="T12" fmla="*/ 77 w 1619"/>
                <a:gd name="T13" fmla="*/ 355 h 440"/>
                <a:gd name="T14" fmla="*/ 54 w 1619"/>
                <a:gd name="T15" fmla="*/ 150 h 440"/>
                <a:gd name="T16" fmla="*/ 148 w 1619"/>
                <a:gd name="T17" fmla="*/ 355 h 440"/>
                <a:gd name="T18" fmla="*/ 123 w 1619"/>
                <a:gd name="T19" fmla="*/ 150 h 440"/>
                <a:gd name="T20" fmla="*/ 218 w 1619"/>
                <a:gd name="T21" fmla="*/ 355 h 440"/>
                <a:gd name="T22" fmla="*/ 193 w 1619"/>
                <a:gd name="T23" fmla="*/ 150 h 440"/>
                <a:gd name="T24" fmla="*/ 283 w 1619"/>
                <a:gd name="T25" fmla="*/ 355 h 440"/>
                <a:gd name="T26" fmla="*/ 256 w 1619"/>
                <a:gd name="T27" fmla="*/ 150 h 440"/>
                <a:gd name="T28" fmla="*/ 358 w 1619"/>
                <a:gd name="T29" fmla="*/ 355 h 440"/>
                <a:gd name="T30" fmla="*/ 334 w 1619"/>
                <a:gd name="T31" fmla="*/ 150 h 440"/>
                <a:gd name="T32" fmla="*/ 414 w 1619"/>
                <a:gd name="T33" fmla="*/ 355 h 440"/>
                <a:gd name="T34" fmla="*/ 391 w 1619"/>
                <a:gd name="T35" fmla="*/ 150 h 440"/>
                <a:gd name="T36" fmla="*/ 525 w 1619"/>
                <a:gd name="T37" fmla="*/ 355 h 440"/>
                <a:gd name="T38" fmla="*/ 431 w 1619"/>
                <a:gd name="T39" fmla="*/ 150 h 440"/>
                <a:gd name="T40" fmla="*/ 561 w 1619"/>
                <a:gd name="T41" fmla="*/ 355 h 440"/>
                <a:gd name="T42" fmla="*/ 538 w 1619"/>
                <a:gd name="T43" fmla="*/ 150 h 440"/>
                <a:gd name="T44" fmla="*/ 626 w 1619"/>
                <a:gd name="T45" fmla="*/ 355 h 440"/>
                <a:gd name="T46" fmla="*/ 598 w 1619"/>
                <a:gd name="T47" fmla="*/ 150 h 440"/>
                <a:gd name="T48" fmla="*/ 698 w 1619"/>
                <a:gd name="T49" fmla="*/ 355 h 440"/>
                <a:gd name="T50" fmla="*/ 671 w 1619"/>
                <a:gd name="T51" fmla="*/ 150 h 440"/>
                <a:gd name="T52" fmla="*/ 762 w 1619"/>
                <a:gd name="T53" fmla="*/ 355 h 440"/>
                <a:gd name="T54" fmla="*/ 738 w 1619"/>
                <a:gd name="T55" fmla="*/ 150 h 440"/>
                <a:gd name="T56" fmla="*/ 824 w 1619"/>
                <a:gd name="T57" fmla="*/ 355 h 440"/>
                <a:gd name="T58" fmla="*/ 799 w 1619"/>
                <a:gd name="T59" fmla="*/ 150 h 440"/>
                <a:gd name="T60" fmla="*/ 894 w 1619"/>
                <a:gd name="T61" fmla="*/ 355 h 440"/>
                <a:gd name="T62" fmla="*/ 862 w 1619"/>
                <a:gd name="T63" fmla="*/ 150 h 440"/>
                <a:gd name="T64" fmla="*/ 965 w 1619"/>
                <a:gd name="T65" fmla="*/ 355 h 440"/>
                <a:gd name="T66" fmla="*/ 937 w 1619"/>
                <a:gd name="T67" fmla="*/ 150 h 440"/>
                <a:gd name="T68" fmla="*/ 1029 w 1619"/>
                <a:gd name="T69" fmla="*/ 355 h 440"/>
                <a:gd name="T70" fmla="*/ 1001 w 1619"/>
                <a:gd name="T71" fmla="*/ 150 h 440"/>
                <a:gd name="T72" fmla="*/ 1096 w 1619"/>
                <a:gd name="T73" fmla="*/ 355 h 440"/>
                <a:gd name="T74" fmla="*/ 1071 w 1619"/>
                <a:gd name="T75" fmla="*/ 150 h 440"/>
                <a:gd name="T76" fmla="*/ 1159 w 1619"/>
                <a:gd name="T77" fmla="*/ 355 h 440"/>
                <a:gd name="T78" fmla="*/ 1136 w 1619"/>
                <a:gd name="T79" fmla="*/ 150 h 440"/>
                <a:gd name="T80" fmla="*/ 1224 w 1619"/>
                <a:gd name="T81" fmla="*/ 355 h 440"/>
                <a:gd name="T82" fmla="*/ 1203 w 1619"/>
                <a:gd name="T83" fmla="*/ 150 h 440"/>
                <a:gd name="T84" fmla="*/ 1509 w 1619"/>
                <a:gd name="T85" fmla="*/ 355 h 440"/>
                <a:gd name="T86" fmla="*/ 1471 w 1619"/>
                <a:gd name="T87" fmla="*/ 150 h 440"/>
                <a:gd name="T88" fmla="*/ 483 w 1619"/>
                <a:gd name="T89" fmla="*/ 17 h 440"/>
                <a:gd name="T90" fmla="*/ 0 w 1619"/>
                <a:gd name="T91" fmla="*/ 0 h 440"/>
                <a:gd name="T92" fmla="*/ 580 w 1619"/>
                <a:gd name="T93" fmla="*/ 58 h 440"/>
                <a:gd name="T94" fmla="*/ 1215 w 1619"/>
                <a:gd name="T95" fmla="*/ 85 h 440"/>
                <a:gd name="T96" fmla="*/ 1479 w 1619"/>
                <a:gd name="T97" fmla="*/ 58 h 440"/>
                <a:gd name="T98" fmla="*/ 1519 w 1619"/>
                <a:gd name="T99" fmla="*/ 103 h 440"/>
                <a:gd name="T100" fmla="*/ 1543 w 1619"/>
                <a:gd name="T101" fmla="*/ 150 h 440"/>
                <a:gd name="T102" fmla="*/ 1581 w 1619"/>
                <a:gd name="T103" fmla="*/ 396 h 440"/>
                <a:gd name="T104" fmla="*/ 0 w 1619"/>
                <a:gd name="T105" fmla="*/ 440 h 440"/>
                <a:gd name="T106" fmla="*/ 423 w 1619"/>
                <a:gd name="T107" fmla="*/ 367 h 440"/>
                <a:gd name="T108" fmla="*/ 49 w 1619"/>
                <a:gd name="T109" fmla="*/ 138 h 440"/>
                <a:gd name="T110" fmla="*/ 49 w 1619"/>
                <a:gd name="T111" fmla="*/ 118 h 440"/>
                <a:gd name="T112" fmla="*/ 0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434" y="408"/>
                  </a:moveTo>
                  <a:lnTo>
                    <a:pt x="434" y="430"/>
                  </a:lnTo>
                  <a:lnTo>
                    <a:pt x="527" y="430"/>
                  </a:lnTo>
                  <a:lnTo>
                    <a:pt x="527" y="408"/>
                  </a:lnTo>
                  <a:lnTo>
                    <a:pt x="434" y="408"/>
                  </a:lnTo>
                  <a:lnTo>
                    <a:pt x="434" y="408"/>
                  </a:lnTo>
                  <a:close/>
                  <a:moveTo>
                    <a:pt x="536" y="366"/>
                  </a:moveTo>
                  <a:lnTo>
                    <a:pt x="536" y="388"/>
                  </a:lnTo>
                  <a:lnTo>
                    <a:pt x="1570" y="388"/>
                  </a:lnTo>
                  <a:lnTo>
                    <a:pt x="1570" y="366"/>
                  </a:lnTo>
                  <a:lnTo>
                    <a:pt x="536" y="366"/>
                  </a:lnTo>
                  <a:lnTo>
                    <a:pt x="536" y="366"/>
                  </a:lnTo>
                  <a:close/>
                  <a:moveTo>
                    <a:pt x="536" y="116"/>
                  </a:moveTo>
                  <a:lnTo>
                    <a:pt x="536" y="140"/>
                  </a:lnTo>
                  <a:lnTo>
                    <a:pt x="1555" y="140"/>
                  </a:lnTo>
                  <a:lnTo>
                    <a:pt x="1555" y="116"/>
                  </a:lnTo>
                  <a:lnTo>
                    <a:pt x="536" y="116"/>
                  </a:lnTo>
                  <a:lnTo>
                    <a:pt x="536" y="116"/>
                  </a:lnTo>
                  <a:close/>
                  <a:moveTo>
                    <a:pt x="54" y="150"/>
                  </a:moveTo>
                  <a:lnTo>
                    <a:pt x="54" y="355"/>
                  </a:lnTo>
                  <a:lnTo>
                    <a:pt x="77" y="355"/>
                  </a:lnTo>
                  <a:lnTo>
                    <a:pt x="77" y="150"/>
                  </a:lnTo>
                  <a:lnTo>
                    <a:pt x="54" y="150"/>
                  </a:lnTo>
                  <a:lnTo>
                    <a:pt x="54" y="150"/>
                  </a:lnTo>
                  <a:close/>
                  <a:moveTo>
                    <a:pt x="123" y="150"/>
                  </a:moveTo>
                  <a:lnTo>
                    <a:pt x="123" y="355"/>
                  </a:lnTo>
                  <a:lnTo>
                    <a:pt x="148" y="355"/>
                  </a:lnTo>
                  <a:lnTo>
                    <a:pt x="148" y="150"/>
                  </a:lnTo>
                  <a:lnTo>
                    <a:pt x="123" y="150"/>
                  </a:lnTo>
                  <a:lnTo>
                    <a:pt x="123" y="150"/>
                  </a:lnTo>
                  <a:close/>
                  <a:moveTo>
                    <a:pt x="193" y="150"/>
                  </a:moveTo>
                  <a:lnTo>
                    <a:pt x="193" y="355"/>
                  </a:lnTo>
                  <a:lnTo>
                    <a:pt x="218" y="355"/>
                  </a:lnTo>
                  <a:lnTo>
                    <a:pt x="218" y="150"/>
                  </a:lnTo>
                  <a:lnTo>
                    <a:pt x="193" y="150"/>
                  </a:lnTo>
                  <a:lnTo>
                    <a:pt x="193" y="150"/>
                  </a:lnTo>
                  <a:close/>
                  <a:moveTo>
                    <a:pt x="256" y="150"/>
                  </a:moveTo>
                  <a:lnTo>
                    <a:pt x="256" y="355"/>
                  </a:lnTo>
                  <a:lnTo>
                    <a:pt x="283" y="355"/>
                  </a:lnTo>
                  <a:lnTo>
                    <a:pt x="283" y="150"/>
                  </a:lnTo>
                  <a:lnTo>
                    <a:pt x="256" y="150"/>
                  </a:lnTo>
                  <a:lnTo>
                    <a:pt x="256" y="150"/>
                  </a:lnTo>
                  <a:close/>
                  <a:moveTo>
                    <a:pt x="334" y="150"/>
                  </a:moveTo>
                  <a:lnTo>
                    <a:pt x="334" y="355"/>
                  </a:lnTo>
                  <a:lnTo>
                    <a:pt x="358" y="355"/>
                  </a:lnTo>
                  <a:lnTo>
                    <a:pt x="358" y="150"/>
                  </a:lnTo>
                  <a:lnTo>
                    <a:pt x="334" y="150"/>
                  </a:lnTo>
                  <a:lnTo>
                    <a:pt x="334" y="150"/>
                  </a:lnTo>
                  <a:close/>
                  <a:moveTo>
                    <a:pt x="391" y="150"/>
                  </a:moveTo>
                  <a:lnTo>
                    <a:pt x="391" y="355"/>
                  </a:lnTo>
                  <a:lnTo>
                    <a:pt x="414" y="355"/>
                  </a:lnTo>
                  <a:lnTo>
                    <a:pt x="414" y="150"/>
                  </a:lnTo>
                  <a:lnTo>
                    <a:pt x="391" y="150"/>
                  </a:lnTo>
                  <a:lnTo>
                    <a:pt x="391" y="150"/>
                  </a:lnTo>
                  <a:close/>
                  <a:moveTo>
                    <a:pt x="431" y="150"/>
                  </a:moveTo>
                  <a:lnTo>
                    <a:pt x="431" y="355"/>
                  </a:lnTo>
                  <a:lnTo>
                    <a:pt x="525" y="355"/>
                  </a:lnTo>
                  <a:lnTo>
                    <a:pt x="525" y="150"/>
                  </a:lnTo>
                  <a:lnTo>
                    <a:pt x="431" y="150"/>
                  </a:lnTo>
                  <a:lnTo>
                    <a:pt x="431" y="150"/>
                  </a:lnTo>
                  <a:close/>
                  <a:moveTo>
                    <a:pt x="538" y="150"/>
                  </a:moveTo>
                  <a:lnTo>
                    <a:pt x="538" y="355"/>
                  </a:lnTo>
                  <a:lnTo>
                    <a:pt x="561" y="355"/>
                  </a:lnTo>
                  <a:lnTo>
                    <a:pt x="561" y="150"/>
                  </a:lnTo>
                  <a:lnTo>
                    <a:pt x="538" y="150"/>
                  </a:lnTo>
                  <a:lnTo>
                    <a:pt x="538" y="150"/>
                  </a:lnTo>
                  <a:close/>
                  <a:moveTo>
                    <a:pt x="598" y="150"/>
                  </a:moveTo>
                  <a:lnTo>
                    <a:pt x="598" y="355"/>
                  </a:lnTo>
                  <a:lnTo>
                    <a:pt x="626" y="355"/>
                  </a:lnTo>
                  <a:lnTo>
                    <a:pt x="626" y="150"/>
                  </a:lnTo>
                  <a:lnTo>
                    <a:pt x="598" y="150"/>
                  </a:lnTo>
                  <a:lnTo>
                    <a:pt x="598" y="150"/>
                  </a:lnTo>
                  <a:close/>
                  <a:moveTo>
                    <a:pt x="671" y="150"/>
                  </a:moveTo>
                  <a:lnTo>
                    <a:pt x="671" y="355"/>
                  </a:lnTo>
                  <a:lnTo>
                    <a:pt x="698" y="355"/>
                  </a:lnTo>
                  <a:lnTo>
                    <a:pt x="698" y="150"/>
                  </a:lnTo>
                  <a:lnTo>
                    <a:pt x="671" y="150"/>
                  </a:lnTo>
                  <a:lnTo>
                    <a:pt x="671" y="150"/>
                  </a:lnTo>
                  <a:close/>
                  <a:moveTo>
                    <a:pt x="738" y="150"/>
                  </a:moveTo>
                  <a:lnTo>
                    <a:pt x="738" y="355"/>
                  </a:lnTo>
                  <a:lnTo>
                    <a:pt x="762" y="355"/>
                  </a:lnTo>
                  <a:lnTo>
                    <a:pt x="762" y="150"/>
                  </a:lnTo>
                  <a:lnTo>
                    <a:pt x="738" y="150"/>
                  </a:lnTo>
                  <a:lnTo>
                    <a:pt x="738" y="150"/>
                  </a:lnTo>
                  <a:close/>
                  <a:moveTo>
                    <a:pt x="799" y="150"/>
                  </a:moveTo>
                  <a:lnTo>
                    <a:pt x="799" y="355"/>
                  </a:lnTo>
                  <a:lnTo>
                    <a:pt x="824" y="355"/>
                  </a:lnTo>
                  <a:lnTo>
                    <a:pt x="824" y="150"/>
                  </a:lnTo>
                  <a:lnTo>
                    <a:pt x="799" y="150"/>
                  </a:lnTo>
                  <a:lnTo>
                    <a:pt x="799" y="150"/>
                  </a:lnTo>
                  <a:close/>
                  <a:moveTo>
                    <a:pt x="862" y="150"/>
                  </a:moveTo>
                  <a:lnTo>
                    <a:pt x="862" y="355"/>
                  </a:lnTo>
                  <a:lnTo>
                    <a:pt x="894" y="355"/>
                  </a:lnTo>
                  <a:lnTo>
                    <a:pt x="894" y="150"/>
                  </a:lnTo>
                  <a:lnTo>
                    <a:pt x="862" y="150"/>
                  </a:lnTo>
                  <a:lnTo>
                    <a:pt x="862" y="150"/>
                  </a:lnTo>
                  <a:close/>
                  <a:moveTo>
                    <a:pt x="937" y="150"/>
                  </a:moveTo>
                  <a:lnTo>
                    <a:pt x="937" y="355"/>
                  </a:lnTo>
                  <a:lnTo>
                    <a:pt x="965" y="355"/>
                  </a:lnTo>
                  <a:lnTo>
                    <a:pt x="965" y="150"/>
                  </a:lnTo>
                  <a:lnTo>
                    <a:pt x="937" y="150"/>
                  </a:lnTo>
                  <a:lnTo>
                    <a:pt x="937" y="150"/>
                  </a:lnTo>
                  <a:close/>
                  <a:moveTo>
                    <a:pt x="1001" y="150"/>
                  </a:moveTo>
                  <a:lnTo>
                    <a:pt x="1001" y="355"/>
                  </a:lnTo>
                  <a:lnTo>
                    <a:pt x="1029" y="355"/>
                  </a:lnTo>
                  <a:lnTo>
                    <a:pt x="1029" y="150"/>
                  </a:lnTo>
                  <a:lnTo>
                    <a:pt x="1001" y="150"/>
                  </a:lnTo>
                  <a:lnTo>
                    <a:pt x="1001" y="150"/>
                  </a:lnTo>
                  <a:close/>
                  <a:moveTo>
                    <a:pt x="1071" y="150"/>
                  </a:moveTo>
                  <a:lnTo>
                    <a:pt x="1071" y="355"/>
                  </a:lnTo>
                  <a:lnTo>
                    <a:pt x="1096" y="355"/>
                  </a:lnTo>
                  <a:lnTo>
                    <a:pt x="1096" y="150"/>
                  </a:lnTo>
                  <a:lnTo>
                    <a:pt x="1071" y="150"/>
                  </a:lnTo>
                  <a:lnTo>
                    <a:pt x="1071" y="150"/>
                  </a:lnTo>
                  <a:close/>
                  <a:moveTo>
                    <a:pt x="1136" y="150"/>
                  </a:moveTo>
                  <a:lnTo>
                    <a:pt x="1136" y="355"/>
                  </a:lnTo>
                  <a:lnTo>
                    <a:pt x="1159" y="355"/>
                  </a:lnTo>
                  <a:lnTo>
                    <a:pt x="1159" y="150"/>
                  </a:lnTo>
                  <a:lnTo>
                    <a:pt x="1136" y="150"/>
                  </a:lnTo>
                  <a:lnTo>
                    <a:pt x="1136" y="150"/>
                  </a:lnTo>
                  <a:close/>
                  <a:moveTo>
                    <a:pt x="1203" y="150"/>
                  </a:moveTo>
                  <a:lnTo>
                    <a:pt x="1203" y="355"/>
                  </a:lnTo>
                  <a:lnTo>
                    <a:pt x="1224" y="355"/>
                  </a:lnTo>
                  <a:lnTo>
                    <a:pt x="1224" y="150"/>
                  </a:lnTo>
                  <a:lnTo>
                    <a:pt x="1203" y="150"/>
                  </a:lnTo>
                  <a:lnTo>
                    <a:pt x="1203" y="150"/>
                  </a:lnTo>
                  <a:close/>
                  <a:moveTo>
                    <a:pt x="1471" y="150"/>
                  </a:moveTo>
                  <a:lnTo>
                    <a:pt x="1471" y="355"/>
                  </a:lnTo>
                  <a:lnTo>
                    <a:pt x="1509" y="355"/>
                  </a:lnTo>
                  <a:lnTo>
                    <a:pt x="1509" y="150"/>
                  </a:lnTo>
                  <a:lnTo>
                    <a:pt x="1471" y="150"/>
                  </a:lnTo>
                  <a:lnTo>
                    <a:pt x="1471" y="150"/>
                  </a:lnTo>
                  <a:close/>
                  <a:moveTo>
                    <a:pt x="9" y="51"/>
                  </a:moveTo>
                  <a:lnTo>
                    <a:pt x="483" y="51"/>
                  </a:lnTo>
                  <a:lnTo>
                    <a:pt x="483" y="17"/>
                  </a:lnTo>
                  <a:lnTo>
                    <a:pt x="9" y="17"/>
                  </a:lnTo>
                  <a:lnTo>
                    <a:pt x="0" y="17"/>
                  </a:lnTo>
                  <a:lnTo>
                    <a:pt x="0" y="0"/>
                  </a:lnTo>
                  <a:lnTo>
                    <a:pt x="500" y="0"/>
                  </a:lnTo>
                  <a:lnTo>
                    <a:pt x="500" y="58"/>
                  </a:lnTo>
                  <a:lnTo>
                    <a:pt x="580" y="58"/>
                  </a:lnTo>
                  <a:lnTo>
                    <a:pt x="580" y="101"/>
                  </a:lnTo>
                  <a:lnTo>
                    <a:pt x="1215" y="101"/>
                  </a:lnTo>
                  <a:lnTo>
                    <a:pt x="1215" y="85"/>
                  </a:lnTo>
                  <a:lnTo>
                    <a:pt x="1253" y="85"/>
                  </a:lnTo>
                  <a:lnTo>
                    <a:pt x="1253" y="58"/>
                  </a:lnTo>
                  <a:lnTo>
                    <a:pt x="1479" y="58"/>
                  </a:lnTo>
                  <a:lnTo>
                    <a:pt x="1479" y="84"/>
                  </a:lnTo>
                  <a:lnTo>
                    <a:pt x="1519" y="84"/>
                  </a:lnTo>
                  <a:lnTo>
                    <a:pt x="1519" y="103"/>
                  </a:lnTo>
                  <a:lnTo>
                    <a:pt x="1581" y="103"/>
                  </a:lnTo>
                  <a:lnTo>
                    <a:pt x="1581" y="150"/>
                  </a:lnTo>
                  <a:lnTo>
                    <a:pt x="1543" y="150"/>
                  </a:lnTo>
                  <a:lnTo>
                    <a:pt x="1543" y="355"/>
                  </a:lnTo>
                  <a:lnTo>
                    <a:pt x="1581" y="355"/>
                  </a:lnTo>
                  <a:lnTo>
                    <a:pt x="1581" y="396"/>
                  </a:lnTo>
                  <a:lnTo>
                    <a:pt x="1619" y="396"/>
                  </a:lnTo>
                  <a:lnTo>
                    <a:pt x="1619" y="440"/>
                  </a:lnTo>
                  <a:lnTo>
                    <a:pt x="0" y="440"/>
                  </a:lnTo>
                  <a:lnTo>
                    <a:pt x="0" y="388"/>
                  </a:lnTo>
                  <a:lnTo>
                    <a:pt x="423" y="388"/>
                  </a:lnTo>
                  <a:lnTo>
                    <a:pt x="423" y="367"/>
                  </a:lnTo>
                  <a:lnTo>
                    <a:pt x="0" y="367"/>
                  </a:lnTo>
                  <a:lnTo>
                    <a:pt x="0" y="138"/>
                  </a:lnTo>
                  <a:lnTo>
                    <a:pt x="49" y="138"/>
                  </a:lnTo>
                  <a:lnTo>
                    <a:pt x="423" y="138"/>
                  </a:lnTo>
                  <a:lnTo>
                    <a:pt x="423" y="118"/>
                  </a:lnTo>
                  <a:lnTo>
                    <a:pt x="49" y="118"/>
                  </a:lnTo>
                  <a:lnTo>
                    <a:pt x="28" y="118"/>
                  </a:lnTo>
                  <a:lnTo>
                    <a:pt x="0" y="118"/>
                  </a:lnTo>
                  <a:lnTo>
                    <a:pt x="0" y="51"/>
                  </a:lnTo>
                  <a:lnTo>
                    <a:pt x="9" y="51"/>
                  </a:lnTo>
                  <a:lnTo>
                    <a:pt x="9" y="5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Aitds5-2"/>
            <p:cNvSpPr>
              <a:spLocks noEditPoints="1"/>
            </p:cNvSpPr>
            <p:nvPr/>
          </p:nvSpPr>
          <p:spPr bwMode="auto">
            <a:xfrm>
              <a:off x="1003" y="1955"/>
              <a:ext cx="1619" cy="440"/>
            </a:xfrm>
            <a:custGeom>
              <a:avLst/>
              <a:gdLst>
                <a:gd name="T0" fmla="*/ 1093 w 1619"/>
                <a:gd name="T1" fmla="*/ 430 h 440"/>
                <a:gd name="T2" fmla="*/ 1186 w 1619"/>
                <a:gd name="T3" fmla="*/ 408 h 440"/>
                <a:gd name="T4" fmla="*/ 49 w 1619"/>
                <a:gd name="T5" fmla="*/ 388 h 440"/>
                <a:gd name="T6" fmla="*/ 1083 w 1619"/>
                <a:gd name="T7" fmla="*/ 366 h 440"/>
                <a:gd name="T8" fmla="*/ 64 w 1619"/>
                <a:gd name="T9" fmla="*/ 140 h 440"/>
                <a:gd name="T10" fmla="*/ 1083 w 1619"/>
                <a:gd name="T11" fmla="*/ 116 h 440"/>
                <a:gd name="T12" fmla="*/ 1542 w 1619"/>
                <a:gd name="T13" fmla="*/ 355 h 440"/>
                <a:gd name="T14" fmla="*/ 1565 w 1619"/>
                <a:gd name="T15" fmla="*/ 150 h 440"/>
                <a:gd name="T16" fmla="*/ 1471 w 1619"/>
                <a:gd name="T17" fmla="*/ 355 h 440"/>
                <a:gd name="T18" fmla="*/ 1496 w 1619"/>
                <a:gd name="T19" fmla="*/ 150 h 440"/>
                <a:gd name="T20" fmla="*/ 1401 w 1619"/>
                <a:gd name="T21" fmla="*/ 355 h 440"/>
                <a:gd name="T22" fmla="*/ 1426 w 1619"/>
                <a:gd name="T23" fmla="*/ 150 h 440"/>
                <a:gd name="T24" fmla="*/ 1337 w 1619"/>
                <a:gd name="T25" fmla="*/ 355 h 440"/>
                <a:gd name="T26" fmla="*/ 1363 w 1619"/>
                <a:gd name="T27" fmla="*/ 150 h 440"/>
                <a:gd name="T28" fmla="*/ 1262 w 1619"/>
                <a:gd name="T29" fmla="*/ 355 h 440"/>
                <a:gd name="T30" fmla="*/ 1287 w 1619"/>
                <a:gd name="T31" fmla="*/ 150 h 440"/>
                <a:gd name="T32" fmla="*/ 1205 w 1619"/>
                <a:gd name="T33" fmla="*/ 355 h 440"/>
                <a:gd name="T34" fmla="*/ 1228 w 1619"/>
                <a:gd name="T35" fmla="*/ 150 h 440"/>
                <a:gd name="T36" fmla="*/ 1094 w 1619"/>
                <a:gd name="T37" fmla="*/ 355 h 440"/>
                <a:gd name="T38" fmla="*/ 1189 w 1619"/>
                <a:gd name="T39" fmla="*/ 150 h 440"/>
                <a:gd name="T40" fmla="*/ 1058 w 1619"/>
                <a:gd name="T41" fmla="*/ 355 h 440"/>
                <a:gd name="T42" fmla="*/ 1081 w 1619"/>
                <a:gd name="T43" fmla="*/ 150 h 440"/>
                <a:gd name="T44" fmla="*/ 993 w 1619"/>
                <a:gd name="T45" fmla="*/ 355 h 440"/>
                <a:gd name="T46" fmla="*/ 1022 w 1619"/>
                <a:gd name="T47" fmla="*/ 150 h 440"/>
                <a:gd name="T48" fmla="*/ 922 w 1619"/>
                <a:gd name="T49" fmla="*/ 355 h 440"/>
                <a:gd name="T50" fmla="*/ 948 w 1619"/>
                <a:gd name="T51" fmla="*/ 150 h 440"/>
                <a:gd name="T52" fmla="*/ 857 w 1619"/>
                <a:gd name="T53" fmla="*/ 355 h 440"/>
                <a:gd name="T54" fmla="*/ 881 w 1619"/>
                <a:gd name="T55" fmla="*/ 150 h 440"/>
                <a:gd name="T56" fmla="*/ 795 w 1619"/>
                <a:gd name="T57" fmla="*/ 355 h 440"/>
                <a:gd name="T58" fmla="*/ 820 w 1619"/>
                <a:gd name="T59" fmla="*/ 150 h 440"/>
                <a:gd name="T60" fmla="*/ 727 w 1619"/>
                <a:gd name="T61" fmla="*/ 355 h 440"/>
                <a:gd name="T62" fmla="*/ 757 w 1619"/>
                <a:gd name="T63" fmla="*/ 150 h 440"/>
                <a:gd name="T64" fmla="*/ 654 w 1619"/>
                <a:gd name="T65" fmla="*/ 355 h 440"/>
                <a:gd name="T66" fmla="*/ 682 w 1619"/>
                <a:gd name="T67" fmla="*/ 150 h 440"/>
                <a:gd name="T68" fmla="*/ 590 w 1619"/>
                <a:gd name="T69" fmla="*/ 355 h 440"/>
                <a:gd name="T70" fmla="*/ 618 w 1619"/>
                <a:gd name="T71" fmla="*/ 150 h 440"/>
                <a:gd name="T72" fmla="*/ 523 w 1619"/>
                <a:gd name="T73" fmla="*/ 355 h 440"/>
                <a:gd name="T74" fmla="*/ 548 w 1619"/>
                <a:gd name="T75" fmla="*/ 150 h 440"/>
                <a:gd name="T76" fmla="*/ 461 w 1619"/>
                <a:gd name="T77" fmla="*/ 355 h 440"/>
                <a:gd name="T78" fmla="*/ 484 w 1619"/>
                <a:gd name="T79" fmla="*/ 150 h 440"/>
                <a:gd name="T80" fmla="*/ 396 w 1619"/>
                <a:gd name="T81" fmla="*/ 355 h 440"/>
                <a:gd name="T82" fmla="*/ 418 w 1619"/>
                <a:gd name="T83" fmla="*/ 150 h 440"/>
                <a:gd name="T84" fmla="*/ 110 w 1619"/>
                <a:gd name="T85" fmla="*/ 355 h 440"/>
                <a:gd name="T86" fmla="*/ 149 w 1619"/>
                <a:gd name="T87" fmla="*/ 150 h 440"/>
                <a:gd name="T88" fmla="*/ 1136 w 1619"/>
                <a:gd name="T89" fmla="*/ 17 h 440"/>
                <a:gd name="T90" fmla="*/ 1619 w 1619"/>
                <a:gd name="T91" fmla="*/ 0 h 440"/>
                <a:gd name="T92" fmla="*/ 1039 w 1619"/>
                <a:gd name="T93" fmla="*/ 58 h 440"/>
                <a:gd name="T94" fmla="*/ 404 w 1619"/>
                <a:gd name="T95" fmla="*/ 85 h 440"/>
                <a:gd name="T96" fmla="*/ 140 w 1619"/>
                <a:gd name="T97" fmla="*/ 58 h 440"/>
                <a:gd name="T98" fmla="*/ 100 w 1619"/>
                <a:gd name="T99" fmla="*/ 103 h 440"/>
                <a:gd name="T100" fmla="*/ 76 w 1619"/>
                <a:gd name="T101" fmla="*/ 150 h 440"/>
                <a:gd name="T102" fmla="*/ 39 w 1619"/>
                <a:gd name="T103" fmla="*/ 396 h 440"/>
                <a:gd name="T104" fmla="*/ 1619 w 1619"/>
                <a:gd name="T105" fmla="*/ 440 h 440"/>
                <a:gd name="T106" fmla="*/ 1196 w 1619"/>
                <a:gd name="T107" fmla="*/ 367 h 440"/>
                <a:gd name="T108" fmla="*/ 1570 w 1619"/>
                <a:gd name="T109" fmla="*/ 138 h 440"/>
                <a:gd name="T110" fmla="*/ 1570 w 1619"/>
                <a:gd name="T111" fmla="*/ 118 h 440"/>
                <a:gd name="T112" fmla="*/ 1619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1186" y="408"/>
                  </a:moveTo>
                  <a:lnTo>
                    <a:pt x="1186" y="430"/>
                  </a:lnTo>
                  <a:lnTo>
                    <a:pt x="1093" y="430"/>
                  </a:lnTo>
                  <a:lnTo>
                    <a:pt x="1093" y="408"/>
                  </a:lnTo>
                  <a:lnTo>
                    <a:pt x="1186" y="408"/>
                  </a:lnTo>
                  <a:lnTo>
                    <a:pt x="1186" y="408"/>
                  </a:lnTo>
                  <a:close/>
                  <a:moveTo>
                    <a:pt x="1083" y="366"/>
                  </a:moveTo>
                  <a:lnTo>
                    <a:pt x="1083" y="388"/>
                  </a:lnTo>
                  <a:lnTo>
                    <a:pt x="49" y="388"/>
                  </a:lnTo>
                  <a:lnTo>
                    <a:pt x="49" y="366"/>
                  </a:lnTo>
                  <a:lnTo>
                    <a:pt x="1083" y="366"/>
                  </a:lnTo>
                  <a:lnTo>
                    <a:pt x="1083" y="366"/>
                  </a:lnTo>
                  <a:close/>
                  <a:moveTo>
                    <a:pt x="1083" y="116"/>
                  </a:moveTo>
                  <a:lnTo>
                    <a:pt x="1083" y="140"/>
                  </a:lnTo>
                  <a:lnTo>
                    <a:pt x="64" y="140"/>
                  </a:lnTo>
                  <a:lnTo>
                    <a:pt x="64" y="116"/>
                  </a:lnTo>
                  <a:lnTo>
                    <a:pt x="1083" y="116"/>
                  </a:lnTo>
                  <a:lnTo>
                    <a:pt x="1083" y="116"/>
                  </a:lnTo>
                  <a:close/>
                  <a:moveTo>
                    <a:pt x="1565" y="150"/>
                  </a:moveTo>
                  <a:lnTo>
                    <a:pt x="1565" y="355"/>
                  </a:lnTo>
                  <a:lnTo>
                    <a:pt x="1542" y="355"/>
                  </a:lnTo>
                  <a:lnTo>
                    <a:pt x="1542" y="150"/>
                  </a:lnTo>
                  <a:lnTo>
                    <a:pt x="1565" y="150"/>
                  </a:lnTo>
                  <a:lnTo>
                    <a:pt x="1565" y="150"/>
                  </a:lnTo>
                  <a:close/>
                  <a:moveTo>
                    <a:pt x="1496" y="150"/>
                  </a:moveTo>
                  <a:lnTo>
                    <a:pt x="1496" y="355"/>
                  </a:lnTo>
                  <a:lnTo>
                    <a:pt x="1471" y="355"/>
                  </a:lnTo>
                  <a:lnTo>
                    <a:pt x="1471" y="150"/>
                  </a:lnTo>
                  <a:lnTo>
                    <a:pt x="1496" y="150"/>
                  </a:lnTo>
                  <a:lnTo>
                    <a:pt x="1496" y="150"/>
                  </a:lnTo>
                  <a:close/>
                  <a:moveTo>
                    <a:pt x="1426" y="150"/>
                  </a:moveTo>
                  <a:lnTo>
                    <a:pt x="1426" y="355"/>
                  </a:lnTo>
                  <a:lnTo>
                    <a:pt x="1401" y="355"/>
                  </a:lnTo>
                  <a:lnTo>
                    <a:pt x="1401" y="150"/>
                  </a:lnTo>
                  <a:lnTo>
                    <a:pt x="1426" y="150"/>
                  </a:lnTo>
                  <a:lnTo>
                    <a:pt x="1426" y="150"/>
                  </a:lnTo>
                  <a:close/>
                  <a:moveTo>
                    <a:pt x="1363" y="150"/>
                  </a:moveTo>
                  <a:lnTo>
                    <a:pt x="1363" y="355"/>
                  </a:lnTo>
                  <a:lnTo>
                    <a:pt x="1337" y="355"/>
                  </a:lnTo>
                  <a:lnTo>
                    <a:pt x="1337" y="150"/>
                  </a:lnTo>
                  <a:lnTo>
                    <a:pt x="1363" y="150"/>
                  </a:lnTo>
                  <a:lnTo>
                    <a:pt x="1363" y="150"/>
                  </a:lnTo>
                  <a:close/>
                  <a:moveTo>
                    <a:pt x="1287" y="150"/>
                  </a:moveTo>
                  <a:lnTo>
                    <a:pt x="1287" y="355"/>
                  </a:lnTo>
                  <a:lnTo>
                    <a:pt x="1262" y="355"/>
                  </a:lnTo>
                  <a:lnTo>
                    <a:pt x="1262" y="150"/>
                  </a:lnTo>
                  <a:lnTo>
                    <a:pt x="1287" y="150"/>
                  </a:lnTo>
                  <a:lnTo>
                    <a:pt x="1287" y="150"/>
                  </a:lnTo>
                  <a:close/>
                  <a:moveTo>
                    <a:pt x="1228" y="150"/>
                  </a:moveTo>
                  <a:lnTo>
                    <a:pt x="1228" y="355"/>
                  </a:lnTo>
                  <a:lnTo>
                    <a:pt x="1205" y="355"/>
                  </a:lnTo>
                  <a:lnTo>
                    <a:pt x="1205" y="150"/>
                  </a:lnTo>
                  <a:lnTo>
                    <a:pt x="1228" y="150"/>
                  </a:lnTo>
                  <a:lnTo>
                    <a:pt x="1228" y="150"/>
                  </a:lnTo>
                  <a:close/>
                  <a:moveTo>
                    <a:pt x="1189" y="150"/>
                  </a:moveTo>
                  <a:lnTo>
                    <a:pt x="1189" y="355"/>
                  </a:lnTo>
                  <a:lnTo>
                    <a:pt x="1094" y="355"/>
                  </a:lnTo>
                  <a:lnTo>
                    <a:pt x="1094" y="150"/>
                  </a:lnTo>
                  <a:lnTo>
                    <a:pt x="1189" y="150"/>
                  </a:lnTo>
                  <a:lnTo>
                    <a:pt x="1189" y="150"/>
                  </a:lnTo>
                  <a:close/>
                  <a:moveTo>
                    <a:pt x="1081" y="150"/>
                  </a:moveTo>
                  <a:lnTo>
                    <a:pt x="1081" y="355"/>
                  </a:lnTo>
                  <a:lnTo>
                    <a:pt x="1058" y="355"/>
                  </a:lnTo>
                  <a:lnTo>
                    <a:pt x="1058" y="150"/>
                  </a:lnTo>
                  <a:lnTo>
                    <a:pt x="1081" y="150"/>
                  </a:lnTo>
                  <a:lnTo>
                    <a:pt x="1081" y="150"/>
                  </a:lnTo>
                  <a:close/>
                  <a:moveTo>
                    <a:pt x="1022" y="150"/>
                  </a:moveTo>
                  <a:lnTo>
                    <a:pt x="1022" y="355"/>
                  </a:lnTo>
                  <a:lnTo>
                    <a:pt x="993" y="355"/>
                  </a:lnTo>
                  <a:lnTo>
                    <a:pt x="993" y="150"/>
                  </a:lnTo>
                  <a:lnTo>
                    <a:pt x="1022" y="150"/>
                  </a:lnTo>
                  <a:lnTo>
                    <a:pt x="1022" y="150"/>
                  </a:lnTo>
                  <a:close/>
                  <a:moveTo>
                    <a:pt x="948" y="150"/>
                  </a:moveTo>
                  <a:lnTo>
                    <a:pt x="948" y="355"/>
                  </a:lnTo>
                  <a:lnTo>
                    <a:pt x="922" y="355"/>
                  </a:lnTo>
                  <a:lnTo>
                    <a:pt x="922" y="150"/>
                  </a:lnTo>
                  <a:lnTo>
                    <a:pt x="948" y="150"/>
                  </a:lnTo>
                  <a:lnTo>
                    <a:pt x="948" y="150"/>
                  </a:lnTo>
                  <a:close/>
                  <a:moveTo>
                    <a:pt x="881" y="150"/>
                  </a:moveTo>
                  <a:lnTo>
                    <a:pt x="881" y="355"/>
                  </a:lnTo>
                  <a:lnTo>
                    <a:pt x="857" y="355"/>
                  </a:lnTo>
                  <a:lnTo>
                    <a:pt x="857" y="150"/>
                  </a:lnTo>
                  <a:lnTo>
                    <a:pt x="881" y="150"/>
                  </a:lnTo>
                  <a:lnTo>
                    <a:pt x="881" y="150"/>
                  </a:lnTo>
                  <a:close/>
                  <a:moveTo>
                    <a:pt x="820" y="150"/>
                  </a:moveTo>
                  <a:lnTo>
                    <a:pt x="820" y="355"/>
                  </a:lnTo>
                  <a:lnTo>
                    <a:pt x="795" y="355"/>
                  </a:lnTo>
                  <a:lnTo>
                    <a:pt x="795" y="150"/>
                  </a:lnTo>
                  <a:lnTo>
                    <a:pt x="820" y="150"/>
                  </a:lnTo>
                  <a:lnTo>
                    <a:pt x="820" y="150"/>
                  </a:lnTo>
                  <a:close/>
                  <a:moveTo>
                    <a:pt x="757" y="150"/>
                  </a:moveTo>
                  <a:lnTo>
                    <a:pt x="757" y="355"/>
                  </a:lnTo>
                  <a:lnTo>
                    <a:pt x="727" y="355"/>
                  </a:lnTo>
                  <a:lnTo>
                    <a:pt x="727" y="150"/>
                  </a:lnTo>
                  <a:lnTo>
                    <a:pt x="757" y="150"/>
                  </a:lnTo>
                  <a:lnTo>
                    <a:pt x="757" y="150"/>
                  </a:lnTo>
                  <a:close/>
                  <a:moveTo>
                    <a:pt x="682" y="150"/>
                  </a:moveTo>
                  <a:lnTo>
                    <a:pt x="682" y="355"/>
                  </a:lnTo>
                  <a:lnTo>
                    <a:pt x="654" y="355"/>
                  </a:lnTo>
                  <a:lnTo>
                    <a:pt x="654" y="150"/>
                  </a:lnTo>
                  <a:lnTo>
                    <a:pt x="682" y="150"/>
                  </a:lnTo>
                  <a:lnTo>
                    <a:pt x="682" y="150"/>
                  </a:lnTo>
                  <a:close/>
                  <a:moveTo>
                    <a:pt x="618" y="150"/>
                  </a:moveTo>
                  <a:lnTo>
                    <a:pt x="618" y="355"/>
                  </a:lnTo>
                  <a:lnTo>
                    <a:pt x="590" y="355"/>
                  </a:lnTo>
                  <a:lnTo>
                    <a:pt x="590" y="150"/>
                  </a:lnTo>
                  <a:lnTo>
                    <a:pt x="618" y="150"/>
                  </a:lnTo>
                  <a:lnTo>
                    <a:pt x="618" y="150"/>
                  </a:lnTo>
                  <a:close/>
                  <a:moveTo>
                    <a:pt x="548" y="150"/>
                  </a:moveTo>
                  <a:lnTo>
                    <a:pt x="548" y="355"/>
                  </a:lnTo>
                  <a:lnTo>
                    <a:pt x="523" y="355"/>
                  </a:lnTo>
                  <a:lnTo>
                    <a:pt x="523" y="150"/>
                  </a:lnTo>
                  <a:lnTo>
                    <a:pt x="548" y="150"/>
                  </a:lnTo>
                  <a:lnTo>
                    <a:pt x="548" y="150"/>
                  </a:lnTo>
                  <a:close/>
                  <a:moveTo>
                    <a:pt x="484" y="150"/>
                  </a:moveTo>
                  <a:lnTo>
                    <a:pt x="484" y="355"/>
                  </a:lnTo>
                  <a:lnTo>
                    <a:pt x="461" y="355"/>
                  </a:lnTo>
                  <a:lnTo>
                    <a:pt x="461" y="150"/>
                  </a:lnTo>
                  <a:lnTo>
                    <a:pt x="484" y="150"/>
                  </a:lnTo>
                  <a:lnTo>
                    <a:pt x="484" y="150"/>
                  </a:lnTo>
                  <a:close/>
                  <a:moveTo>
                    <a:pt x="418" y="150"/>
                  </a:moveTo>
                  <a:lnTo>
                    <a:pt x="418" y="355"/>
                  </a:lnTo>
                  <a:lnTo>
                    <a:pt x="396" y="355"/>
                  </a:lnTo>
                  <a:lnTo>
                    <a:pt x="396" y="150"/>
                  </a:lnTo>
                  <a:lnTo>
                    <a:pt x="418" y="150"/>
                  </a:lnTo>
                  <a:lnTo>
                    <a:pt x="418" y="150"/>
                  </a:lnTo>
                  <a:close/>
                  <a:moveTo>
                    <a:pt x="149" y="150"/>
                  </a:moveTo>
                  <a:lnTo>
                    <a:pt x="149" y="355"/>
                  </a:lnTo>
                  <a:lnTo>
                    <a:pt x="110" y="355"/>
                  </a:lnTo>
                  <a:lnTo>
                    <a:pt x="110" y="150"/>
                  </a:lnTo>
                  <a:lnTo>
                    <a:pt x="149" y="150"/>
                  </a:lnTo>
                  <a:lnTo>
                    <a:pt x="149" y="150"/>
                  </a:lnTo>
                  <a:close/>
                  <a:moveTo>
                    <a:pt x="1610" y="51"/>
                  </a:moveTo>
                  <a:lnTo>
                    <a:pt x="1136" y="51"/>
                  </a:lnTo>
                  <a:lnTo>
                    <a:pt x="1136" y="17"/>
                  </a:lnTo>
                  <a:lnTo>
                    <a:pt x="1610" y="17"/>
                  </a:lnTo>
                  <a:lnTo>
                    <a:pt x="1619" y="17"/>
                  </a:lnTo>
                  <a:lnTo>
                    <a:pt x="1619" y="0"/>
                  </a:lnTo>
                  <a:lnTo>
                    <a:pt x="1119" y="0"/>
                  </a:lnTo>
                  <a:lnTo>
                    <a:pt x="1119" y="58"/>
                  </a:lnTo>
                  <a:lnTo>
                    <a:pt x="1039" y="58"/>
                  </a:lnTo>
                  <a:lnTo>
                    <a:pt x="1039" y="101"/>
                  </a:lnTo>
                  <a:lnTo>
                    <a:pt x="404" y="101"/>
                  </a:lnTo>
                  <a:lnTo>
                    <a:pt x="404" y="85"/>
                  </a:lnTo>
                  <a:lnTo>
                    <a:pt x="366" y="85"/>
                  </a:lnTo>
                  <a:lnTo>
                    <a:pt x="366" y="58"/>
                  </a:lnTo>
                  <a:lnTo>
                    <a:pt x="140" y="58"/>
                  </a:lnTo>
                  <a:lnTo>
                    <a:pt x="140" y="84"/>
                  </a:lnTo>
                  <a:lnTo>
                    <a:pt x="100" y="84"/>
                  </a:lnTo>
                  <a:lnTo>
                    <a:pt x="100" y="103"/>
                  </a:lnTo>
                  <a:lnTo>
                    <a:pt x="39" y="103"/>
                  </a:lnTo>
                  <a:lnTo>
                    <a:pt x="39" y="150"/>
                  </a:lnTo>
                  <a:lnTo>
                    <a:pt x="76" y="150"/>
                  </a:lnTo>
                  <a:lnTo>
                    <a:pt x="76" y="355"/>
                  </a:lnTo>
                  <a:lnTo>
                    <a:pt x="39" y="355"/>
                  </a:lnTo>
                  <a:lnTo>
                    <a:pt x="39" y="396"/>
                  </a:lnTo>
                  <a:lnTo>
                    <a:pt x="0" y="396"/>
                  </a:lnTo>
                  <a:lnTo>
                    <a:pt x="0" y="440"/>
                  </a:lnTo>
                  <a:lnTo>
                    <a:pt x="1619" y="440"/>
                  </a:lnTo>
                  <a:lnTo>
                    <a:pt x="1619" y="388"/>
                  </a:lnTo>
                  <a:lnTo>
                    <a:pt x="1196" y="388"/>
                  </a:lnTo>
                  <a:lnTo>
                    <a:pt x="1196" y="367"/>
                  </a:lnTo>
                  <a:lnTo>
                    <a:pt x="1619" y="367"/>
                  </a:lnTo>
                  <a:lnTo>
                    <a:pt x="1619" y="138"/>
                  </a:lnTo>
                  <a:lnTo>
                    <a:pt x="1570" y="138"/>
                  </a:lnTo>
                  <a:lnTo>
                    <a:pt x="1196" y="138"/>
                  </a:lnTo>
                  <a:lnTo>
                    <a:pt x="1196" y="118"/>
                  </a:lnTo>
                  <a:lnTo>
                    <a:pt x="1570" y="118"/>
                  </a:lnTo>
                  <a:lnTo>
                    <a:pt x="1591" y="118"/>
                  </a:lnTo>
                  <a:lnTo>
                    <a:pt x="1619" y="118"/>
                  </a:lnTo>
                  <a:lnTo>
                    <a:pt x="1619" y="51"/>
                  </a:lnTo>
                  <a:lnTo>
                    <a:pt x="1610" y="51"/>
                  </a:lnTo>
                  <a:lnTo>
                    <a:pt x="1610" y="5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Aitds5-3"/>
            <p:cNvSpPr>
              <a:spLocks noChangeArrowheads="1"/>
            </p:cNvSpPr>
            <p:nvPr/>
          </p:nvSpPr>
          <p:spPr bwMode="auto">
            <a:xfrm>
              <a:off x="2595" y="2058"/>
              <a:ext cx="55" cy="56"/>
            </a:xfrm>
            <a:prstGeom prst="ellipse">
              <a:avLst/>
            </a:prstGeom>
            <a:solidFill>
              <a:schemeClr val="bg1"/>
            </a:solidFill>
            <a:ln w="23813" cap="flat">
              <a:solidFill>
                <a:srgbClr val="C00000"/>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文本框 11"/>
          <p:cNvSpPr txBox="1"/>
          <p:nvPr/>
        </p:nvSpPr>
        <p:spPr>
          <a:xfrm>
            <a:off x="5156200" y="1928291"/>
            <a:ext cx="6096000" cy="646331"/>
          </a:xfrm>
          <a:prstGeom prst="rect">
            <a:avLst/>
          </a:prstGeom>
          <a:noFill/>
        </p:spPr>
        <p:txBody>
          <a:bodyPr wrap="square">
            <a:spAutoFit/>
          </a:bodyPr>
          <a:lstStyle/>
          <a:p>
            <a:r>
              <a:rPr lang="zh-CN" altLang="en-US" sz="1800" b="1" dirty="0">
                <a:latin typeface="微软雅黑" panose="020B0503020204020204" pitchFamily="34" charset="-122"/>
                <a:ea typeface="微软雅黑" panose="020B0503020204020204" pitchFamily="34" charset="-122"/>
                <a:sym typeface="Arial" panose="020B0604020202020204" pitchFamily="34" charset="0"/>
              </a:rPr>
              <a:t>关于党的历史的主题和主线，习近平同志</a:t>
            </a:r>
            <a:r>
              <a:rPr lang="en-US" altLang="zh-CN" sz="1800" b="1" dirty="0">
                <a:latin typeface="微软雅黑" panose="020B0503020204020204" pitchFamily="34" charset="-122"/>
                <a:ea typeface="微软雅黑" panose="020B0503020204020204" pitchFamily="34" charset="-122"/>
                <a:sym typeface="Arial" panose="020B0604020202020204" pitchFamily="34" charset="0"/>
              </a:rPr>
              <a:t>2010</a:t>
            </a:r>
            <a:r>
              <a:rPr lang="zh-CN" altLang="en-US" sz="1800" b="1" dirty="0">
                <a:latin typeface="微软雅黑" panose="020B0503020204020204" pitchFamily="34" charset="-122"/>
                <a:ea typeface="微软雅黑" panose="020B0503020204020204" pitchFamily="34" charset="-122"/>
                <a:sym typeface="Arial" panose="020B0604020202020204" pitchFamily="34" charset="0"/>
              </a:rPr>
              <a:t>年在全国党史工作会议上的讲话中指出：</a:t>
            </a:r>
          </a:p>
        </p:txBody>
      </p:sp>
      <p:sp>
        <p:nvSpPr>
          <p:cNvPr id="15" name="矩形 14"/>
          <p:cNvSpPr/>
          <p:nvPr/>
        </p:nvSpPr>
        <p:spPr>
          <a:xfrm>
            <a:off x="676626" y="2818462"/>
            <a:ext cx="10499373" cy="3151057"/>
          </a:xfrm>
          <a:prstGeom prst="rect">
            <a:avLst/>
          </a:prstGeom>
          <a:noFill/>
          <a:ln w="38100">
            <a:solidFill>
              <a:srgbClr val="CD272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16001" y="3316554"/>
            <a:ext cx="6094070" cy="874407"/>
          </a:xfrm>
          <a:prstGeom prst="rect">
            <a:avLst/>
          </a:prstGeom>
          <a:noFill/>
        </p:spPr>
        <p:txBody>
          <a:bodyPr wrap="square">
            <a:spAutoFit/>
          </a:bodyPr>
          <a:lstStyle/>
          <a:p>
            <a:pPr marL="285750" indent="-285750" hangingPunct="0">
              <a:lnSpc>
                <a:spcPct val="150000"/>
              </a:lnSpc>
              <a:buFont typeface="Wingdings" panose="05000000000000000000" pitchFamily="2" charset="2"/>
              <a:buChar char="Ø"/>
            </a:pPr>
            <a:r>
              <a:rPr lang="zh-CN" altLang="en-US" sz="1800" dirty="0">
                <a:latin typeface="微软雅黑" panose="020B0503020204020204" pitchFamily="34" charset="-122"/>
                <a:ea typeface="微软雅黑" panose="020B0503020204020204" pitchFamily="34" charset="-122"/>
                <a:cs typeface="+mn-ea"/>
                <a:sym typeface="Arial" panose="020B0604020202020204" pitchFamily="34" charset="0"/>
              </a:rPr>
              <a:t>“近代以来，中国人民面临着争取民族独立、人民解放和实现国家繁荣富强、人民共同富裕这两大历史任务”</a:t>
            </a:r>
          </a:p>
        </p:txBody>
      </p:sp>
      <p:sp>
        <p:nvSpPr>
          <p:cNvPr id="20" name="文本框 19"/>
          <p:cNvSpPr txBox="1"/>
          <p:nvPr/>
        </p:nvSpPr>
        <p:spPr>
          <a:xfrm>
            <a:off x="1016001" y="4543060"/>
            <a:ext cx="6094070" cy="873957"/>
          </a:xfrm>
          <a:prstGeom prst="rect">
            <a:avLst/>
          </a:prstGeom>
          <a:noFill/>
        </p:spPr>
        <p:txBody>
          <a:bodyPr wrap="square">
            <a:spAutoFit/>
          </a:bodyPr>
          <a:lstStyle/>
          <a:p>
            <a:pPr marL="285750" indent="-285750" hangingPunct="0">
              <a:lnSpc>
                <a:spcPct val="150000"/>
              </a:lnSpc>
              <a:buFont typeface="Wingdings" panose="05000000000000000000" pitchFamily="2" charset="2"/>
              <a:buChar char="Ø"/>
            </a:pPr>
            <a:r>
              <a:rPr lang="zh-CN" altLang="en-US" sz="1800" dirty="0">
                <a:latin typeface="微软雅黑" panose="020B0503020204020204" pitchFamily="34" charset="-122"/>
                <a:ea typeface="微软雅黑" panose="020B0503020204020204" pitchFamily="34" charset="-122"/>
                <a:cs typeface="+mn-ea"/>
                <a:sym typeface="Arial" panose="020B0604020202020204" pitchFamily="34" charset="0"/>
              </a:rPr>
              <a:t>“团结带领全国各族人民为实现这两大历史任务而不懈奋斗，这就是党的历史发展的主题和主线。”</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7"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2200</Words>
  <Application>Microsoft Office PowerPoint</Application>
  <PresentationFormat>宽屏</PresentationFormat>
  <Paragraphs>122</Paragraphs>
  <Slides>21</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21</vt:i4>
      </vt:variant>
    </vt:vector>
  </HeadingPairs>
  <TitlesOfParts>
    <vt:vector size="32" baseType="lpstr">
      <vt:lpstr>等线</vt:lpstr>
      <vt:lpstr>等线 Light</vt:lpstr>
      <vt:lpstr>汉仪雅酷黑 75W</vt:lpstr>
      <vt:lpstr>思源黑体 CN Regular</vt:lpstr>
      <vt:lpstr>宋体</vt:lpstr>
      <vt:lpstr>微软雅黑</vt:lpstr>
      <vt:lpstr>Arial</vt:lpstr>
      <vt:lpstr>Calibri</vt:lpstr>
      <vt:lpstr>Wingdings</vt:lpstr>
      <vt:lpstr>www.2ppt.com</vt:lpstr>
      <vt:lpstr>1_www.2ppt.com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2021-06-30T01:15:05Z</dcterms:created>
  <dcterms:modified xsi:type="dcterms:W3CDTF">2023-01-11T01:38:48Z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E13522E2B27648629C373C8B414AF8E1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