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1C421-B63C-4E2E-8A0C-FDCD546C0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EFD61-F722-47C3-B5B5-80BD800A70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EFD61-F722-47C3-B5B5-80BD800A706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email"/>
          <a:srcRect l="377" t="10858" r="1167" b="1454"/>
          <a:stretch>
            <a:fillRect/>
          </a:stretch>
        </p:blipFill>
        <p:spPr bwMode="auto">
          <a:xfrm>
            <a:off x="0" y="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KSO_BT1"/>
          <p:cNvSpPr>
            <a:spLocks noGrp="1" noChangeArrowheads="1"/>
          </p:cNvSpPr>
          <p:nvPr>
            <p:ph type="ctrTitle"/>
          </p:nvPr>
        </p:nvSpPr>
        <p:spPr>
          <a:xfrm>
            <a:off x="962025" y="4308475"/>
            <a:ext cx="7304088" cy="13493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3316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974725" y="5775325"/>
            <a:ext cx="7291388" cy="344488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B9111-47BD-4B4F-8BB4-E82C07B67DAF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7A778-AD46-4814-A027-57CADA353F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0FC-8040-497B-B0DA-6805E2D80CB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06EB-98A8-4D86-823F-C3D8CAB046A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04788"/>
            <a:ext cx="1971675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7063" y="204788"/>
            <a:ext cx="576421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DDBE-3C0F-4263-AF7F-964DAD63270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FE8-EA3B-48D7-AAE1-05B727EA5D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1525-0A4A-4B71-AA0B-445907D4F00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AD9-6BA9-4E52-A262-A9942C5C7E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BB53-A36E-48E1-9D0F-C083F2C2A03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7C29-0D14-4217-848E-72A5D777BA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721-57E3-4906-B194-3ED54412B46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AF65-6546-4E85-A6B1-8518248BEC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20F-2F0D-4506-A437-14BBCF1602B9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AD1-7F4A-4F9C-B339-C4E173B517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765-15EB-43D3-941E-4C4E7E99E782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EA0-479F-4080-BEEE-E6C82317126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7AB-4EF2-4C04-A504-8C7CEC6455A6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ABF-E574-4AA5-8C63-8C9657113A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DFA-4455-41B1-A35D-6C4909C44A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8C6F-048D-4C7A-816A-009D32FE4F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590-F887-4F35-A921-5DD1CC5AAE3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6A16-E45C-495B-97CA-BEA0DFB3361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3" cstate="email"/>
          <a:srcRect t="-2929"/>
          <a:stretch>
            <a:fillRect/>
          </a:stretch>
        </p:blipFill>
        <p:spPr bwMode="auto">
          <a:xfrm>
            <a:off x="0" y="2890838"/>
            <a:ext cx="9144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2000">
                <a:srgbClr val="FFFFFF">
                  <a:alpha val="28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12292" name="矩形 9"/>
          <p:cNvSpPr>
            <a:spLocks noChangeArrowheads="1"/>
          </p:cNvSpPr>
          <p:nvPr/>
        </p:nvSpPr>
        <p:spPr bwMode="auto">
          <a:xfrm>
            <a:off x="0" y="885825"/>
            <a:ext cx="9144000" cy="59721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71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04788"/>
            <a:ext cx="788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84275"/>
            <a:ext cx="78867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229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77464B6-A1E1-4253-B99D-AEE0397FD433}" type="datetime1">
              <a:rPr lang="zh-CN" altLang="en-US"/>
              <a:t>2023-01-17</a:t>
            </a:fld>
            <a:endParaRPr lang="en-US"/>
          </a:p>
        </p:txBody>
      </p:sp>
      <p:sp>
        <p:nvSpPr>
          <p:cNvPr id="1229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56350"/>
            <a:ext cx="47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D5748-A63F-43BC-820A-9D17B9C4B1D7}" type="slidenum">
              <a:rPr lang="zh-CN" altLang="en-US"/>
              <a:t>‹#›</a:t>
            </a:fld>
            <a:endParaRPr lang="en-US"/>
          </a:p>
        </p:txBody>
      </p:sp>
      <p:sp>
        <p:nvSpPr>
          <p:cNvPr id="12298" name="矩形 8"/>
          <p:cNvSpPr>
            <a:spLocks noChangeArrowheads="1"/>
          </p:cNvSpPr>
          <p:nvPr/>
        </p:nvSpPr>
        <p:spPr bwMode="auto">
          <a:xfrm flipV="1">
            <a:off x="0" y="760413"/>
            <a:ext cx="9144000" cy="46037"/>
          </a:xfrm>
          <a:prstGeom prst="rect">
            <a:avLst/>
          </a:prstGeom>
          <a:solidFill>
            <a:srgbClr val="DAF0FA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SzPct val="50000"/>
        <a:buBlip>
          <a:blip r:embed="rId14"/>
        </a:buBlip>
        <a:tabLst>
          <a:tab pos="182245" algn="l"/>
        </a:tabLst>
        <a:defRPr sz="2000" b="1">
          <a:solidFill>
            <a:srgbClr val="92D05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SzPct val="60000"/>
        <a:buFont typeface="华文中宋" panose="02010600040101010101" pitchFamily="2" charset="-122"/>
        <a:buChar char=" "/>
        <a:tabLst>
          <a:tab pos="182245" algn="l"/>
        </a:tabLst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hyperlink" Target="file:///C:\Users\Administrator\Desktop\&#26032;&#24314;&#25991;&#20214;&#22841;\SectionC-2&#37197;&#22871;&#21160;&#30011;.sw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837;&#24211;&#20219;&#21153;\&#20837;&#24211;&#20161;&#29233;&#29256;&#21021;&#20013;&#33521;&#35821;&#19971;&#24180;&#32423;&#19978;\&#20140;&#25945;&#20161;&#29233;&#19971;&#24180;&#32423;&#19978;%20Unit2\&#20140;&#25945;&#20161;&#29233;&#19971;&#24180;&#32423;&#19978;%20Unit2%20Topic2\&#35838;&#20214;\Unit2%20Topic2%20%20SectionC&#31934;&#21697;&#35838;&#20214;\SectionC-3&#37197;&#22871;&#21548;&#21147;.mp3" TargetMode="External"/><Relationship Id="rId1" Type="http://schemas.microsoft.com/office/2007/relationships/media" Target="file:///H:\&#20837;&#24211;&#20219;&#21153;\&#20837;&#24211;&#20161;&#29233;&#29256;&#21021;&#20013;&#33521;&#35821;&#19971;&#24180;&#32423;&#19978;\&#20140;&#25945;&#20161;&#29233;&#19971;&#24180;&#32423;&#19978;%20Unit2\&#20140;&#25945;&#20161;&#29233;&#19971;&#24180;&#32423;&#19978;%20Unit2%20Topic2\&#35838;&#20214;\Unit2%20Topic2%20%20SectionC&#31934;&#21697;&#35838;&#20214;\SectionC-3&#37197;&#22871;&#21548;&#21147;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hyperlink" Target="file:///C:\Users\Administrator\Desktop\&#26032;&#24314;&#25991;&#20214;&#22841;\SectionC-4&#37197;&#22871;&#21160;&#30011;.sw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629" y="1124744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2 Topic 2 </a:t>
            </a:r>
          </a:p>
        </p:txBody>
      </p:sp>
      <p:sp>
        <p:nvSpPr>
          <p:cNvPr id="238595" name="Text Box 4"/>
          <p:cNvSpPr txBox="1">
            <a:spLocks noChangeArrowheads="1"/>
          </p:cNvSpPr>
          <p:nvPr/>
        </p:nvSpPr>
        <p:spPr bwMode="auto">
          <a:xfrm>
            <a:off x="9525" y="259080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she look like?</a:t>
            </a:r>
          </a:p>
        </p:txBody>
      </p:sp>
      <p:sp>
        <p:nvSpPr>
          <p:cNvPr id="238596" name="Text Box 5"/>
          <p:cNvSpPr txBox="1">
            <a:spLocks noChangeArrowheads="1"/>
          </p:cNvSpPr>
          <p:nvPr/>
        </p:nvSpPr>
        <p:spPr bwMode="auto">
          <a:xfrm>
            <a:off x="3643313" y="4016376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C</a:t>
            </a:r>
          </a:p>
        </p:txBody>
      </p:sp>
      <p:sp>
        <p:nvSpPr>
          <p:cNvPr id="11" name="矩形 10"/>
          <p:cNvSpPr/>
          <p:nvPr/>
        </p:nvSpPr>
        <p:spPr>
          <a:xfrm>
            <a:off x="3021592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0064221251136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836613"/>
            <a:ext cx="4176712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1" name="Text Box 5"/>
          <p:cNvSpPr txBox="1">
            <a:spLocks noChangeArrowheads="1"/>
          </p:cNvSpPr>
          <p:nvPr/>
        </p:nvSpPr>
        <p:spPr bwMode="auto">
          <a:xfrm>
            <a:off x="3348038" y="4652963"/>
            <a:ext cx="23860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6600"/>
                </a:solidFill>
              </a:rPr>
              <a:t>shoe</a:t>
            </a:r>
            <a:r>
              <a:rPr lang="en-US" altLang="zh-CN" sz="6000" b="1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47812" name="Text Box 6"/>
          <p:cNvSpPr txBox="1">
            <a:spLocks noChangeArrowheads="1"/>
          </p:cNvSpPr>
          <p:nvPr/>
        </p:nvSpPr>
        <p:spPr bwMode="auto">
          <a:xfrm>
            <a:off x="1714500" y="5715000"/>
            <a:ext cx="6962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/>
              <a:t>Whose shoes are these?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/>
      <p:bldP spid="2478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5"/>
          <p:cNvSpPr txBox="1">
            <a:spLocks noChangeArrowheads="1"/>
          </p:cNvSpPr>
          <p:nvPr/>
        </p:nvSpPr>
        <p:spPr bwMode="auto">
          <a:xfrm>
            <a:off x="6659563" y="1484313"/>
            <a:ext cx="1793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/>
              <a:t>skirt</a:t>
            </a:r>
          </a:p>
        </p:txBody>
      </p:sp>
      <p:sp>
        <p:nvSpPr>
          <p:cNvPr id="248835" name="Text Box 6"/>
          <p:cNvSpPr txBox="1">
            <a:spLocks noChangeArrowheads="1"/>
          </p:cNvSpPr>
          <p:nvPr/>
        </p:nvSpPr>
        <p:spPr bwMode="auto">
          <a:xfrm>
            <a:off x="1049338" y="5072063"/>
            <a:ext cx="8094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/>
              <a:t>She often wears a black skirt.</a:t>
            </a:r>
          </a:p>
        </p:txBody>
      </p:sp>
      <p:pic>
        <p:nvPicPr>
          <p:cNvPr id="8" name="图片 7" descr="37322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402907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3" descr="y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196975"/>
            <a:ext cx="532765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Rectangle 4"/>
          <p:cNvSpPr>
            <a:spLocks noChangeArrowheads="1"/>
          </p:cNvSpPr>
          <p:nvPr/>
        </p:nvSpPr>
        <p:spPr bwMode="auto">
          <a:xfrm>
            <a:off x="4140200" y="3141663"/>
            <a:ext cx="836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skirt</a:t>
            </a:r>
          </a:p>
        </p:txBody>
      </p:sp>
      <p:sp>
        <p:nvSpPr>
          <p:cNvPr id="249860" name="Rectangle 5"/>
          <p:cNvSpPr>
            <a:spLocks noChangeArrowheads="1"/>
          </p:cNvSpPr>
          <p:nvPr/>
        </p:nvSpPr>
        <p:spPr bwMode="auto">
          <a:xfrm>
            <a:off x="2916238" y="3068638"/>
            <a:ext cx="119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T-shirt</a:t>
            </a:r>
          </a:p>
        </p:txBody>
      </p:sp>
      <p:sp>
        <p:nvSpPr>
          <p:cNvPr id="249861" name="Rectangle 6"/>
          <p:cNvSpPr>
            <a:spLocks noChangeArrowheads="1"/>
          </p:cNvSpPr>
          <p:nvPr/>
        </p:nvSpPr>
        <p:spPr bwMode="auto">
          <a:xfrm>
            <a:off x="6084888" y="2420938"/>
            <a:ext cx="857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coat</a:t>
            </a:r>
          </a:p>
        </p:txBody>
      </p:sp>
      <p:sp>
        <p:nvSpPr>
          <p:cNvPr id="249862" name="Rectangle 7"/>
          <p:cNvSpPr>
            <a:spLocks noChangeArrowheads="1"/>
          </p:cNvSpPr>
          <p:nvPr/>
        </p:nvSpPr>
        <p:spPr bwMode="auto">
          <a:xfrm>
            <a:off x="5219700" y="4652963"/>
            <a:ext cx="1055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pants</a:t>
            </a:r>
          </a:p>
        </p:txBody>
      </p:sp>
      <p:sp>
        <p:nvSpPr>
          <p:cNvPr id="249863" name="Rectangle 8"/>
          <p:cNvSpPr>
            <a:spLocks noChangeArrowheads="1"/>
          </p:cNvSpPr>
          <p:nvPr/>
        </p:nvSpPr>
        <p:spPr bwMode="auto">
          <a:xfrm>
            <a:off x="4427538" y="5805488"/>
            <a:ext cx="1135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shoes</a:t>
            </a:r>
          </a:p>
        </p:txBody>
      </p:sp>
      <p:sp>
        <p:nvSpPr>
          <p:cNvPr id="249864" name="Rectangle 9"/>
          <p:cNvSpPr>
            <a:spLocks noChangeArrowheads="1"/>
          </p:cNvSpPr>
          <p:nvPr/>
        </p:nvSpPr>
        <p:spPr bwMode="auto">
          <a:xfrm>
            <a:off x="1725613" y="4719638"/>
            <a:ext cx="1055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dress</a:t>
            </a:r>
          </a:p>
        </p:txBody>
      </p:sp>
      <p:sp>
        <p:nvSpPr>
          <p:cNvPr id="249865" name="Rectangle 10"/>
          <p:cNvSpPr>
            <a:spLocks noChangeArrowheads="1"/>
          </p:cNvSpPr>
          <p:nvPr/>
        </p:nvSpPr>
        <p:spPr bwMode="auto">
          <a:xfrm>
            <a:off x="4427538" y="1196975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cap</a:t>
            </a:r>
          </a:p>
        </p:txBody>
      </p:sp>
      <p:pic>
        <p:nvPicPr>
          <p:cNvPr id="249866" name="Picture 11" descr="tingd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33375"/>
            <a:ext cx="7921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7" name="Rectangle 12"/>
          <p:cNvSpPr>
            <a:spLocks noChangeArrowheads="1"/>
          </p:cNvSpPr>
          <p:nvPr/>
        </p:nvSpPr>
        <p:spPr bwMode="auto">
          <a:xfrm>
            <a:off x="1403350" y="404813"/>
            <a:ext cx="5084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/>
              <a:t>Look, listen and say</a:t>
            </a:r>
          </a:p>
        </p:txBody>
      </p:sp>
      <p:sp>
        <p:nvSpPr>
          <p:cNvPr id="249868" name="Rectangle 13"/>
          <p:cNvSpPr>
            <a:spLocks noChangeArrowheads="1"/>
          </p:cNvSpPr>
          <p:nvPr/>
        </p:nvSpPr>
        <p:spPr bwMode="auto">
          <a:xfrm>
            <a:off x="179388" y="404813"/>
            <a:ext cx="606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1a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5"/>
          <p:cNvSpPr txBox="1">
            <a:spLocks noChangeArrowheads="1"/>
          </p:cNvSpPr>
          <p:nvPr/>
        </p:nvSpPr>
        <p:spPr bwMode="auto">
          <a:xfrm>
            <a:off x="1187450" y="2014538"/>
            <a:ext cx="5919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T-shirt                             </a:t>
            </a:r>
            <a:r>
              <a:rPr lang="en-US" altLang="zh-CN" sz="3200" b="1">
                <a:solidFill>
                  <a:srgbClr val="92D050"/>
                </a:solidFill>
              </a:rPr>
              <a:t>green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cap                                 </a:t>
            </a:r>
            <a:r>
              <a:rPr lang="en-US" altLang="zh-CN" sz="3200" b="1">
                <a:solidFill>
                  <a:srgbClr val="FF0000"/>
                </a:solidFill>
              </a:rPr>
              <a:t>red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shoes                             </a:t>
            </a:r>
            <a:r>
              <a:rPr lang="en-US" altLang="zh-CN" sz="3200" b="1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643188" y="2571750"/>
            <a:ext cx="3000375" cy="500063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2428875" y="2643188"/>
            <a:ext cx="3214688" cy="1214437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286000" y="3286125"/>
            <a:ext cx="3286125" cy="642938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10" name="WordArt 9"/>
          <p:cNvSpPr>
            <a:spLocks noChangeArrowheads="1" noChangeShapeType="1" noTextEdit="1"/>
          </p:cNvSpPr>
          <p:nvPr/>
        </p:nvSpPr>
        <p:spPr bwMode="auto">
          <a:xfrm>
            <a:off x="1042988" y="4941888"/>
            <a:ext cx="2057400" cy="14001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2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连连看！ </a:t>
            </a:r>
          </a:p>
        </p:txBody>
      </p:sp>
      <p:sp>
        <p:nvSpPr>
          <p:cNvPr id="251911" name="Text Box 10"/>
          <p:cNvSpPr txBox="1">
            <a:spLocks noChangeArrowheads="1"/>
          </p:cNvSpPr>
          <p:nvPr/>
        </p:nvSpPr>
        <p:spPr bwMode="auto">
          <a:xfrm>
            <a:off x="539750" y="476250"/>
            <a:ext cx="7402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/>
              <a:t>Match the two columns according to 1a.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14342" grpId="0" animBg="1"/>
      <p:bldP spid="14343" grpId="0" animBg="1"/>
      <p:bldP spid="143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1813" y="498475"/>
            <a:ext cx="792162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612775" y="460375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1b</a:t>
            </a: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2459038" y="485775"/>
            <a:ext cx="189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 dirty="0"/>
              <a:t>Pair work</a:t>
            </a:r>
          </a:p>
        </p:txBody>
      </p:sp>
      <p:pic>
        <p:nvPicPr>
          <p:cNvPr id="252933" name="Picture 6" descr="活动交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1450" y="271463"/>
            <a:ext cx="10175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4" name="Rectangle 7"/>
          <p:cNvSpPr>
            <a:spLocks noChangeArrowheads="1"/>
          </p:cNvSpPr>
          <p:nvPr/>
        </p:nvSpPr>
        <p:spPr bwMode="auto">
          <a:xfrm>
            <a:off x="611188" y="1484313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2"/>
                </a:solidFill>
              </a:rPr>
              <a:t> Talk about your own clothes with your partner,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2"/>
                </a:solidFill>
              </a:rPr>
              <a:t> using </a:t>
            </a:r>
            <a:r>
              <a:rPr lang="en-US" altLang="zh-CN" sz="2800" i="1" dirty="0">
                <a:solidFill>
                  <a:schemeClr val="accent2"/>
                </a:solidFill>
              </a:rPr>
              <a:t>What color is/are ...?</a:t>
            </a:r>
          </a:p>
        </p:txBody>
      </p:sp>
      <p:sp>
        <p:nvSpPr>
          <p:cNvPr id="252935" name="Text Box 14"/>
          <p:cNvSpPr txBox="1">
            <a:spLocks noChangeArrowheads="1"/>
          </p:cNvSpPr>
          <p:nvPr/>
        </p:nvSpPr>
        <p:spPr bwMode="auto">
          <a:xfrm>
            <a:off x="1500188" y="2786063"/>
            <a:ext cx="67373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8EF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A: What color is/are your…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B: It’s\They’re … How about yours?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A: My 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A: I have (a) new 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B: What color 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1"/>
          <p:cNvSpPr>
            <a:spLocks noChangeArrowheads="1"/>
          </p:cNvSpPr>
          <p:nvPr/>
        </p:nvSpPr>
        <p:spPr bwMode="auto">
          <a:xfrm>
            <a:off x="4643438" y="2205038"/>
            <a:ext cx="25923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3955" name="Rectangle 20"/>
          <p:cNvSpPr>
            <a:spLocks noChangeArrowheads="1"/>
          </p:cNvSpPr>
          <p:nvPr/>
        </p:nvSpPr>
        <p:spPr bwMode="auto">
          <a:xfrm>
            <a:off x="1692275" y="2205038"/>
            <a:ext cx="25923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3956" name="Text Box 6"/>
          <p:cNvSpPr txBox="1">
            <a:spLocks noChangeArrowheads="1"/>
          </p:cNvSpPr>
          <p:nvPr/>
        </p:nvSpPr>
        <p:spPr bwMode="auto">
          <a:xfrm>
            <a:off x="1547813" y="4221163"/>
            <a:ext cx="5788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/>
              <a:t>A: What color ______ this skirt?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/>
              <a:t>B: It’s _______.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/>
              <a:t>A: What color ______ that ______?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/>
              <a:t>B: It’s ________.</a:t>
            </a:r>
          </a:p>
        </p:txBody>
      </p:sp>
      <p:sp>
        <p:nvSpPr>
          <p:cNvPr id="253957" name="Text Box 7"/>
          <p:cNvSpPr txBox="1">
            <a:spLocks noChangeArrowheads="1"/>
          </p:cNvSpPr>
          <p:nvPr/>
        </p:nvSpPr>
        <p:spPr bwMode="auto">
          <a:xfrm>
            <a:off x="4211638" y="4149725"/>
            <a:ext cx="47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is</a:t>
            </a:r>
          </a:p>
        </p:txBody>
      </p:sp>
      <p:sp>
        <p:nvSpPr>
          <p:cNvPr id="253958" name="Text Box 8"/>
          <p:cNvSpPr txBox="1">
            <a:spLocks noChangeArrowheads="1"/>
          </p:cNvSpPr>
          <p:nvPr/>
        </p:nvSpPr>
        <p:spPr bwMode="auto">
          <a:xfrm>
            <a:off x="2555875" y="4652963"/>
            <a:ext cx="1312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yellow</a:t>
            </a:r>
          </a:p>
        </p:txBody>
      </p:sp>
      <p:sp>
        <p:nvSpPr>
          <p:cNvPr id="253959" name="Text Box 9"/>
          <p:cNvSpPr txBox="1">
            <a:spLocks noChangeArrowheads="1"/>
          </p:cNvSpPr>
          <p:nvPr/>
        </p:nvSpPr>
        <p:spPr bwMode="auto">
          <a:xfrm>
            <a:off x="4211638" y="5013325"/>
            <a:ext cx="47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is</a:t>
            </a:r>
          </a:p>
        </p:txBody>
      </p:sp>
      <p:sp>
        <p:nvSpPr>
          <p:cNvPr id="253960" name="Text Box 10"/>
          <p:cNvSpPr txBox="1">
            <a:spLocks noChangeArrowheads="1"/>
          </p:cNvSpPr>
          <p:nvPr/>
        </p:nvSpPr>
        <p:spPr bwMode="auto">
          <a:xfrm>
            <a:off x="5867400" y="5013325"/>
            <a:ext cx="1176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dress</a:t>
            </a:r>
          </a:p>
        </p:txBody>
      </p:sp>
      <p:sp>
        <p:nvSpPr>
          <p:cNvPr id="253961" name="Text Box 11"/>
          <p:cNvSpPr txBox="1">
            <a:spLocks noChangeArrowheads="1"/>
          </p:cNvSpPr>
          <p:nvPr/>
        </p:nvSpPr>
        <p:spPr bwMode="auto">
          <a:xfrm>
            <a:off x="2700338" y="5445125"/>
            <a:ext cx="1446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orange</a:t>
            </a:r>
          </a:p>
        </p:txBody>
      </p:sp>
      <p:sp>
        <p:nvSpPr>
          <p:cNvPr id="253962" name="Rectangle 13"/>
          <p:cNvSpPr>
            <a:spLocks noChangeArrowheads="1"/>
          </p:cNvSpPr>
          <p:nvPr/>
        </p:nvSpPr>
        <p:spPr bwMode="auto">
          <a:xfrm>
            <a:off x="323850" y="1196975"/>
            <a:ext cx="828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/>
              <a:t> Fill in the blanks. Then practice the conversations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/>
              <a:t> with your partner.</a:t>
            </a:r>
          </a:p>
        </p:txBody>
      </p:sp>
      <p:sp>
        <p:nvSpPr>
          <p:cNvPr id="253963" name="Rectangle 14"/>
          <p:cNvSpPr>
            <a:spLocks noChangeArrowheads="1"/>
          </p:cNvSpPr>
          <p:nvPr/>
        </p:nvSpPr>
        <p:spPr bwMode="auto">
          <a:xfrm>
            <a:off x="2195513" y="355600"/>
            <a:ext cx="21288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400" b="1"/>
              <a:t>Pair work</a:t>
            </a:r>
          </a:p>
        </p:txBody>
      </p:sp>
      <p:pic>
        <p:nvPicPr>
          <p:cNvPr id="253964" name="Picture 15" descr="活动交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60350"/>
            <a:ext cx="10175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65" name="Rectangle 16"/>
          <p:cNvSpPr>
            <a:spLocks noChangeArrowheads="1"/>
          </p:cNvSpPr>
          <p:nvPr/>
        </p:nvSpPr>
        <p:spPr bwMode="auto">
          <a:xfrm>
            <a:off x="323850" y="355600"/>
            <a:ext cx="663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400" b="1"/>
              <a:t>1c</a:t>
            </a:r>
          </a:p>
        </p:txBody>
      </p:sp>
      <p:pic>
        <p:nvPicPr>
          <p:cNvPr id="253966" name="Picture 17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2276475"/>
            <a:ext cx="20288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67" name="Picture 18" descr="裙子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2349500"/>
            <a:ext cx="8890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68" name="Picture 19" descr="x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2997200"/>
            <a:ext cx="5635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3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/>
      <p:bldP spid="253957" grpId="0"/>
      <p:bldP spid="253958" grpId="0"/>
      <p:bldP spid="253959" grpId="0"/>
      <p:bldP spid="253960" grpId="0"/>
      <p:bldP spid="2539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7"/>
          <p:cNvSpPr>
            <a:spLocks noChangeArrowheads="1"/>
          </p:cNvSpPr>
          <p:nvPr/>
        </p:nvSpPr>
        <p:spPr bwMode="auto">
          <a:xfrm>
            <a:off x="4356100" y="836613"/>
            <a:ext cx="33131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4979" name="Rectangle 16"/>
          <p:cNvSpPr>
            <a:spLocks noChangeArrowheads="1"/>
          </p:cNvSpPr>
          <p:nvPr/>
        </p:nvSpPr>
        <p:spPr bwMode="auto">
          <a:xfrm>
            <a:off x="827088" y="836613"/>
            <a:ext cx="33131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254980" name="Picture 14" descr="裤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1341438"/>
            <a:ext cx="698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1" name="Text Box 6"/>
          <p:cNvSpPr txBox="1">
            <a:spLocks noChangeArrowheads="1"/>
          </p:cNvSpPr>
          <p:nvPr/>
        </p:nvSpPr>
        <p:spPr bwMode="auto">
          <a:xfrm>
            <a:off x="808038" y="3973513"/>
            <a:ext cx="6065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FF"/>
                </a:solidFill>
              </a:rPr>
              <a:t>A: What color ______ these shoes?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FF"/>
                </a:solidFill>
              </a:rPr>
              <a:t>B: They’re ______.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FF"/>
                </a:solidFill>
              </a:rPr>
              <a:t>A: What color ______ those ______?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FF"/>
                </a:solidFill>
              </a:rPr>
              <a:t>B: They’re ______.</a:t>
            </a:r>
          </a:p>
        </p:txBody>
      </p:sp>
      <p:sp>
        <p:nvSpPr>
          <p:cNvPr id="254982" name="Text Box 7"/>
          <p:cNvSpPr txBox="1">
            <a:spLocks noChangeArrowheads="1"/>
          </p:cNvSpPr>
          <p:nvPr/>
        </p:nvSpPr>
        <p:spPr bwMode="auto">
          <a:xfrm>
            <a:off x="3348038" y="3933825"/>
            <a:ext cx="769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254983" name="Text Box 8"/>
          <p:cNvSpPr txBox="1">
            <a:spLocks noChangeArrowheads="1"/>
          </p:cNvSpPr>
          <p:nvPr/>
        </p:nvSpPr>
        <p:spPr bwMode="auto">
          <a:xfrm>
            <a:off x="2627313" y="4365625"/>
            <a:ext cx="1131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white</a:t>
            </a:r>
          </a:p>
        </p:txBody>
      </p:sp>
      <p:sp>
        <p:nvSpPr>
          <p:cNvPr id="254984" name="Text Box 9"/>
          <p:cNvSpPr txBox="1">
            <a:spLocks noChangeArrowheads="1"/>
          </p:cNvSpPr>
          <p:nvPr/>
        </p:nvSpPr>
        <p:spPr bwMode="auto">
          <a:xfrm>
            <a:off x="3348038" y="4797425"/>
            <a:ext cx="769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254985" name="Text Box 10"/>
          <p:cNvSpPr txBox="1">
            <a:spLocks noChangeArrowheads="1"/>
          </p:cNvSpPr>
          <p:nvPr/>
        </p:nvSpPr>
        <p:spPr bwMode="auto">
          <a:xfrm>
            <a:off x="5364163" y="4797425"/>
            <a:ext cx="1176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pants</a:t>
            </a:r>
          </a:p>
        </p:txBody>
      </p:sp>
      <p:sp>
        <p:nvSpPr>
          <p:cNvPr id="254986" name="Text Box 11"/>
          <p:cNvSpPr txBox="1">
            <a:spLocks noChangeArrowheads="1"/>
          </p:cNvSpPr>
          <p:nvPr/>
        </p:nvSpPr>
        <p:spPr bwMode="auto">
          <a:xfrm>
            <a:off x="2700338" y="5229225"/>
            <a:ext cx="950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blue</a:t>
            </a:r>
          </a:p>
        </p:txBody>
      </p:sp>
      <p:pic>
        <p:nvPicPr>
          <p:cNvPr id="254987" name="Picture 12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4563" y="1042988"/>
            <a:ext cx="2979737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8" name="Picture 13" descr="裤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052513"/>
            <a:ext cx="698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9" name="Picture 15" descr="x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2060575"/>
            <a:ext cx="558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/>
      <p:bldP spid="254982" grpId="0"/>
      <p:bldP spid="254983" grpId="0"/>
      <p:bldP spid="254984" grpId="0"/>
      <p:bldP spid="254985" grpId="0"/>
      <p:bldP spid="2549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5"/>
          <p:cNvSpPr txBox="1">
            <a:spLocks noChangeArrowheads="1"/>
          </p:cNvSpPr>
          <p:nvPr/>
        </p:nvSpPr>
        <p:spPr bwMode="auto">
          <a:xfrm>
            <a:off x="1331913" y="4221163"/>
            <a:ext cx="6991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/>
              <a:t>The girl </a:t>
            </a:r>
            <a:r>
              <a:rPr lang="en-US" altLang="zh-CN" sz="3600" b="1" dirty="0">
                <a:solidFill>
                  <a:srgbClr val="FF0000"/>
                </a:solidFill>
              </a:rPr>
              <a:t>in white</a:t>
            </a:r>
            <a:r>
              <a:rPr lang="en-US" altLang="zh-CN" sz="3600" b="1" dirty="0"/>
              <a:t> is Alice.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/>
              <a:t>The girl </a:t>
            </a:r>
            <a:r>
              <a:rPr lang="en-US" altLang="zh-CN" sz="3600" b="1" dirty="0">
                <a:solidFill>
                  <a:srgbClr val="FF0000"/>
                </a:solidFill>
              </a:rPr>
              <a:t>in a white skirt</a:t>
            </a:r>
            <a:r>
              <a:rPr lang="en-US" altLang="zh-CN" sz="3600" b="1" dirty="0"/>
              <a:t> is Alice.</a:t>
            </a:r>
          </a:p>
        </p:txBody>
      </p:sp>
      <p:pic>
        <p:nvPicPr>
          <p:cNvPr id="18440" name="Picture 8" descr="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19732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4" name="Text Box 9"/>
          <p:cNvSpPr txBox="1">
            <a:spLocks noChangeArrowheads="1"/>
          </p:cNvSpPr>
          <p:nvPr/>
        </p:nvSpPr>
        <p:spPr bwMode="auto">
          <a:xfrm>
            <a:off x="2700338" y="1412875"/>
            <a:ext cx="6172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in + </a:t>
            </a:r>
            <a:r>
              <a:rPr lang="zh-CN" altLang="en-US" sz="3200" b="1" dirty="0"/>
              <a:t>颜色：穿着</a:t>
            </a:r>
            <a:r>
              <a:rPr lang="en-US" altLang="zh-CN" sz="3200" b="1" dirty="0"/>
              <a:t>......</a:t>
            </a:r>
            <a:r>
              <a:rPr lang="zh-CN" altLang="en-US" sz="3200" b="1" dirty="0"/>
              <a:t>颜色的衣服。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in: </a:t>
            </a:r>
            <a:r>
              <a:rPr lang="zh-CN" altLang="en-US" sz="3200" b="1" dirty="0"/>
              <a:t>意为“穿着，戴着”。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  <p:bldP spid="2560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lain" startAt="2"/>
            </a:pPr>
            <a:r>
              <a:rPr lang="en-US" altLang="zh-CN" sz="4000" b="1"/>
              <a:t>        Read and understand</a:t>
            </a:r>
            <a:endParaRPr lang="en-US" altLang="zh-CN" sz="4000" b="1">
              <a:solidFill>
                <a:srgbClr val="0000FF"/>
              </a:solidFill>
            </a:endParaRPr>
          </a:p>
        </p:txBody>
      </p:sp>
      <p:pic>
        <p:nvPicPr>
          <p:cNvPr id="19486" name="Picture 30" descr="kand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60350"/>
            <a:ext cx="917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32" descr="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763" y="1103313"/>
            <a:ext cx="61817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33" descr="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9225" y="1271588"/>
            <a:ext cx="61912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34" descr="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3213" y="1408113"/>
            <a:ext cx="61817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35" descr="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1500188"/>
            <a:ext cx="62007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36" descr="2457331_082523052324_9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00875" y="285750"/>
            <a:ext cx="10795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DS1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804863"/>
            <a:ext cx="4714875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1" name="Text Box 8"/>
          <p:cNvSpPr txBox="1">
            <a:spLocks noChangeArrowheads="1"/>
          </p:cNvSpPr>
          <p:nvPr/>
        </p:nvSpPr>
        <p:spPr bwMode="auto">
          <a:xfrm>
            <a:off x="0" y="2857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/>
              <a:t>Can you describe “ The Happy Family” according to 2?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6"/>
          <p:cNvSpPr txBox="1">
            <a:spLocks noChangeArrowheads="1"/>
          </p:cNvSpPr>
          <p:nvPr/>
        </p:nvSpPr>
        <p:spPr bwMode="auto">
          <a:xfrm>
            <a:off x="4840288" y="900113"/>
            <a:ext cx="2595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What’s this?</a:t>
            </a:r>
          </a:p>
        </p:txBody>
      </p:sp>
      <p:sp>
        <p:nvSpPr>
          <p:cNvPr id="239619" name="Text Box 7"/>
          <p:cNvSpPr txBox="1">
            <a:spLocks noChangeArrowheads="1"/>
          </p:cNvSpPr>
          <p:nvPr/>
        </p:nvSpPr>
        <p:spPr bwMode="auto">
          <a:xfrm>
            <a:off x="4695825" y="1763713"/>
            <a:ext cx="334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What color </a:t>
            </a:r>
            <a:r>
              <a:rPr lang="en-US" altLang="zh-CN" sz="3200" b="1" dirty="0">
                <a:solidFill>
                  <a:srgbClr val="FF0000"/>
                </a:solidFill>
              </a:rPr>
              <a:t>is</a:t>
            </a:r>
            <a:r>
              <a:rPr lang="en-US" altLang="zh-CN" sz="3200" b="1" dirty="0"/>
              <a:t> it?</a:t>
            </a:r>
          </a:p>
        </p:txBody>
      </p:sp>
      <p:sp>
        <p:nvSpPr>
          <p:cNvPr id="239620" name="Text Box 8"/>
          <p:cNvSpPr txBox="1">
            <a:spLocks noChangeArrowheads="1"/>
          </p:cNvSpPr>
          <p:nvPr/>
        </p:nvSpPr>
        <p:spPr bwMode="auto">
          <a:xfrm>
            <a:off x="4911725" y="3851275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What are these? </a:t>
            </a:r>
          </a:p>
        </p:txBody>
      </p:sp>
      <p:sp>
        <p:nvSpPr>
          <p:cNvPr id="239621" name="Text Box 9"/>
          <p:cNvSpPr txBox="1">
            <a:spLocks noChangeArrowheads="1"/>
          </p:cNvSpPr>
          <p:nvPr/>
        </p:nvSpPr>
        <p:spPr bwMode="auto">
          <a:xfrm>
            <a:off x="4786313" y="4857750"/>
            <a:ext cx="419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What color </a:t>
            </a:r>
            <a:r>
              <a:rPr lang="en-US" altLang="zh-CN" sz="3200" b="1" dirty="0">
                <a:solidFill>
                  <a:srgbClr val="FF0000"/>
                </a:solidFill>
              </a:rPr>
              <a:t>are</a:t>
            </a:r>
            <a:r>
              <a:rPr lang="en-US" altLang="zh-CN" sz="3200" b="1" dirty="0"/>
              <a:t> they?</a:t>
            </a:r>
          </a:p>
        </p:txBody>
      </p:sp>
      <p:pic>
        <p:nvPicPr>
          <p:cNvPr id="10" name="图片 9" descr="4cbc5cb22228dda476460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428625"/>
            <a:ext cx="35004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2786001_104147936000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857500"/>
            <a:ext cx="38687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  <p:bldP spid="239619" grpId="0"/>
      <p:bldP spid="239620" grpId="0"/>
      <p:bldP spid="2396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5" descr="2-2-3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773238"/>
            <a:ext cx="6408738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5" name="Text Box 6"/>
          <p:cNvSpPr txBox="1">
            <a:spLocks noChangeArrowheads="1"/>
          </p:cNvSpPr>
          <p:nvPr/>
        </p:nvSpPr>
        <p:spPr bwMode="auto">
          <a:xfrm>
            <a:off x="611188" y="836613"/>
            <a:ext cx="7632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8000"/>
                </a:solidFill>
              </a:rPr>
              <a:t>Listen to the conversations and find the children in the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8000"/>
                </a:solidFill>
              </a:rPr>
              <a:t>picture. Then listen again and complete the sentences.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1187450" y="3573463"/>
            <a:ext cx="10810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9077" name="Text Box 11"/>
          <p:cNvSpPr txBox="1">
            <a:spLocks noChangeArrowheads="1"/>
          </p:cNvSpPr>
          <p:nvPr/>
        </p:nvSpPr>
        <p:spPr bwMode="auto">
          <a:xfrm>
            <a:off x="250825" y="3357563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Helen</a:t>
            </a:r>
          </a:p>
        </p:txBody>
      </p:sp>
      <p:sp>
        <p:nvSpPr>
          <p:cNvPr id="259078" name="Text Box 13"/>
          <p:cNvSpPr txBox="1">
            <a:spLocks noChangeArrowheads="1"/>
          </p:cNvSpPr>
          <p:nvPr/>
        </p:nvSpPr>
        <p:spPr bwMode="auto">
          <a:xfrm>
            <a:off x="3132138" y="17002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Lisa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3492500" y="1916113"/>
            <a:ext cx="0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1908175" y="2205038"/>
            <a:ext cx="1223963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9081" name="Text Box 16"/>
          <p:cNvSpPr txBox="1">
            <a:spLocks noChangeArrowheads="1"/>
          </p:cNvSpPr>
          <p:nvPr/>
        </p:nvSpPr>
        <p:spPr bwMode="auto">
          <a:xfrm>
            <a:off x="1258888" y="1916113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Bill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4787900" y="1916113"/>
            <a:ext cx="0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9083" name="Text Box 18"/>
          <p:cNvSpPr txBox="1">
            <a:spLocks noChangeArrowheads="1"/>
          </p:cNvSpPr>
          <p:nvPr/>
        </p:nvSpPr>
        <p:spPr bwMode="auto">
          <a:xfrm>
            <a:off x="4356100" y="1557338"/>
            <a:ext cx="94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Peter</a:t>
            </a:r>
          </a:p>
        </p:txBody>
      </p:sp>
      <p:sp>
        <p:nvSpPr>
          <p:cNvPr id="259084" name="Text Box 19"/>
          <p:cNvSpPr txBox="1">
            <a:spLocks noChangeArrowheads="1"/>
          </p:cNvSpPr>
          <p:nvPr/>
        </p:nvSpPr>
        <p:spPr bwMode="auto">
          <a:xfrm>
            <a:off x="1692275" y="4724400"/>
            <a:ext cx="61039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zh-CN" sz="2800" dirty="0"/>
              <a:t>The girl in _____ is Helen.      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zh-CN" sz="2800" dirty="0"/>
              <a:t>The girl in _______ is Lisa.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/>
              <a:t>3. The boy in a _____ coat is Bill.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/>
              <a:t>4. The boy in _______ pants is Peter.</a:t>
            </a:r>
          </a:p>
        </p:txBody>
      </p:sp>
      <p:sp>
        <p:nvSpPr>
          <p:cNvPr id="259085" name="Text Box 20"/>
          <p:cNvSpPr txBox="1">
            <a:spLocks noChangeArrowheads="1"/>
          </p:cNvSpPr>
          <p:nvPr/>
        </p:nvSpPr>
        <p:spPr bwMode="auto">
          <a:xfrm>
            <a:off x="3779838" y="4652963"/>
            <a:ext cx="9286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66"/>
                </a:solidFill>
              </a:rPr>
              <a:t>pink</a:t>
            </a:r>
          </a:p>
        </p:txBody>
      </p:sp>
      <p:sp>
        <p:nvSpPr>
          <p:cNvPr id="259086" name="Text Box 21"/>
          <p:cNvSpPr txBox="1">
            <a:spLocks noChangeArrowheads="1"/>
          </p:cNvSpPr>
          <p:nvPr/>
        </p:nvSpPr>
        <p:spPr bwMode="auto">
          <a:xfrm>
            <a:off x="3851275" y="5084763"/>
            <a:ext cx="1312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8000"/>
                </a:solidFill>
              </a:rPr>
              <a:t>yellow</a:t>
            </a:r>
          </a:p>
        </p:txBody>
      </p:sp>
      <p:sp>
        <p:nvSpPr>
          <p:cNvPr id="259087" name="Text Box 22"/>
          <p:cNvSpPr txBox="1">
            <a:spLocks noChangeArrowheads="1"/>
          </p:cNvSpPr>
          <p:nvPr/>
        </p:nvSpPr>
        <p:spPr bwMode="auto">
          <a:xfrm>
            <a:off x="4140200" y="5589588"/>
            <a:ext cx="1131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white</a:t>
            </a:r>
          </a:p>
        </p:txBody>
      </p:sp>
      <p:sp>
        <p:nvSpPr>
          <p:cNvPr id="259088" name="Text Box 23"/>
          <p:cNvSpPr txBox="1">
            <a:spLocks noChangeArrowheads="1"/>
          </p:cNvSpPr>
          <p:nvPr/>
        </p:nvSpPr>
        <p:spPr bwMode="auto">
          <a:xfrm>
            <a:off x="4067175" y="5949950"/>
            <a:ext cx="1289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663300"/>
                </a:solidFill>
              </a:rPr>
              <a:t>brown</a:t>
            </a:r>
          </a:p>
        </p:txBody>
      </p:sp>
      <p:pic>
        <p:nvPicPr>
          <p:cNvPr id="259089" name="Picture 26" descr="tingdu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188913"/>
            <a:ext cx="7921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90" name="Rectangle 27"/>
          <p:cNvSpPr>
            <a:spLocks noChangeArrowheads="1"/>
          </p:cNvSpPr>
          <p:nvPr/>
        </p:nvSpPr>
        <p:spPr bwMode="auto">
          <a:xfrm>
            <a:off x="323850" y="260350"/>
            <a:ext cx="395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3</a:t>
            </a:r>
          </a:p>
        </p:txBody>
      </p:sp>
      <p:sp>
        <p:nvSpPr>
          <p:cNvPr id="259091" name="Rectangle 28"/>
          <p:cNvSpPr>
            <a:spLocks noChangeArrowheads="1"/>
          </p:cNvSpPr>
          <p:nvPr/>
        </p:nvSpPr>
        <p:spPr bwMode="auto">
          <a:xfrm>
            <a:off x="1979613" y="260350"/>
            <a:ext cx="223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 dirty="0"/>
              <a:t>Work alone</a:t>
            </a:r>
          </a:p>
        </p:txBody>
      </p:sp>
      <p:pic>
        <p:nvPicPr>
          <p:cNvPr id="24" name="SectionC-3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431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0806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59075" grpId="0"/>
      <p:bldP spid="20490" grpId="0" animBg="1"/>
      <p:bldP spid="259077" grpId="0"/>
      <p:bldP spid="259078" grpId="0"/>
      <p:bldP spid="20494" grpId="0" animBg="1"/>
      <p:bldP spid="20495" grpId="0" animBg="1"/>
      <p:bldP spid="259081" grpId="0"/>
      <p:bldP spid="20497" grpId="0" animBg="1"/>
      <p:bldP spid="259083" grpId="0"/>
      <p:bldP spid="259084" grpId="0"/>
      <p:bldP spid="259085" grpId="0"/>
      <p:bldP spid="259086" grpId="0"/>
      <p:bldP spid="259087" grpId="0"/>
      <p:bldP spid="2590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Oval 4"/>
          <p:cNvSpPr>
            <a:spLocks noChangeArrowheads="1"/>
          </p:cNvSpPr>
          <p:nvPr/>
        </p:nvSpPr>
        <p:spPr bwMode="auto">
          <a:xfrm>
            <a:off x="595313" y="520700"/>
            <a:ext cx="792162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60099" name="Rectangle 5"/>
          <p:cNvSpPr>
            <a:spLocks noChangeArrowheads="1"/>
          </p:cNvSpPr>
          <p:nvPr/>
        </p:nvSpPr>
        <p:spPr bwMode="auto">
          <a:xfrm>
            <a:off x="793750" y="490538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4</a:t>
            </a:r>
          </a:p>
        </p:txBody>
      </p:sp>
      <p:sp>
        <p:nvSpPr>
          <p:cNvPr id="260100" name="Text Box 6"/>
          <p:cNvSpPr txBox="1">
            <a:spLocks noChangeArrowheads="1"/>
          </p:cNvSpPr>
          <p:nvPr/>
        </p:nvSpPr>
        <p:spPr bwMode="auto">
          <a:xfrm>
            <a:off x="2682875" y="506413"/>
            <a:ext cx="3095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000" b="1"/>
              <a:t>Class activity</a:t>
            </a:r>
          </a:p>
        </p:txBody>
      </p:sp>
      <p:pic>
        <p:nvPicPr>
          <p:cNvPr id="29703" name="Picture 7" descr="鼓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2875" y="300038"/>
            <a:ext cx="1298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2" name="Rectangle 8"/>
          <p:cNvSpPr>
            <a:spLocks noChangeArrowheads="1"/>
          </p:cNvSpPr>
          <p:nvPr/>
        </p:nvSpPr>
        <p:spPr bwMode="auto">
          <a:xfrm>
            <a:off x="0" y="1000125"/>
            <a:ext cx="2163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Let’s chant.</a:t>
            </a:r>
          </a:p>
        </p:txBody>
      </p:sp>
      <p:pic>
        <p:nvPicPr>
          <p:cNvPr id="12" name="图片 11" descr="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500188"/>
            <a:ext cx="61817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428750"/>
            <a:ext cx="61912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1775" y="1636713"/>
            <a:ext cx="61817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1500188"/>
            <a:ext cx="62007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2457331_082523052324_9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0688" y="285750"/>
            <a:ext cx="11477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9" grpId="0"/>
      <p:bldP spid="260100" grpId="0"/>
      <p:bldP spid="2601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2384425" cy="1519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9042"/>
              </a:avLst>
            </a:prstTxWarp>
          </a:bodyPr>
          <a:lstStyle/>
          <a:p>
            <a:pPr algn="ctr"/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1123" name="Text Box 7"/>
          <p:cNvSpPr txBox="1">
            <a:spLocks noChangeArrowheads="1"/>
          </p:cNvSpPr>
          <p:nvPr/>
        </p:nvSpPr>
        <p:spPr bwMode="auto">
          <a:xfrm>
            <a:off x="1476375" y="1700213"/>
            <a:ext cx="5783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99"/>
                </a:solidFill>
              </a:rPr>
              <a:t>学习表示服装的名词</a:t>
            </a:r>
            <a:r>
              <a:rPr lang="zh-CN" altLang="en-US" sz="3200" dirty="0">
                <a:solidFill>
                  <a:srgbClr val="990099"/>
                </a:solidFill>
              </a:rPr>
              <a:t>：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/>
              <a:t>      </a:t>
            </a:r>
            <a:r>
              <a:rPr lang="en-US" altLang="zh-CN" sz="3200" b="1" dirty="0"/>
              <a:t>cap    coat   T-shirt  skirt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      dress   shoes   pants</a:t>
            </a:r>
          </a:p>
        </p:txBody>
      </p:sp>
      <p:sp>
        <p:nvSpPr>
          <p:cNvPr id="261124" name="Text Box 8"/>
          <p:cNvSpPr txBox="1">
            <a:spLocks noChangeArrowheads="1"/>
          </p:cNvSpPr>
          <p:nvPr/>
        </p:nvSpPr>
        <p:spPr bwMode="auto">
          <a:xfrm>
            <a:off x="1643063" y="3857625"/>
            <a:ext cx="55943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990099"/>
                </a:solidFill>
              </a:rPr>
              <a:t>学习描述人的着装：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/>
              <a:t>     </a:t>
            </a:r>
            <a:r>
              <a:rPr lang="en-US" altLang="zh-CN" sz="3600" b="1" dirty="0"/>
              <a:t>The girl is </a:t>
            </a:r>
            <a:r>
              <a:rPr lang="en-US" altLang="zh-CN" sz="3600" b="1" dirty="0">
                <a:solidFill>
                  <a:srgbClr val="FF0000"/>
                </a:solidFill>
              </a:rPr>
              <a:t>in</a:t>
            </a:r>
            <a:r>
              <a:rPr lang="en-US" altLang="zh-CN" sz="3600" b="1" dirty="0">
                <a:solidFill>
                  <a:schemeClr val="accent2"/>
                </a:solidFill>
              </a:rPr>
              <a:t> white</a:t>
            </a:r>
            <a:r>
              <a:rPr lang="en-US" altLang="zh-CN" sz="3600" b="1" dirty="0">
                <a:solidFill>
                  <a:schemeClr val="tx2"/>
                </a:solidFill>
              </a:rPr>
              <a:t>.</a:t>
            </a:r>
            <a:r>
              <a:rPr lang="en-US" altLang="zh-CN" sz="3600" b="1" dirty="0"/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/>
              <a:t>     She is </a:t>
            </a:r>
            <a:r>
              <a:rPr lang="en-US" altLang="zh-CN" sz="3600" b="1" dirty="0">
                <a:solidFill>
                  <a:srgbClr val="FF0000"/>
                </a:solidFill>
              </a:rPr>
              <a:t>in</a:t>
            </a:r>
            <a:r>
              <a:rPr lang="en-US" altLang="zh-CN" sz="3600" b="1" dirty="0">
                <a:solidFill>
                  <a:schemeClr val="accent2"/>
                </a:solidFill>
              </a:rPr>
              <a:t> a white coat</a:t>
            </a:r>
            <a:r>
              <a:rPr lang="en-US" altLang="zh-CN" sz="3600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accent2"/>
                </a:solidFill>
              </a:rPr>
              <a:t>     </a:t>
            </a:r>
            <a:r>
              <a:rPr lang="en-US" altLang="zh-CN" sz="3600" b="1" dirty="0"/>
              <a:t>Tom is </a:t>
            </a:r>
            <a:r>
              <a:rPr lang="en-US" altLang="zh-CN" sz="3600" b="1" dirty="0">
                <a:solidFill>
                  <a:srgbClr val="FF0000"/>
                </a:solidFill>
              </a:rPr>
              <a:t>in</a:t>
            </a:r>
            <a:r>
              <a:rPr lang="en-US" altLang="zh-CN" sz="3600" b="1" dirty="0">
                <a:solidFill>
                  <a:schemeClr val="accent2"/>
                </a:solidFill>
              </a:rPr>
              <a:t> black pants</a:t>
            </a:r>
            <a:r>
              <a:rPr lang="en-US" altLang="zh-CN" sz="3600" b="1" dirty="0"/>
              <a:t>.</a:t>
            </a:r>
            <a:endParaRPr lang="en-US" altLang="zh-CN" sz="3600" b="1" dirty="0">
              <a:solidFill>
                <a:schemeClr val="accent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4678" y="428603"/>
            <a:ext cx="2989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 panose="020B0604020202020204"/>
                <a:ea typeface="黑体" panose="02010609060101010101" charset="-122"/>
              </a:rPr>
              <a:t>Summary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Arial" panose="020B0604020202020204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61123" grpId="0"/>
      <p:bldP spid="2611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5"/>
          <p:cNvSpPr>
            <a:spLocks noChangeArrowheads="1" noChangeShapeType="1" noTextEdit="1"/>
          </p:cNvSpPr>
          <p:nvPr/>
        </p:nvSpPr>
        <p:spPr bwMode="auto">
          <a:xfrm>
            <a:off x="5724525" y="620713"/>
            <a:ext cx="2643188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Homework</a:t>
            </a:r>
            <a:endParaRPr lang="zh-CN" altLang="en-US" sz="3600" kern="10" dirty="0">
              <a:ln w="9525">
                <a:solidFill>
                  <a:srgbClr val="FF6600"/>
                </a:solidFill>
                <a:round/>
              </a:ln>
              <a:solidFill>
                <a:srgbClr val="FF00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2147" name="Text Box 6"/>
          <p:cNvSpPr txBox="1">
            <a:spLocks noChangeArrowheads="1"/>
          </p:cNvSpPr>
          <p:nvPr/>
        </p:nvSpPr>
        <p:spPr bwMode="auto">
          <a:xfrm>
            <a:off x="5143500" y="2357438"/>
            <a:ext cx="3714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DB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6600"/>
                </a:solidFill>
              </a:rPr>
              <a:t>Try to write a short passage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6600"/>
                </a:solidFill>
              </a:rPr>
              <a:t>to describe your families</a:t>
            </a:r>
            <a:r>
              <a:rPr lang="en-US" altLang="zh-CN" sz="3200" b="1" dirty="0" smtClean="0">
                <a:solidFill>
                  <a:srgbClr val="FF6600"/>
                </a:solidFill>
              </a:rPr>
              <a:t>. </a:t>
            </a:r>
            <a:endParaRPr lang="en-US" altLang="zh-CN" sz="3200" b="1" dirty="0">
              <a:solidFill>
                <a:srgbClr val="FF6600"/>
              </a:solidFill>
            </a:endParaRPr>
          </a:p>
        </p:txBody>
      </p:sp>
      <p:pic>
        <p:nvPicPr>
          <p:cNvPr id="6" name="图片 5" descr="20110920210742-6026806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3786188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62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4"/>
          <p:cNvSpPr txBox="1">
            <a:spLocks noChangeArrowheads="1"/>
          </p:cNvSpPr>
          <p:nvPr/>
        </p:nvSpPr>
        <p:spPr bwMode="auto">
          <a:xfrm>
            <a:off x="2339975" y="5589588"/>
            <a:ext cx="4803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What does he look like?</a:t>
            </a:r>
          </a:p>
        </p:txBody>
      </p:sp>
      <p:pic>
        <p:nvPicPr>
          <p:cNvPr id="5125" name="Picture 5" descr="02600800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692150"/>
            <a:ext cx="45942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12" descr="vcoutlin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49275"/>
            <a:ext cx="540067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7" name="Text Box 7"/>
          <p:cNvSpPr txBox="1">
            <a:spLocks noChangeArrowheads="1"/>
          </p:cNvSpPr>
          <p:nvPr/>
        </p:nvSpPr>
        <p:spPr bwMode="auto">
          <a:xfrm>
            <a:off x="6516688" y="2565400"/>
            <a:ext cx="1592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</a:rPr>
              <a:t>photo</a:t>
            </a:r>
          </a:p>
        </p:txBody>
      </p:sp>
      <p:sp>
        <p:nvSpPr>
          <p:cNvPr id="241668" name="Text Box 8"/>
          <p:cNvSpPr txBox="1">
            <a:spLocks noChangeArrowheads="1"/>
          </p:cNvSpPr>
          <p:nvPr/>
        </p:nvSpPr>
        <p:spPr bwMode="auto">
          <a:xfrm>
            <a:off x="6372225" y="1412875"/>
            <a:ext cx="182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</a:rPr>
              <a:t>look at</a:t>
            </a:r>
          </a:p>
        </p:txBody>
      </p:sp>
      <p:sp>
        <p:nvSpPr>
          <p:cNvPr id="241669" name="Text Box 9"/>
          <p:cNvSpPr txBox="1">
            <a:spLocks noChangeArrowheads="1"/>
          </p:cNvSpPr>
          <p:nvPr/>
        </p:nvSpPr>
        <p:spPr bwMode="auto">
          <a:xfrm>
            <a:off x="6443663" y="3644900"/>
            <a:ext cx="1763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663300"/>
                </a:solidFill>
              </a:rPr>
              <a:t>strong</a:t>
            </a:r>
          </a:p>
        </p:txBody>
      </p:sp>
      <p:sp>
        <p:nvSpPr>
          <p:cNvPr id="241670" name="Text Box 10"/>
          <p:cNvSpPr txBox="1">
            <a:spLocks noChangeArrowheads="1"/>
          </p:cNvSpPr>
          <p:nvPr/>
        </p:nvSpPr>
        <p:spPr bwMode="auto">
          <a:xfrm>
            <a:off x="1357313" y="4857750"/>
            <a:ext cx="5237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663300"/>
                </a:solidFill>
              </a:rPr>
              <a:t>Look at the photo.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663300"/>
                </a:solidFill>
              </a:rPr>
              <a:t>The </a:t>
            </a:r>
            <a:r>
              <a:rPr lang="en-US" altLang="zh-CN" sz="3600" b="1" dirty="0" err="1">
                <a:solidFill>
                  <a:srgbClr val="663300"/>
                </a:solidFill>
              </a:rPr>
              <a:t>elephent</a:t>
            </a:r>
            <a:r>
              <a:rPr lang="en-US" altLang="zh-CN" sz="3600" b="1" dirty="0">
                <a:solidFill>
                  <a:srgbClr val="663300"/>
                </a:solidFill>
              </a:rPr>
              <a:t> is strong.</a:t>
            </a:r>
          </a:p>
        </p:txBody>
      </p:sp>
      <p:pic>
        <p:nvPicPr>
          <p:cNvPr id="10" name="图片 9" descr="1772-111024100f3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642938"/>
            <a:ext cx="51117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/>
      <p:bldP spid="241668" grpId="0"/>
      <p:bldP spid="241669" grpId="0"/>
      <p:bldP spid="2416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hcx_r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981075"/>
            <a:ext cx="4572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Text Box 5"/>
          <p:cNvSpPr txBox="1">
            <a:spLocks noChangeArrowheads="1"/>
          </p:cNvSpPr>
          <p:nvPr/>
        </p:nvSpPr>
        <p:spPr bwMode="auto">
          <a:xfrm>
            <a:off x="3635375" y="4581525"/>
            <a:ext cx="1497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66"/>
                </a:solidFill>
              </a:rPr>
              <a:t>cap</a:t>
            </a:r>
          </a:p>
        </p:txBody>
      </p:sp>
      <p:sp>
        <p:nvSpPr>
          <p:cNvPr id="242692" name="Text Box 6"/>
          <p:cNvSpPr txBox="1">
            <a:spLocks noChangeArrowheads="1"/>
          </p:cNvSpPr>
          <p:nvPr/>
        </p:nvSpPr>
        <p:spPr bwMode="auto">
          <a:xfrm>
            <a:off x="2500313" y="5786438"/>
            <a:ext cx="5049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/>
              <a:t>This is a pink cap.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/>
      <p:bldP spid="2426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5"/>
          <p:cNvSpPr txBox="1">
            <a:spLocks noChangeArrowheads="1"/>
          </p:cNvSpPr>
          <p:nvPr/>
        </p:nvSpPr>
        <p:spPr bwMode="auto">
          <a:xfrm>
            <a:off x="6143625" y="1357313"/>
            <a:ext cx="2217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66"/>
                </a:solidFill>
              </a:rPr>
              <a:t>dress</a:t>
            </a:r>
          </a:p>
        </p:txBody>
      </p:sp>
      <p:sp>
        <p:nvSpPr>
          <p:cNvPr id="243715" name="Text Box 6"/>
          <p:cNvSpPr txBox="1">
            <a:spLocks noChangeArrowheads="1"/>
          </p:cNvSpPr>
          <p:nvPr/>
        </p:nvSpPr>
        <p:spPr bwMode="auto">
          <a:xfrm>
            <a:off x="1643063" y="5929313"/>
            <a:ext cx="688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/>
              <a:t>Her  dress is very beautiful.</a:t>
            </a:r>
          </a:p>
        </p:txBody>
      </p:sp>
      <p:pic>
        <p:nvPicPr>
          <p:cNvPr id="7" name="图片 6" descr="jc1002083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5500687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6"/>
          <p:cNvSpPr txBox="1">
            <a:spLocks noChangeArrowheads="1"/>
          </p:cNvSpPr>
          <p:nvPr/>
        </p:nvSpPr>
        <p:spPr bwMode="auto">
          <a:xfrm>
            <a:off x="3571875" y="4143375"/>
            <a:ext cx="1751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/>
              <a:t>coat</a:t>
            </a:r>
          </a:p>
        </p:txBody>
      </p:sp>
      <p:sp>
        <p:nvSpPr>
          <p:cNvPr id="244739" name="Text Box 7"/>
          <p:cNvSpPr txBox="1">
            <a:spLocks noChangeArrowheads="1"/>
          </p:cNvSpPr>
          <p:nvPr/>
        </p:nvSpPr>
        <p:spPr bwMode="auto">
          <a:xfrm>
            <a:off x="2428875" y="5429250"/>
            <a:ext cx="5327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/>
              <a:t>The coat is black.</a:t>
            </a:r>
          </a:p>
        </p:txBody>
      </p:sp>
      <p:pic>
        <p:nvPicPr>
          <p:cNvPr id="244740" name="Picture 8" descr="图片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0"/>
            <a:ext cx="4176712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2447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624e6426273897d7a0d04fb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692150"/>
            <a:ext cx="482441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3" name="Text Box 5"/>
          <p:cNvSpPr txBox="1">
            <a:spLocks noChangeArrowheads="1"/>
          </p:cNvSpPr>
          <p:nvPr/>
        </p:nvSpPr>
        <p:spPr bwMode="auto">
          <a:xfrm>
            <a:off x="3059113" y="4652963"/>
            <a:ext cx="2554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008000"/>
                </a:solidFill>
              </a:rPr>
              <a:t>T-shirt</a:t>
            </a:r>
          </a:p>
        </p:txBody>
      </p:sp>
      <p:sp>
        <p:nvSpPr>
          <p:cNvPr id="245764" name="Text Box 6"/>
          <p:cNvSpPr txBox="1">
            <a:spLocks noChangeArrowheads="1"/>
          </p:cNvSpPr>
          <p:nvPr/>
        </p:nvSpPr>
        <p:spPr bwMode="auto">
          <a:xfrm>
            <a:off x="1928813" y="5715000"/>
            <a:ext cx="6796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/>
              <a:t>I want to buy </a:t>
            </a:r>
            <a:r>
              <a:rPr lang="en-US" altLang="zh-CN" sz="4000" b="1">
                <a:solidFill>
                  <a:srgbClr val="00B0F0"/>
                </a:solidFill>
              </a:rPr>
              <a:t>a blue T-shirt</a:t>
            </a:r>
            <a:r>
              <a:rPr lang="en-US" altLang="zh-CN" sz="4000" b="1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/>
      <p:bldP spid="2457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6"/>
          <p:cNvSpPr txBox="1">
            <a:spLocks noChangeArrowheads="1"/>
          </p:cNvSpPr>
          <p:nvPr/>
        </p:nvSpPr>
        <p:spPr bwMode="auto">
          <a:xfrm>
            <a:off x="5214938" y="285750"/>
            <a:ext cx="2216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660066"/>
                </a:solidFill>
              </a:rPr>
              <a:t>pant</a:t>
            </a:r>
            <a:r>
              <a:rPr lang="en-US" altLang="zh-CN" sz="60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46787" name="Text Box 7"/>
          <p:cNvSpPr txBox="1">
            <a:spLocks noChangeArrowheads="1"/>
          </p:cNvSpPr>
          <p:nvPr/>
        </p:nvSpPr>
        <p:spPr bwMode="auto">
          <a:xfrm>
            <a:off x="1571625" y="5000625"/>
            <a:ext cx="703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/>
              <a:t>Are these pants yours?</a:t>
            </a:r>
          </a:p>
        </p:txBody>
      </p:sp>
      <p:pic>
        <p:nvPicPr>
          <p:cNvPr id="7" name="图片 6" descr="b11898360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428625"/>
            <a:ext cx="4786312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  <p:bldP spid="246787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40530A12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40530A12PWBG">
      <a:majorFont>
        <a:latin typeface="华文隶书"/>
        <a:ea typeface="华文隶书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12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437</Words>
  <Application>Microsoft Office PowerPoint</Application>
  <PresentationFormat>全屏显示(4:3)</PresentationFormat>
  <Paragraphs>113</Paragraphs>
  <Slides>23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黑体</vt:lpstr>
      <vt:lpstr>华文隶书</vt:lpstr>
      <vt:lpstr>华文中宋</vt:lpstr>
      <vt:lpstr>宋体</vt:lpstr>
      <vt:lpstr>微软雅黑</vt:lpstr>
      <vt:lpstr>Arial</vt:lpstr>
      <vt:lpstr>Calibri</vt:lpstr>
      <vt:lpstr>Times New Roman</vt:lpstr>
      <vt:lpstr>WWW.2PPT.COM
</vt:lpstr>
      <vt:lpstr>Unit 2 Topic 2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2022-02-08T05:36:10Z</dcterms:created>
  <dcterms:modified xsi:type="dcterms:W3CDTF">2023-01-17T00:39:29Z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24264366A07C48609C15830A76314CE5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