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4042">
          <p15:clr>
            <a:srgbClr val="A4A3A4"/>
          </p15:clr>
        </p15:guide>
        <p15:guide id="5" orient="horz" pos="3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6" y="114"/>
      </p:cViewPr>
      <p:guideLst>
        <p:guide pos="7256"/>
        <p:guide orient="horz" pos="600"/>
        <p:guide orient="horz" pos="664"/>
        <p:guide orient="horz" pos="4042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C1A2C2-9761-4A12-B54F-D4E2B89BF28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ACC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.1.1 </a:t>
                  </a:r>
                  <a:r>
                    <a:rPr lang="zh-CN" altLang="en-US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亿以内数的认识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组合 170"/>
          <p:cNvGrpSpPr/>
          <p:nvPr/>
        </p:nvGrpSpPr>
        <p:grpSpPr>
          <a:xfrm>
            <a:off x="1409609" y="2534557"/>
            <a:ext cx="4952891" cy="1344003"/>
            <a:chOff x="3682119" y="2525206"/>
            <a:chExt cx="3714668" cy="100800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72" name="矩形 171"/>
            <p:cNvSpPr/>
            <p:nvPr/>
          </p:nvSpPr>
          <p:spPr>
            <a:xfrm>
              <a:off x="7052379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7052379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6707971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6707971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6368885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6368885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6024477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6024477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5683003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5683003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万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5338595" y="2525206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5338595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十万位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4999509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4999509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百万位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4655101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4655101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千万位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4312226" y="2525208"/>
              <a:ext cx="344408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4305552" y="2528438"/>
              <a:ext cx="344408" cy="9927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亿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1219200" eaLnBrk="0" hangingPunct="0">
                <a:defRPr/>
              </a:pPr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位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3682119" y="2525208"/>
              <a:ext cx="627537" cy="100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r>
                <a:rPr lang="en-US" altLang="zh-CN" sz="1465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……</a:t>
              </a:r>
              <a:endParaRPr lang="zh-CN" altLang="en-US" sz="1465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58" name="矩形 193"/>
          <p:cNvSpPr>
            <a:spLocks noChangeArrowheads="1"/>
          </p:cNvSpPr>
          <p:nvPr/>
        </p:nvSpPr>
        <p:spPr bwMode="auto">
          <a:xfrm>
            <a:off x="5903384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59" name="矩形 194"/>
          <p:cNvSpPr>
            <a:spLocks noChangeArrowheads="1"/>
          </p:cNvSpPr>
          <p:nvPr/>
        </p:nvSpPr>
        <p:spPr bwMode="auto">
          <a:xfrm>
            <a:off x="5444067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矩形 195"/>
          <p:cNvSpPr>
            <a:spLocks noChangeArrowheads="1"/>
          </p:cNvSpPr>
          <p:nvPr/>
        </p:nvSpPr>
        <p:spPr bwMode="auto">
          <a:xfrm>
            <a:off x="4995334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矩形 196"/>
          <p:cNvSpPr>
            <a:spLocks noChangeArrowheads="1"/>
          </p:cNvSpPr>
          <p:nvPr/>
        </p:nvSpPr>
        <p:spPr bwMode="auto">
          <a:xfrm>
            <a:off x="4502151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2" name="矩形 197"/>
          <p:cNvSpPr>
            <a:spLocks noChangeArrowheads="1"/>
          </p:cNvSpPr>
          <p:nvPr/>
        </p:nvSpPr>
        <p:spPr bwMode="auto">
          <a:xfrm>
            <a:off x="4093634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矩形 198"/>
          <p:cNvSpPr>
            <a:spLocks noChangeArrowheads="1"/>
          </p:cNvSpPr>
          <p:nvPr/>
        </p:nvSpPr>
        <p:spPr bwMode="auto">
          <a:xfrm>
            <a:off x="3615267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矩形 199"/>
          <p:cNvSpPr>
            <a:spLocks noChangeArrowheads="1"/>
          </p:cNvSpPr>
          <p:nvPr/>
        </p:nvSpPr>
        <p:spPr bwMode="auto">
          <a:xfrm>
            <a:off x="3189818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矩形 200"/>
          <p:cNvSpPr>
            <a:spLocks noChangeArrowheads="1"/>
          </p:cNvSpPr>
          <p:nvPr/>
        </p:nvSpPr>
        <p:spPr bwMode="auto">
          <a:xfrm>
            <a:off x="2738967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466" name="组合 201"/>
          <p:cNvGrpSpPr/>
          <p:nvPr/>
        </p:nvGrpSpPr>
        <p:grpSpPr bwMode="auto">
          <a:xfrm>
            <a:off x="2241551" y="3875619"/>
            <a:ext cx="4121149" cy="958850"/>
            <a:chOff x="4305552" y="2525206"/>
            <a:chExt cx="3091235" cy="720002"/>
          </a:xfrm>
        </p:grpSpPr>
        <p:sp>
          <p:nvSpPr>
            <p:cNvPr id="203" name="矩形 202"/>
            <p:cNvSpPr/>
            <p:nvPr/>
          </p:nvSpPr>
          <p:spPr>
            <a:xfrm>
              <a:off x="7052258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矩形 203"/>
            <p:cNvSpPr>
              <a:spLocks noChangeArrowheads="1"/>
            </p:cNvSpPr>
            <p:nvPr/>
          </p:nvSpPr>
          <p:spPr bwMode="auto">
            <a:xfrm>
              <a:off x="7052379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矩形 204"/>
            <p:cNvSpPr/>
            <p:nvPr/>
          </p:nvSpPr>
          <p:spPr>
            <a:xfrm>
              <a:off x="6707729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0" name="矩形 205"/>
            <p:cNvSpPr>
              <a:spLocks noChangeArrowheads="1"/>
            </p:cNvSpPr>
            <p:nvPr/>
          </p:nvSpPr>
          <p:spPr bwMode="auto">
            <a:xfrm>
              <a:off x="6707971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矩形 206"/>
            <p:cNvSpPr/>
            <p:nvPr/>
          </p:nvSpPr>
          <p:spPr>
            <a:xfrm>
              <a:off x="6369551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2" name="矩形 207"/>
            <p:cNvSpPr>
              <a:spLocks noChangeArrowheads="1"/>
            </p:cNvSpPr>
            <p:nvPr/>
          </p:nvSpPr>
          <p:spPr bwMode="auto">
            <a:xfrm>
              <a:off x="6368885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9" name="矩形 208"/>
            <p:cNvSpPr/>
            <p:nvPr/>
          </p:nvSpPr>
          <p:spPr>
            <a:xfrm>
              <a:off x="6025021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4" name="矩形 209"/>
            <p:cNvSpPr>
              <a:spLocks noChangeArrowheads="1"/>
            </p:cNvSpPr>
            <p:nvPr/>
          </p:nvSpPr>
          <p:spPr bwMode="auto">
            <a:xfrm>
              <a:off x="6024477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矩形 210"/>
            <p:cNvSpPr/>
            <p:nvPr/>
          </p:nvSpPr>
          <p:spPr>
            <a:xfrm>
              <a:off x="5683668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矩形 211"/>
            <p:cNvSpPr>
              <a:spLocks noChangeArrowheads="1"/>
            </p:cNvSpPr>
            <p:nvPr/>
          </p:nvSpPr>
          <p:spPr bwMode="auto">
            <a:xfrm>
              <a:off x="5683003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万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矩形 212"/>
            <p:cNvSpPr/>
            <p:nvPr/>
          </p:nvSpPr>
          <p:spPr>
            <a:xfrm>
              <a:off x="5339139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矩形 213"/>
            <p:cNvSpPr>
              <a:spLocks noChangeArrowheads="1"/>
            </p:cNvSpPr>
            <p:nvPr/>
          </p:nvSpPr>
          <p:spPr bwMode="auto">
            <a:xfrm>
              <a:off x="5338595" y="2528438"/>
              <a:ext cx="344408" cy="6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十万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" name="矩形 214"/>
            <p:cNvSpPr/>
            <p:nvPr/>
          </p:nvSpPr>
          <p:spPr>
            <a:xfrm>
              <a:off x="4999373" y="2525206"/>
              <a:ext cx="344530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矩形 215"/>
            <p:cNvSpPr>
              <a:spLocks noChangeArrowheads="1"/>
            </p:cNvSpPr>
            <p:nvPr/>
          </p:nvSpPr>
          <p:spPr bwMode="auto">
            <a:xfrm>
              <a:off x="4999509" y="2528438"/>
              <a:ext cx="344408" cy="6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百万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矩形 216"/>
            <p:cNvSpPr/>
            <p:nvPr/>
          </p:nvSpPr>
          <p:spPr>
            <a:xfrm>
              <a:off x="4654844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矩形 217"/>
            <p:cNvSpPr>
              <a:spLocks noChangeArrowheads="1"/>
            </p:cNvSpPr>
            <p:nvPr/>
          </p:nvSpPr>
          <p:spPr bwMode="auto">
            <a:xfrm>
              <a:off x="4655101" y="2528438"/>
              <a:ext cx="344408" cy="6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千万</a:t>
              </a:r>
              <a:endParaRPr lang="zh-CN" altLang="en-US" sz="18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矩形 218"/>
            <p:cNvSpPr/>
            <p:nvPr/>
          </p:nvSpPr>
          <p:spPr>
            <a:xfrm>
              <a:off x="4311903" y="2525206"/>
              <a:ext cx="344529" cy="720002"/>
            </a:xfrm>
            <a:prstGeom prst="rect">
              <a:avLst/>
            </a:prstGeom>
            <a:solidFill>
              <a:srgbClr val="FDFA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矩形 219"/>
            <p:cNvSpPr>
              <a:spLocks noChangeArrowheads="1"/>
            </p:cNvSpPr>
            <p:nvPr/>
          </p:nvSpPr>
          <p:spPr bwMode="auto">
            <a:xfrm>
              <a:off x="4305552" y="2528438"/>
              <a:ext cx="344408" cy="3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 eaLnBrk="0" hangingPunct="0"/>
              <a:r>
                <a:rPr lang="zh-CN" altLang="en-US" sz="2665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亿</a:t>
              </a:r>
              <a:endParaRPr lang="en-US" altLang="zh-CN" sz="2665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21" name="图片 2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312333"/>
            <a:ext cx="4813300" cy="280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组合 221"/>
          <p:cNvGrpSpPr/>
          <p:nvPr/>
        </p:nvGrpSpPr>
        <p:grpSpPr bwMode="auto">
          <a:xfrm>
            <a:off x="7004050" y="4125094"/>
            <a:ext cx="1894416" cy="461665"/>
            <a:chOff x="6314062" y="2902706"/>
            <a:chExt cx="1421390" cy="347219"/>
          </a:xfrm>
        </p:grpSpPr>
        <p:sp>
          <p:nvSpPr>
            <p:cNvPr id="19487" name="矩形 222"/>
            <p:cNvSpPr>
              <a:spLocks noChangeArrowheads="1"/>
            </p:cNvSpPr>
            <p:nvPr/>
          </p:nvSpPr>
          <p:spPr bwMode="auto">
            <a:xfrm>
              <a:off x="6493627" y="2902706"/>
              <a:ext cx="1062261" cy="34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计数单位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矩形: 圆角 223"/>
            <p:cNvSpPr/>
            <p:nvPr/>
          </p:nvSpPr>
          <p:spPr>
            <a:xfrm>
              <a:off x="6314062" y="2904516"/>
              <a:ext cx="1421390" cy="33749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25" name="直接箭头连接符 224"/>
          <p:cNvCxnSpPr/>
          <p:nvPr/>
        </p:nvCxnSpPr>
        <p:spPr>
          <a:xfrm flipH="1">
            <a:off x="6481234" y="4351867"/>
            <a:ext cx="39793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3" name="组合 252"/>
          <p:cNvGrpSpPr/>
          <p:nvPr/>
        </p:nvGrpSpPr>
        <p:grpSpPr bwMode="auto">
          <a:xfrm>
            <a:off x="7004053" y="3100914"/>
            <a:ext cx="1071033" cy="475689"/>
            <a:chOff x="6314062" y="2904304"/>
            <a:chExt cx="803313" cy="356537"/>
          </a:xfrm>
        </p:grpSpPr>
        <p:sp>
          <p:nvSpPr>
            <p:cNvPr id="19491" name="矩形 253"/>
            <p:cNvSpPr>
              <a:spLocks noChangeArrowheads="1"/>
            </p:cNvSpPr>
            <p:nvPr/>
          </p:nvSpPr>
          <p:spPr bwMode="auto">
            <a:xfrm>
              <a:off x="6441812" y="2914815"/>
              <a:ext cx="600193" cy="34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数位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5" name="矩形: 圆角 254"/>
            <p:cNvSpPr/>
            <p:nvPr/>
          </p:nvSpPr>
          <p:spPr>
            <a:xfrm>
              <a:off x="6314062" y="2904304"/>
              <a:ext cx="803313" cy="337919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56" name="直接箭头连接符 255"/>
          <p:cNvCxnSpPr/>
          <p:nvPr/>
        </p:nvCxnSpPr>
        <p:spPr>
          <a:xfrm flipH="1">
            <a:off x="6481234" y="3325284"/>
            <a:ext cx="39793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7" name="组合 256"/>
          <p:cNvGrpSpPr/>
          <p:nvPr/>
        </p:nvGrpSpPr>
        <p:grpSpPr bwMode="auto">
          <a:xfrm>
            <a:off x="6743701" y="4863861"/>
            <a:ext cx="4888856" cy="969781"/>
            <a:chOff x="6314062" y="2904270"/>
            <a:chExt cx="1003296" cy="1138490"/>
          </a:xfrm>
        </p:grpSpPr>
        <p:sp>
          <p:nvSpPr>
            <p:cNvPr id="259" name="矩形: 圆角 258"/>
            <p:cNvSpPr/>
            <p:nvPr/>
          </p:nvSpPr>
          <p:spPr>
            <a:xfrm>
              <a:off x="6314062" y="2904270"/>
              <a:ext cx="1003296" cy="11384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6" name="矩形 257"/>
            <p:cNvSpPr>
              <a:spLocks noChangeArrowheads="1"/>
            </p:cNvSpPr>
            <p:nvPr/>
          </p:nvSpPr>
          <p:spPr bwMode="auto">
            <a:xfrm>
              <a:off x="6340347" y="3023918"/>
              <a:ext cx="977011" cy="89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计数单位要按照一定的顺序排列起来，它们所占的位置叫做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数位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0" name="矩形 259"/>
          <p:cNvSpPr/>
          <p:nvPr/>
        </p:nvSpPr>
        <p:spPr>
          <a:xfrm>
            <a:off x="4529668" y="2108200"/>
            <a:ext cx="183303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 级</a:t>
            </a:r>
          </a:p>
        </p:txBody>
      </p:sp>
      <p:sp>
        <p:nvSpPr>
          <p:cNvPr id="261" name="矩形 260"/>
          <p:cNvSpPr/>
          <p:nvPr/>
        </p:nvSpPr>
        <p:spPr>
          <a:xfrm>
            <a:off x="2696634" y="2108200"/>
            <a:ext cx="183303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 级</a:t>
            </a:r>
          </a:p>
        </p:txBody>
      </p:sp>
      <p:sp>
        <p:nvSpPr>
          <p:cNvPr id="262" name="矩形 261"/>
          <p:cNvSpPr/>
          <p:nvPr/>
        </p:nvSpPr>
        <p:spPr>
          <a:xfrm>
            <a:off x="1409700" y="2108200"/>
            <a:ext cx="129540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 级</a:t>
            </a:r>
          </a:p>
        </p:txBody>
      </p:sp>
      <p:grpSp>
        <p:nvGrpSpPr>
          <p:cNvPr id="263" name="组合 262"/>
          <p:cNvGrpSpPr/>
          <p:nvPr/>
        </p:nvGrpSpPr>
        <p:grpSpPr bwMode="auto">
          <a:xfrm>
            <a:off x="7004047" y="2085403"/>
            <a:ext cx="1140882" cy="463052"/>
            <a:chOff x="6314062" y="2895157"/>
            <a:chExt cx="855995" cy="347066"/>
          </a:xfrm>
        </p:grpSpPr>
        <p:sp>
          <p:nvSpPr>
            <p:cNvPr id="19501" name="矩形 263"/>
            <p:cNvSpPr>
              <a:spLocks noChangeArrowheads="1"/>
            </p:cNvSpPr>
            <p:nvPr/>
          </p:nvSpPr>
          <p:spPr bwMode="auto">
            <a:xfrm>
              <a:off x="6415905" y="2895157"/>
              <a:ext cx="600398" cy="34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数级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矩形: 圆角 264"/>
            <p:cNvSpPr/>
            <p:nvPr/>
          </p:nvSpPr>
          <p:spPr>
            <a:xfrm>
              <a:off x="6314062" y="2904304"/>
              <a:ext cx="855995" cy="337919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66" name="直接箭头连接符 265"/>
          <p:cNvCxnSpPr/>
          <p:nvPr/>
        </p:nvCxnSpPr>
        <p:spPr>
          <a:xfrm flipH="1">
            <a:off x="6481234" y="2324100"/>
            <a:ext cx="39793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7" name="矩形 266"/>
          <p:cNvSpPr>
            <a:spLocks noChangeArrowheads="1"/>
          </p:cNvSpPr>
          <p:nvPr/>
        </p:nvSpPr>
        <p:spPr bwMode="auto">
          <a:xfrm>
            <a:off x="3619500" y="4813300"/>
            <a:ext cx="4507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3735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ldLvl="0" animBg="1"/>
      <p:bldP spid="261" grpId="0" bldLvl="0" animBg="1"/>
      <p:bldP spid="262" grpId="0" bldLvl="0" animBg="1"/>
      <p:bldP spid="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9"/>
          <p:cNvSpPr txBox="1">
            <a:spLocks noChangeArrowheads="1"/>
          </p:cNvSpPr>
          <p:nvPr/>
        </p:nvSpPr>
        <p:spPr bwMode="auto">
          <a:xfrm>
            <a:off x="660400" y="1680634"/>
            <a:ext cx="10225617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在计数器上拨数。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）一万一万地数，从九十六万数到一百零三万。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08" name="圆角矩形 31"/>
          <p:cNvSpPr>
            <a:spLocks noChangeArrowheads="1"/>
          </p:cNvSpPr>
          <p:nvPr/>
        </p:nvSpPr>
        <p:spPr bwMode="auto">
          <a:xfrm>
            <a:off x="660400" y="1054100"/>
            <a:ext cx="2482795" cy="609600"/>
          </a:xfrm>
          <a:prstGeom prst="roundRect">
            <a:avLst>
              <a:gd name="adj" fmla="val 16667"/>
            </a:avLst>
          </a:prstGeom>
          <a:solidFill>
            <a:srgbClr val="BDECC9"/>
          </a:solidFill>
          <a:ln w="15875">
            <a:noFill/>
            <a:round/>
          </a:ln>
        </p:spPr>
        <p:txBody>
          <a:bodyPr anchor="ctr"/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  <p:pic>
        <p:nvPicPr>
          <p:cNvPr id="47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40" y="2798326"/>
            <a:ext cx="38496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椭圆 47"/>
          <p:cNvSpPr>
            <a:spLocks noChangeArrowheads="1"/>
          </p:cNvSpPr>
          <p:nvPr/>
        </p:nvSpPr>
        <p:spPr bwMode="auto">
          <a:xfrm>
            <a:off x="5827078" y="4919226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9" name="椭圆 48"/>
          <p:cNvSpPr>
            <a:spLocks noChangeArrowheads="1"/>
          </p:cNvSpPr>
          <p:nvPr/>
        </p:nvSpPr>
        <p:spPr bwMode="auto">
          <a:xfrm>
            <a:off x="5827078" y="4743013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5827078" y="4571563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1" name="椭圆 50"/>
          <p:cNvSpPr>
            <a:spLocks noChangeArrowheads="1"/>
          </p:cNvSpPr>
          <p:nvPr/>
        </p:nvSpPr>
        <p:spPr bwMode="auto">
          <a:xfrm>
            <a:off x="5827078" y="4395351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2" name="椭圆 51"/>
          <p:cNvSpPr>
            <a:spLocks noChangeArrowheads="1"/>
          </p:cNvSpPr>
          <p:nvPr/>
        </p:nvSpPr>
        <p:spPr bwMode="auto">
          <a:xfrm>
            <a:off x="5827078" y="4219138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5827078" y="4042926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椭圆 53"/>
          <p:cNvSpPr>
            <a:spLocks noChangeArrowheads="1"/>
          </p:cNvSpPr>
          <p:nvPr/>
        </p:nvSpPr>
        <p:spPr bwMode="auto">
          <a:xfrm>
            <a:off x="5827078" y="3852426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椭圆 54"/>
          <p:cNvSpPr>
            <a:spLocks noChangeArrowheads="1"/>
          </p:cNvSpPr>
          <p:nvPr/>
        </p:nvSpPr>
        <p:spPr bwMode="auto">
          <a:xfrm>
            <a:off x="5827078" y="3517463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椭圆 55"/>
          <p:cNvSpPr>
            <a:spLocks noChangeArrowheads="1"/>
          </p:cNvSpPr>
          <p:nvPr/>
        </p:nvSpPr>
        <p:spPr bwMode="auto">
          <a:xfrm>
            <a:off x="5827078" y="3209488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椭圆 56"/>
          <p:cNvSpPr>
            <a:spLocks noChangeArrowheads="1"/>
          </p:cNvSpPr>
          <p:nvPr/>
        </p:nvSpPr>
        <p:spPr bwMode="auto">
          <a:xfrm>
            <a:off x="5071428" y="4919226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椭圆 57"/>
          <p:cNvSpPr>
            <a:spLocks noChangeArrowheads="1"/>
          </p:cNvSpPr>
          <p:nvPr/>
        </p:nvSpPr>
        <p:spPr bwMode="auto">
          <a:xfrm>
            <a:off x="5447665" y="4919226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5447665" y="474301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5447665" y="457156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椭圆 60"/>
          <p:cNvSpPr>
            <a:spLocks noChangeArrowheads="1"/>
          </p:cNvSpPr>
          <p:nvPr/>
        </p:nvSpPr>
        <p:spPr bwMode="auto">
          <a:xfrm>
            <a:off x="5447665" y="4382651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2" name="椭圆 61"/>
          <p:cNvSpPr>
            <a:spLocks noChangeArrowheads="1"/>
          </p:cNvSpPr>
          <p:nvPr/>
        </p:nvSpPr>
        <p:spPr bwMode="auto">
          <a:xfrm>
            <a:off x="5447665" y="4206438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椭圆 62"/>
          <p:cNvSpPr>
            <a:spLocks noChangeArrowheads="1"/>
          </p:cNvSpPr>
          <p:nvPr/>
        </p:nvSpPr>
        <p:spPr bwMode="auto">
          <a:xfrm>
            <a:off x="5447665" y="4034988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椭圆 63"/>
          <p:cNvSpPr>
            <a:spLocks noChangeArrowheads="1"/>
          </p:cNvSpPr>
          <p:nvPr/>
        </p:nvSpPr>
        <p:spPr bwMode="auto">
          <a:xfrm>
            <a:off x="5447665" y="3846076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5" name="椭圆 64"/>
          <p:cNvSpPr>
            <a:spLocks noChangeArrowheads="1"/>
          </p:cNvSpPr>
          <p:nvPr/>
        </p:nvSpPr>
        <p:spPr bwMode="auto">
          <a:xfrm>
            <a:off x="5447665" y="366986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6" name="椭圆 65"/>
          <p:cNvSpPr>
            <a:spLocks noChangeArrowheads="1"/>
          </p:cNvSpPr>
          <p:nvPr/>
        </p:nvSpPr>
        <p:spPr bwMode="auto">
          <a:xfrm>
            <a:off x="5447665" y="3498413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7" name="椭圆 66"/>
          <p:cNvSpPr>
            <a:spLocks noChangeArrowheads="1"/>
          </p:cNvSpPr>
          <p:nvPr/>
        </p:nvSpPr>
        <p:spPr bwMode="auto">
          <a:xfrm>
            <a:off x="5827078" y="3685738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8" name="椭圆 67"/>
          <p:cNvSpPr>
            <a:spLocks noChangeArrowheads="1"/>
          </p:cNvSpPr>
          <p:nvPr/>
        </p:nvSpPr>
        <p:spPr bwMode="auto">
          <a:xfrm>
            <a:off x="5447665" y="3209488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9" name="椭圆 68"/>
          <p:cNvSpPr>
            <a:spLocks noChangeArrowheads="1"/>
          </p:cNvSpPr>
          <p:nvPr/>
        </p:nvSpPr>
        <p:spPr bwMode="auto">
          <a:xfrm>
            <a:off x="5827078" y="4919226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0" name="椭圆 69"/>
          <p:cNvSpPr>
            <a:spLocks noChangeArrowheads="1"/>
          </p:cNvSpPr>
          <p:nvPr/>
        </p:nvSpPr>
        <p:spPr bwMode="auto">
          <a:xfrm>
            <a:off x="5827078" y="4571563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1" name="椭圆 70"/>
          <p:cNvSpPr>
            <a:spLocks noChangeArrowheads="1"/>
          </p:cNvSpPr>
          <p:nvPr/>
        </p:nvSpPr>
        <p:spPr bwMode="auto">
          <a:xfrm>
            <a:off x="5827078" y="4743013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4" grpId="1" bldLvl="0" animBg="1"/>
      <p:bldP spid="55" grpId="0" bldLvl="0" animBg="1"/>
      <p:bldP spid="55" grpId="1" bldLvl="0" animBg="1"/>
      <p:bldP spid="56" grpId="0" bldLvl="0" animBg="1"/>
      <p:bldP spid="56" grpId="1" bldLvl="0" animBg="1"/>
      <p:bldP spid="56" grpId="2" bldLvl="0" animBg="1"/>
      <p:bldP spid="57" grpId="0" bldLvl="0" animBg="1"/>
      <p:bldP spid="57" grpId="1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7" grpId="1" bldLvl="0" animBg="1"/>
      <p:bldP spid="68" grpId="0" bldLvl="0" animBg="1"/>
      <p:bldP spid="68" grpId="1" bldLvl="0" animBg="1"/>
      <p:bldP spid="68" grpId="2" bldLvl="0" animBg="1"/>
      <p:bldP spid="69" grpId="0" bldLvl="0" animBg="1"/>
      <p:bldP spid="70" grpId="0" bldLvl="0" animBg="1"/>
      <p:bldP spid="7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9"/>
          <p:cNvSpPr txBox="1">
            <a:spLocks noChangeArrowheads="1"/>
          </p:cNvSpPr>
          <p:nvPr/>
        </p:nvSpPr>
        <p:spPr bwMode="auto">
          <a:xfrm>
            <a:off x="660400" y="1108997"/>
            <a:ext cx="10225617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在计数器上拨数。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）十万十万地数，从七十万数到一百万。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  <p:pic>
        <p:nvPicPr>
          <p:cNvPr id="20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0" y="2648268"/>
            <a:ext cx="38496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278755" y="47691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278755" y="4592955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5278755" y="4421505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5278755" y="4245293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5278755" y="4069080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5278755" y="38928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278755" y="3716655"/>
            <a:ext cx="315913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5278755" y="3542030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5278755" y="3367405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5278755" y="3059430"/>
            <a:ext cx="315913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4900930" y="47691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0" grpId="2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9"/>
          <p:cNvSpPr txBox="1">
            <a:spLocks noChangeArrowheads="1"/>
          </p:cNvSpPr>
          <p:nvPr/>
        </p:nvSpPr>
        <p:spPr bwMode="auto">
          <a:xfrm>
            <a:off x="660400" y="1054100"/>
            <a:ext cx="10225617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在计数器上拨数。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一千万一千万地数，从八千万数到一亿。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  <p:pic>
        <p:nvPicPr>
          <p:cNvPr id="19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80" y="2597468"/>
            <a:ext cx="38496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4927918" y="4718368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4927918" y="454215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4927918" y="437070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4927918" y="4194493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4927918" y="401510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4927918" y="3827780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4927918" y="3651568"/>
            <a:ext cx="315912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4927918" y="347535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4927918" y="3291205"/>
            <a:ext cx="315912" cy="17621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4927918" y="3008630"/>
            <a:ext cx="315912" cy="17462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4554855" y="4718368"/>
            <a:ext cx="315913" cy="17621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8" grpId="1" bldLvl="0" animBg="1"/>
      <p:bldP spid="39" grpId="0" bldLvl="0" animBg="1"/>
      <p:bldP spid="39" grpId="1" bldLvl="0" animBg="1"/>
      <p:bldP spid="39" grpId="2" bldLvl="0" animBg="1"/>
      <p:bldP spid="4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9"/>
          <p:cNvSpPr txBox="1">
            <a:spLocks noChangeArrowheads="1"/>
          </p:cNvSpPr>
          <p:nvPr/>
        </p:nvSpPr>
        <p:spPr bwMode="auto">
          <a:xfrm>
            <a:off x="654686" y="1115128"/>
            <a:ext cx="10225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你能填出数位顺序表吗？试一试。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4"/>
          <a:stretch>
            <a:fillRect/>
          </a:stretch>
        </p:blipFill>
        <p:spPr bwMode="auto">
          <a:xfrm>
            <a:off x="2336001" y="1576793"/>
            <a:ext cx="6320367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9832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405417" y="2338793"/>
            <a:ext cx="480484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8275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249717" y="2338793"/>
            <a:ext cx="480484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6718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094017" y="2338793"/>
            <a:ext cx="480484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516167" y="2338793"/>
            <a:ext cx="480483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40434" y="2338793"/>
            <a:ext cx="478367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362583" y="2338793"/>
            <a:ext cx="478367" cy="143933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Text Box 19"/>
          <p:cNvSpPr txBox="1">
            <a:spLocks noChangeArrowheads="1"/>
          </p:cNvSpPr>
          <p:nvPr/>
        </p:nvSpPr>
        <p:spPr bwMode="auto">
          <a:xfrm>
            <a:off x="642667" y="4049570"/>
            <a:ext cx="986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从低位到高位，按顺序说出个级和万级的每一个数位。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964778" y="4521781"/>
            <a:ext cx="65659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个级：个位，十位，百位，千位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ts val="8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万级：万位，十万位，百万位，千万位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660400" y="5357340"/>
            <a:ext cx="10225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从个位起，第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位是万位，第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位是亿位。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642667" y="5844086"/>
            <a:ext cx="1052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万位的右面一位是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位，左面一位是（     ）位。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024430" y="5332259"/>
            <a:ext cx="563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275174" y="5382421"/>
            <a:ext cx="563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512125" y="5862394"/>
            <a:ext cx="560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249717" y="5803214"/>
            <a:ext cx="113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十万</a:t>
            </a:r>
          </a:p>
        </p:txBody>
      </p: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91" y="1548922"/>
            <a:ext cx="6568018" cy="41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互动练习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9"/>
          <p:cNvSpPr txBox="1">
            <a:spLocks noChangeArrowheads="1"/>
          </p:cNvSpPr>
          <p:nvPr/>
        </p:nvSpPr>
        <p:spPr bwMode="auto">
          <a:xfrm>
            <a:off x="623356" y="1219778"/>
            <a:ext cx="10225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写出横线上的数字表示的含义。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2" name="Text Box 19"/>
          <p:cNvSpPr txBox="1">
            <a:spLocks noChangeArrowheads="1"/>
          </p:cNvSpPr>
          <p:nvPr/>
        </p:nvSpPr>
        <p:spPr bwMode="auto">
          <a:xfrm>
            <a:off x="1372661" y="2120864"/>
            <a:ext cx="1439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32086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682953" y="2016204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4" name="Text Box 19"/>
          <p:cNvSpPr txBox="1">
            <a:spLocks noChangeArrowheads="1"/>
          </p:cNvSpPr>
          <p:nvPr/>
        </p:nvSpPr>
        <p:spPr bwMode="auto">
          <a:xfrm>
            <a:off x="3304842" y="2162323"/>
            <a:ext cx="144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93787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649857" y="2162323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6" name="Text Box 19"/>
          <p:cNvSpPr txBox="1">
            <a:spLocks noChangeArrowheads="1"/>
          </p:cNvSpPr>
          <p:nvPr/>
        </p:nvSpPr>
        <p:spPr bwMode="auto">
          <a:xfrm>
            <a:off x="5334711" y="2120864"/>
            <a:ext cx="1822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107398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973945" y="2120864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7597415" y="2162323"/>
            <a:ext cx="182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690250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236647" y="2162323"/>
            <a:ext cx="0" cy="67098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204510" y="2734697"/>
            <a:ext cx="23918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905975" y="2776156"/>
            <a:ext cx="2391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436311" y="2734697"/>
            <a:ext cx="23918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997463" y="2776156"/>
            <a:ext cx="23918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270515" y="2776156"/>
            <a:ext cx="2391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 bwMode="auto">
          <a:xfrm>
            <a:off x="1967443" y="2791844"/>
            <a:ext cx="711200" cy="1640367"/>
            <a:chOff x="1613615" y="1811294"/>
            <a:chExt cx="533400" cy="1229894"/>
          </a:xfrm>
        </p:grpSpPr>
        <p:cxnSp>
          <p:nvCxnSpPr>
            <p:cNvPr id="22" name="直接箭头连接符 21"/>
            <p:cNvCxnSpPr/>
            <p:nvPr/>
          </p:nvCxnSpPr>
          <p:spPr>
            <a:xfrm flipV="1">
              <a:off x="1880315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17" name="TextBox 32"/>
            <p:cNvSpPr txBox="1">
              <a:spLocks noChangeArrowheads="1"/>
            </p:cNvSpPr>
            <p:nvPr/>
          </p:nvSpPr>
          <p:spPr bwMode="auto">
            <a:xfrm>
              <a:off x="1613615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3649857" y="2833303"/>
            <a:ext cx="711200" cy="1640367"/>
            <a:chOff x="2971800" y="1811294"/>
            <a:chExt cx="533400" cy="1229894"/>
          </a:xfrm>
        </p:grpSpPr>
        <p:cxnSp>
          <p:nvCxnSpPr>
            <p:cNvPr id="25" name="直接箭头连接符 24"/>
            <p:cNvCxnSpPr/>
            <p:nvPr/>
          </p:nvCxnSpPr>
          <p:spPr>
            <a:xfrm flipV="1">
              <a:off x="3238500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0" name="TextBox 32"/>
            <p:cNvSpPr txBox="1">
              <a:spLocks noChangeArrowheads="1"/>
            </p:cNvSpPr>
            <p:nvPr/>
          </p:nvSpPr>
          <p:spPr bwMode="auto">
            <a:xfrm>
              <a:off x="2971800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个百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5201362" y="2791847"/>
            <a:ext cx="711200" cy="2009892"/>
            <a:chOff x="4160520" y="1811294"/>
            <a:chExt cx="533400" cy="1506288"/>
          </a:xfrm>
        </p:grpSpPr>
        <p:cxnSp>
          <p:nvCxnSpPr>
            <p:cNvPr id="27" name="直接箭头连接符 26"/>
            <p:cNvCxnSpPr/>
            <p:nvPr/>
          </p:nvCxnSpPr>
          <p:spPr>
            <a:xfrm flipV="1">
              <a:off x="4427220" y="1811294"/>
              <a:ext cx="0" cy="32995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3" name="TextBox 32"/>
            <p:cNvSpPr txBox="1">
              <a:spLocks noChangeArrowheads="1"/>
            </p:cNvSpPr>
            <p:nvPr/>
          </p:nvSpPr>
          <p:spPr bwMode="auto">
            <a:xfrm>
              <a:off x="4160520" y="2141220"/>
              <a:ext cx="533400" cy="117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个十万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7751930" y="2833303"/>
            <a:ext cx="711200" cy="1640367"/>
            <a:chOff x="4160520" y="1811294"/>
            <a:chExt cx="533400" cy="1229894"/>
          </a:xfrm>
        </p:grpSpPr>
        <p:cxnSp>
          <p:nvCxnSpPr>
            <p:cNvPr id="34" name="直接箭头连接符 33"/>
            <p:cNvCxnSpPr/>
            <p:nvPr/>
          </p:nvCxnSpPr>
          <p:spPr>
            <a:xfrm flipV="1">
              <a:off x="4427220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6" name="TextBox 32"/>
            <p:cNvSpPr txBox="1">
              <a:spLocks noChangeArrowheads="1"/>
            </p:cNvSpPr>
            <p:nvPr/>
          </p:nvSpPr>
          <p:spPr bwMode="auto">
            <a:xfrm>
              <a:off x="4160520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个万</a:t>
              </a: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8080014" y="2833303"/>
            <a:ext cx="711200" cy="1640367"/>
            <a:chOff x="4160520" y="1811294"/>
            <a:chExt cx="533400" cy="1229894"/>
          </a:xfrm>
        </p:grpSpPr>
        <p:cxnSp>
          <p:nvCxnSpPr>
            <p:cNvPr id="37" name="直接箭头连接符 36"/>
            <p:cNvCxnSpPr/>
            <p:nvPr/>
          </p:nvCxnSpPr>
          <p:spPr>
            <a:xfrm flipV="1">
              <a:off x="4427220" y="1811294"/>
              <a:ext cx="0" cy="330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9" name="TextBox 32"/>
            <p:cNvSpPr txBox="1">
              <a:spLocks noChangeArrowheads="1"/>
            </p:cNvSpPr>
            <p:nvPr/>
          </p:nvSpPr>
          <p:spPr bwMode="auto">
            <a:xfrm>
              <a:off x="4160520" y="2141220"/>
              <a:ext cx="533400" cy="8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个千</a:t>
              </a:r>
            </a:p>
          </p:txBody>
        </p:sp>
      </p:grp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1228035" y="4841269"/>
            <a:ext cx="2798233" cy="973667"/>
          </a:xfrm>
          <a:prstGeom prst="wedgeRoundRectCallout">
            <a:avLst>
              <a:gd name="adj1" fmla="val 36229"/>
              <a:gd name="adj2" fmla="val -245935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这个虚线的表示表示什么？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9"/>
          <p:cNvSpPr txBox="1">
            <a:spLocks noChangeArrowheads="1"/>
          </p:cNvSpPr>
          <p:nvPr/>
        </p:nvSpPr>
        <p:spPr bwMode="auto">
          <a:xfrm>
            <a:off x="660400" y="1091853"/>
            <a:ext cx="10225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照样子说一说。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6" name="Text Box 19"/>
          <p:cNvSpPr txBox="1">
            <a:spLocks noChangeArrowheads="1"/>
          </p:cNvSpPr>
          <p:nvPr/>
        </p:nvSpPr>
        <p:spPr bwMode="auto">
          <a:xfrm>
            <a:off x="1906563" y="2033770"/>
            <a:ext cx="1441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47578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232107" y="1928052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7687567" y="2033770"/>
            <a:ext cx="182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280064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316216" y="1920817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0" name="AutoShape 27"/>
          <p:cNvSpPr>
            <a:spLocks noChangeArrowheads="1"/>
          </p:cNvSpPr>
          <p:nvPr/>
        </p:nvSpPr>
        <p:spPr bwMode="auto">
          <a:xfrm>
            <a:off x="2972940" y="2706870"/>
            <a:ext cx="2114549" cy="1005416"/>
          </a:xfrm>
          <a:prstGeom prst="wedgeRoundRectCallout">
            <a:avLst>
              <a:gd name="adj1" fmla="val -85384"/>
              <a:gd name="adj2" fmla="val -883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个万，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7578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631" name="图片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873" y="2706870"/>
            <a:ext cx="1220234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AutoShape 27"/>
          <p:cNvSpPr>
            <a:spLocks noChangeArrowheads="1"/>
          </p:cNvSpPr>
          <p:nvPr/>
        </p:nvSpPr>
        <p:spPr bwMode="auto">
          <a:xfrm>
            <a:off x="6629234" y="2943937"/>
            <a:ext cx="2114549" cy="1005416"/>
          </a:xfrm>
          <a:prstGeom prst="wedgeRoundRectCallout">
            <a:avLst>
              <a:gd name="adj1" fmla="val 77625"/>
              <a:gd name="adj2" fmla="val 2042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个万，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633" name="图片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3660" y="2812703"/>
            <a:ext cx="112331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9"/>
          <p:cNvSpPr txBox="1">
            <a:spLocks noChangeArrowheads="1"/>
          </p:cNvSpPr>
          <p:nvPr/>
        </p:nvSpPr>
        <p:spPr bwMode="auto">
          <a:xfrm>
            <a:off x="1737924" y="4705607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498909</a:t>
            </a:r>
          </a:p>
        </p:txBody>
      </p:sp>
      <p:sp>
        <p:nvSpPr>
          <p:cNvPr id="26635" name="Text Box 19"/>
          <p:cNvSpPr txBox="1">
            <a:spLocks noChangeArrowheads="1"/>
          </p:cNvSpPr>
          <p:nvPr/>
        </p:nvSpPr>
        <p:spPr bwMode="auto">
          <a:xfrm>
            <a:off x="5087489" y="4705607"/>
            <a:ext cx="182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2700006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8534421" y="4705607"/>
            <a:ext cx="2017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>
              <a:spcBef>
                <a:spcPts val="8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55523870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322659" y="4595076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856909" y="4595076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554118" y="4574980"/>
            <a:ext cx="0" cy="6731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标注 3"/>
          <p:cNvSpPr/>
          <p:nvPr/>
        </p:nvSpPr>
        <p:spPr bwMode="auto">
          <a:xfrm>
            <a:off x="2100104" y="1508734"/>
            <a:ext cx="7489743" cy="2481974"/>
          </a:xfrm>
          <a:prstGeom prst="cloudCallout">
            <a:avLst>
              <a:gd name="adj1" fmla="val 25899"/>
              <a:gd name="adj2" fmla="val 7051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defTabSz="1219200">
              <a:lnSpc>
                <a:spcPct val="120000"/>
              </a:lnSpc>
              <a:defRPr/>
            </a:pPr>
            <a:endParaRPr lang="zh-CN" altLang="en-US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484" y="3684573"/>
            <a:ext cx="1669723" cy="23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2704822" y="2273488"/>
            <a:ext cx="688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同学们，今天的数学课你们有哪些收获呢？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60400" y="1151235"/>
            <a:ext cx="9031817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57200" indent="-457200" defTabSz="1219200" eaLnBrk="0" hangingPunct="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 eaLnBrk="0" hangingPunct="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C:\Documents and Settings\Administrator\桌面\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6CD"/>
              </a:clrFrom>
              <a:clrTo>
                <a:srgbClr val="FFF6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51" y="1487536"/>
            <a:ext cx="8824328" cy="42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引入新课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4"/>
          <p:cNvSpPr txBox="1">
            <a:spLocks noChangeArrowheads="1"/>
          </p:cNvSpPr>
          <p:nvPr/>
        </p:nvSpPr>
        <p:spPr bwMode="auto">
          <a:xfrm>
            <a:off x="985265" y="3216560"/>
            <a:ext cx="615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人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2800307" y="3205980"/>
            <a:ext cx="2734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1914" y="1150042"/>
            <a:ext cx="991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1219200" latinLnBrk="1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在日常生活和生产中，我们经常用到比万大的数。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494694" y="1931526"/>
            <a:ext cx="3852333" cy="2519519"/>
            <a:chOff x="5181584" y="1409472"/>
            <a:chExt cx="2889174" cy="1889413"/>
          </a:xfrm>
        </p:grpSpPr>
        <p:pic>
          <p:nvPicPr>
            <p:cNvPr id="1126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1203" y="2275325"/>
              <a:ext cx="1023656" cy="102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27"/>
            <p:cNvSpPr>
              <a:spLocks noChangeArrowheads="1"/>
            </p:cNvSpPr>
            <p:nvPr/>
          </p:nvSpPr>
          <p:spPr bwMode="auto">
            <a:xfrm>
              <a:off x="5181584" y="1409472"/>
              <a:ext cx="2889174" cy="748907"/>
            </a:xfrm>
            <a:prstGeom prst="wedgeRoundRectCallout">
              <a:avLst>
                <a:gd name="adj1" fmla="val -1352"/>
                <a:gd name="adj2" fmla="val 73685"/>
                <a:gd name="adj3" fmla="val 16667"/>
              </a:avLst>
            </a:prstGeom>
            <a:noFill/>
            <a:ln w="1905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你知道这个数中每个数字的含义吗？</a:t>
              </a: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726224" y="3072477"/>
            <a:ext cx="2817283" cy="7069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018516" y="3668361"/>
            <a:ext cx="711200" cy="1574548"/>
            <a:chOff x="7121071" y="2001975"/>
            <a:chExt cx="533400" cy="1180138"/>
          </a:xfrm>
        </p:grpSpPr>
        <p:sp>
          <p:nvSpPr>
            <p:cNvPr id="11276" name="TextBox 42"/>
            <p:cNvSpPr txBox="1">
              <a:spLocks noChangeArrowheads="1"/>
            </p:cNvSpPr>
            <p:nvPr/>
          </p:nvSpPr>
          <p:spPr bwMode="auto">
            <a:xfrm>
              <a:off x="7121071" y="2282456"/>
              <a:ext cx="533400" cy="89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7387771" y="2001975"/>
              <a:ext cx="0" cy="28397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 bwMode="auto">
          <a:xfrm>
            <a:off x="4662916" y="3667643"/>
            <a:ext cx="711200" cy="1566803"/>
            <a:chOff x="6553275" y="2282456"/>
            <a:chExt cx="533400" cy="1175748"/>
          </a:xfrm>
        </p:grpSpPr>
        <p:sp>
          <p:nvSpPr>
            <p:cNvPr id="11279" name="TextBox 41"/>
            <p:cNvSpPr txBox="1">
              <a:spLocks noChangeArrowheads="1"/>
            </p:cNvSpPr>
            <p:nvPr/>
          </p:nvSpPr>
          <p:spPr bwMode="auto">
            <a:xfrm>
              <a:off x="6553275" y="2557462"/>
              <a:ext cx="533400" cy="90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</a:t>
              </a: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6819975" y="2282456"/>
              <a:ext cx="0" cy="28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4306148" y="3667644"/>
            <a:ext cx="711200" cy="1566803"/>
            <a:chOff x="6019875" y="2282456"/>
            <a:chExt cx="533400" cy="1175748"/>
          </a:xfrm>
        </p:grpSpPr>
        <p:sp>
          <p:nvSpPr>
            <p:cNvPr id="11282" name="TextBox 40"/>
            <p:cNvSpPr txBox="1">
              <a:spLocks noChangeArrowheads="1"/>
            </p:cNvSpPr>
            <p:nvPr/>
          </p:nvSpPr>
          <p:spPr bwMode="auto">
            <a:xfrm>
              <a:off x="6019875" y="2557462"/>
              <a:ext cx="533400" cy="90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个百</a:t>
              </a: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6286575" y="2282456"/>
              <a:ext cx="0" cy="28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 bwMode="auto">
          <a:xfrm>
            <a:off x="3966168" y="3667644"/>
            <a:ext cx="711200" cy="1575265"/>
            <a:chOff x="5486475" y="2282456"/>
            <a:chExt cx="533400" cy="1182097"/>
          </a:xfrm>
        </p:grpSpPr>
        <p:sp>
          <p:nvSpPr>
            <p:cNvPr id="11285" name="TextBox 39"/>
            <p:cNvSpPr txBox="1">
              <a:spLocks noChangeArrowheads="1"/>
            </p:cNvSpPr>
            <p:nvPr/>
          </p:nvSpPr>
          <p:spPr bwMode="auto">
            <a:xfrm>
              <a:off x="5486475" y="2563812"/>
              <a:ext cx="533400" cy="90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个千</a:t>
              </a: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5753175" y="2282456"/>
              <a:ext cx="0" cy="2843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 bwMode="auto">
          <a:xfrm>
            <a:off x="3621364" y="3644224"/>
            <a:ext cx="711200" cy="1604879"/>
            <a:chOff x="4942598" y="2282456"/>
            <a:chExt cx="533400" cy="985354"/>
          </a:xfrm>
        </p:grpSpPr>
        <p:sp>
          <p:nvSpPr>
            <p:cNvPr id="11288" name="TextBox 38"/>
            <p:cNvSpPr txBox="1">
              <a:spLocks noChangeArrowheads="1"/>
            </p:cNvSpPr>
            <p:nvPr/>
          </p:nvSpPr>
          <p:spPr bwMode="auto">
            <a:xfrm>
              <a:off x="4942598" y="2530839"/>
              <a:ext cx="533400" cy="73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个万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5219775" y="2282456"/>
              <a:ext cx="0" cy="2843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867789" y="4085051"/>
            <a:ext cx="2650067" cy="875874"/>
          </a:xfrm>
          <a:prstGeom prst="wedgeRoundRectCallout">
            <a:avLst>
              <a:gd name="adj1" fmla="val 47676"/>
              <a:gd name="adj2" fmla="val -96940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你知道这个“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 的含义吗？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9169" y="320597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2" grpId="0"/>
      <p:bldP spid="7" grpId="0" bldLvl="0" animBg="1"/>
      <p:bldP spid="28" grpId="0" bldLvl="0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8" descr="E:\随便丢\SE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59" y="2594211"/>
            <a:ext cx="3186494" cy="25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8" y="4597182"/>
            <a:ext cx="235657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26" y="4583705"/>
            <a:ext cx="235657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78" y="4583706"/>
            <a:ext cx="235657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63" y="4603458"/>
            <a:ext cx="285693" cy="5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文本框 4"/>
          <p:cNvSpPr txBox="1">
            <a:spLocks noChangeArrowheads="1"/>
          </p:cNvSpPr>
          <p:nvPr/>
        </p:nvSpPr>
        <p:spPr bwMode="auto">
          <a:xfrm>
            <a:off x="747714" y="3429000"/>
            <a:ext cx="615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人</a:t>
            </a:r>
          </a:p>
        </p:txBody>
      </p:sp>
      <p:sp>
        <p:nvSpPr>
          <p:cNvPr id="12298" name="矩形 2"/>
          <p:cNvSpPr>
            <a:spLocks noChangeArrowheads="1"/>
          </p:cNvSpPr>
          <p:nvPr/>
        </p:nvSpPr>
        <p:spPr bwMode="auto">
          <a:xfrm>
            <a:off x="2557837" y="3421772"/>
            <a:ext cx="2855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85"/>
          <p:cNvSpPr>
            <a:spLocks noChangeArrowheads="1"/>
          </p:cNvSpPr>
          <p:nvPr/>
        </p:nvSpPr>
        <p:spPr bwMode="auto">
          <a:xfrm>
            <a:off x="5060358" y="341942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86"/>
          <p:cNvSpPr>
            <a:spLocks noChangeArrowheads="1"/>
          </p:cNvSpPr>
          <p:nvPr/>
        </p:nvSpPr>
        <p:spPr bwMode="auto">
          <a:xfrm>
            <a:off x="4703394" y="341942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87"/>
          <p:cNvSpPr>
            <a:spLocks noChangeArrowheads="1"/>
          </p:cNvSpPr>
          <p:nvPr/>
        </p:nvSpPr>
        <p:spPr bwMode="auto">
          <a:xfrm>
            <a:off x="4345222" y="3417287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88"/>
          <p:cNvSpPr>
            <a:spLocks noChangeArrowheads="1"/>
          </p:cNvSpPr>
          <p:nvPr/>
        </p:nvSpPr>
        <p:spPr bwMode="auto">
          <a:xfrm>
            <a:off x="3989077" y="341942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89"/>
          <p:cNvSpPr>
            <a:spLocks noChangeArrowheads="1"/>
          </p:cNvSpPr>
          <p:nvPr/>
        </p:nvSpPr>
        <p:spPr bwMode="auto">
          <a:xfrm>
            <a:off x="3628092" y="341728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91"/>
          <p:cNvSpPr>
            <a:spLocks noChangeArrowheads="1"/>
          </p:cNvSpPr>
          <p:nvPr/>
        </p:nvSpPr>
        <p:spPr bwMode="auto">
          <a:xfrm>
            <a:off x="2914368" y="341583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92"/>
          <p:cNvSpPr>
            <a:spLocks noChangeArrowheads="1"/>
          </p:cNvSpPr>
          <p:nvPr/>
        </p:nvSpPr>
        <p:spPr bwMode="auto">
          <a:xfrm>
            <a:off x="2559144" y="341119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93"/>
          <p:cNvSpPr>
            <a:spLocks noChangeArrowheads="1"/>
          </p:cNvSpPr>
          <p:nvPr/>
        </p:nvSpPr>
        <p:spPr bwMode="auto">
          <a:xfrm>
            <a:off x="3268664" y="34290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8" name="椭圆 36"/>
          <p:cNvSpPr>
            <a:spLocks noChangeArrowheads="1"/>
          </p:cNvSpPr>
          <p:nvPr/>
        </p:nvSpPr>
        <p:spPr bwMode="auto">
          <a:xfrm>
            <a:off x="2164603" y="3216741"/>
            <a:ext cx="3531456" cy="8861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8034 0.0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38333 0.05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37826 0.04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24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914 0.05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2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763 0.05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5" y="25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36315 0.05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6797 0.0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36862 0.05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72" y="1709483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236372" y="37647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236372" y="361871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236372" y="34599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236372" y="330121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236372" y="314881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236372" y="298794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8236372" y="28292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8236372" y="26768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8236372" y="253074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8236372" y="204814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7859605" y="37647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509172" y="4763833"/>
            <a:ext cx="3702051" cy="1007533"/>
            <a:chOff x="5457825" y="3770312"/>
            <a:chExt cx="2776537" cy="755651"/>
          </a:xfrm>
        </p:grpSpPr>
        <p:sp>
          <p:nvSpPr>
            <p:cNvPr id="14352" name="矩形: 圆角 1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3" name="AutoShape 27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一万一万地数，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个一万是十万。</a:t>
              </a: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55" name="文本框 4"/>
          <p:cNvSpPr txBox="1">
            <a:spLocks noChangeArrowheads="1"/>
          </p:cNvSpPr>
          <p:nvPr/>
        </p:nvSpPr>
        <p:spPr bwMode="auto">
          <a:xfrm>
            <a:off x="1182795" y="3375068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80" y="1820334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363797" y="387561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363797" y="37295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363797" y="357081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363797" y="34120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363797" y="325966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363797" y="30988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8363797" y="294005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8363797" y="278765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8363797" y="26416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8363797" y="215900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7987031" y="387561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文本框 4"/>
          <p:cNvSpPr txBox="1">
            <a:spLocks noChangeArrowheads="1"/>
          </p:cNvSpPr>
          <p:nvPr/>
        </p:nvSpPr>
        <p:spPr bwMode="auto">
          <a:xfrm>
            <a:off x="1655163" y="3429000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7002780" y="4874684"/>
            <a:ext cx="3702051" cy="1007533"/>
            <a:chOff x="5457825" y="3770312"/>
            <a:chExt cx="2776537" cy="755651"/>
          </a:xfrm>
        </p:grpSpPr>
        <p:sp>
          <p:nvSpPr>
            <p:cNvPr id="15380" name="矩形: 圆角 21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1" name="AutoShape 27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十万十万地数，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个十万是一百万。</a:t>
              </a:r>
            </a:p>
          </p:txBody>
        </p:sp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0" y="1683174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003540" y="373845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003540" y="359240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003540" y="343365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003540" y="327490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003540" y="312250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003540" y="296164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8003540" y="280289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8003540" y="2650491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8003540" y="250444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8003540" y="202184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7626773" y="3738458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文本框 4"/>
          <p:cNvSpPr txBox="1">
            <a:spLocks noChangeArrowheads="1"/>
          </p:cNvSpPr>
          <p:nvPr/>
        </p:nvSpPr>
        <p:spPr bwMode="auto">
          <a:xfrm>
            <a:off x="1441873" y="3897086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6987541" y="4737524"/>
            <a:ext cx="3881967" cy="1007533"/>
            <a:chOff x="5457825" y="3770312"/>
            <a:chExt cx="2776537" cy="755651"/>
          </a:xfrm>
        </p:grpSpPr>
        <p:sp>
          <p:nvSpPr>
            <p:cNvPr id="16404" name="矩形: 圆角 21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5" name="AutoShape 27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一百万一百万地数，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个一百万是一千万。</a:t>
              </a:r>
            </a:p>
          </p:txBody>
        </p:sp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1739900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7363882" y="3795184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7363882" y="364913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7363882" y="3490384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7363882" y="333163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7363882" y="317923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7363882" y="30183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7363882" y="285961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7363882" y="2707217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椭圆 91"/>
          <p:cNvSpPr>
            <a:spLocks noChangeArrowheads="1"/>
          </p:cNvSpPr>
          <p:nvPr/>
        </p:nvSpPr>
        <p:spPr bwMode="auto">
          <a:xfrm>
            <a:off x="7363882" y="25611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7363882" y="20785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>
            <a:spLocks noChangeArrowheads="1"/>
          </p:cNvSpPr>
          <p:nvPr/>
        </p:nvSpPr>
        <p:spPr bwMode="auto">
          <a:xfrm>
            <a:off x="6987116" y="3795184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4" name="文本框 4"/>
          <p:cNvSpPr txBox="1">
            <a:spLocks noChangeArrowheads="1"/>
          </p:cNvSpPr>
          <p:nvPr/>
        </p:nvSpPr>
        <p:spPr bwMode="auto">
          <a:xfrm>
            <a:off x="1253066" y="4043858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229349" y="4870972"/>
            <a:ext cx="4656667" cy="1023947"/>
            <a:chOff x="1965323" y="4014787"/>
            <a:chExt cx="3492501" cy="766763"/>
          </a:xfrm>
        </p:grpSpPr>
        <p:sp>
          <p:nvSpPr>
            <p:cNvPr id="17427" name="矩形: 圆角 26"/>
            <p:cNvSpPr>
              <a:spLocks noChangeArrowheads="1"/>
            </p:cNvSpPr>
            <p:nvPr/>
          </p:nvSpPr>
          <p:spPr bwMode="auto">
            <a:xfrm>
              <a:off x="1965323" y="4014787"/>
              <a:ext cx="3397705" cy="7667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8" name="Rectangle 6"/>
            <p:cNvSpPr>
              <a:spLocks noChangeArrowheads="1"/>
            </p:cNvSpPr>
            <p:nvPr/>
          </p:nvSpPr>
          <p:spPr bwMode="auto">
            <a:xfrm>
              <a:off x="1965324" y="4046123"/>
              <a:ext cx="3492500" cy="62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1219200" latinLnBrk="1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想一想，每相邻两个计数单位之间有什么关系？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629234" y="4854852"/>
            <a:ext cx="3702051" cy="1108028"/>
            <a:chOff x="5457825" y="3770312"/>
            <a:chExt cx="2776537" cy="831022"/>
          </a:xfrm>
        </p:grpSpPr>
        <p:sp>
          <p:nvSpPr>
            <p:cNvPr id="17431" name="矩形: 圆角 22"/>
            <p:cNvSpPr>
              <a:spLocks noChangeArrowheads="1"/>
            </p:cNvSpPr>
            <p:nvPr/>
          </p:nvSpPr>
          <p:spPr bwMode="auto">
            <a:xfrm>
              <a:off x="5457825" y="3770312"/>
              <a:ext cx="2776537" cy="7556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2" name="AutoShape 27"/>
            <p:cNvSpPr>
              <a:spLocks noChangeArrowheads="1"/>
            </p:cNvSpPr>
            <p:nvPr/>
          </p:nvSpPr>
          <p:spPr bwMode="auto">
            <a:xfrm>
              <a:off x="5457825" y="3852034"/>
              <a:ext cx="2776537" cy="749300"/>
            </a:xfrm>
            <a:prstGeom prst="wedgeRoundRectCallout">
              <a:avLst>
                <a:gd name="adj1" fmla="val -12208"/>
                <a:gd name="adj2" fmla="val 38926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一千万一千万地数，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个一千万是一亿。</a:t>
              </a:r>
            </a:p>
          </p:txBody>
        </p:sp>
      </p:grp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6724650" y="3975100"/>
            <a:ext cx="2273300" cy="7069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AutoShape 27"/>
          <p:cNvSpPr>
            <a:spLocks noChangeArrowheads="1"/>
          </p:cNvSpPr>
          <p:nvPr/>
        </p:nvSpPr>
        <p:spPr bwMode="auto">
          <a:xfrm>
            <a:off x="3096682" y="5135033"/>
            <a:ext cx="3702051" cy="999067"/>
          </a:xfrm>
          <a:prstGeom prst="wedgeRoundRectCallout">
            <a:avLst>
              <a:gd name="adj1" fmla="val -12208"/>
              <a:gd name="adj2" fmla="val 3892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3" grpId="2" bldLvl="0" animBg="1"/>
      <p:bldP spid="94" grpId="0" bldLvl="0" animBg="1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" descr="E:\随便丢\SE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80" y="1748366"/>
            <a:ext cx="3666067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8372264" y="38036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8372264" y="36575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>
            <a:spLocks noChangeArrowheads="1"/>
          </p:cNvSpPr>
          <p:nvPr/>
        </p:nvSpPr>
        <p:spPr bwMode="auto">
          <a:xfrm>
            <a:off x="8372264" y="34988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8372264" y="33400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>
            <a:spLocks noChangeArrowheads="1"/>
          </p:cNvSpPr>
          <p:nvPr/>
        </p:nvSpPr>
        <p:spPr bwMode="auto">
          <a:xfrm>
            <a:off x="8372264" y="31876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>
            <a:spLocks noChangeArrowheads="1"/>
          </p:cNvSpPr>
          <p:nvPr/>
        </p:nvSpPr>
        <p:spPr bwMode="auto">
          <a:xfrm>
            <a:off x="8372264" y="3026832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文本框 4"/>
          <p:cNvSpPr txBox="1">
            <a:spLocks noChangeArrowheads="1"/>
          </p:cNvSpPr>
          <p:nvPr/>
        </p:nvSpPr>
        <p:spPr bwMode="auto">
          <a:xfrm>
            <a:off x="1516849" y="3947583"/>
            <a:ext cx="554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北京市人口：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19612368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8445" name="矩形 22"/>
          <p:cNvSpPr>
            <a:spLocks noChangeArrowheads="1"/>
          </p:cNvSpPr>
          <p:nvPr/>
        </p:nvSpPr>
        <p:spPr bwMode="auto">
          <a:xfrm>
            <a:off x="1012486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矩形 23"/>
          <p:cNvSpPr>
            <a:spLocks noChangeArrowheads="1"/>
          </p:cNvSpPr>
          <p:nvPr/>
        </p:nvSpPr>
        <p:spPr bwMode="auto">
          <a:xfrm>
            <a:off x="9792547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矩形 24"/>
          <p:cNvSpPr>
            <a:spLocks noChangeArrowheads="1"/>
          </p:cNvSpPr>
          <p:nvPr/>
        </p:nvSpPr>
        <p:spPr bwMode="auto">
          <a:xfrm>
            <a:off x="946446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8" name="矩形 25"/>
          <p:cNvSpPr>
            <a:spLocks noChangeArrowheads="1"/>
          </p:cNvSpPr>
          <p:nvPr/>
        </p:nvSpPr>
        <p:spPr bwMode="auto">
          <a:xfrm>
            <a:off x="9055947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9" name="矩形 26"/>
          <p:cNvSpPr>
            <a:spLocks noChangeArrowheads="1"/>
          </p:cNvSpPr>
          <p:nvPr/>
        </p:nvSpPr>
        <p:spPr bwMode="auto">
          <a:xfrm>
            <a:off x="8704580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0" name="矩形 27"/>
          <p:cNvSpPr>
            <a:spLocks noChangeArrowheads="1"/>
          </p:cNvSpPr>
          <p:nvPr/>
        </p:nvSpPr>
        <p:spPr bwMode="auto">
          <a:xfrm>
            <a:off x="792776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1" name="矩形 28"/>
          <p:cNvSpPr>
            <a:spLocks noChangeArrowheads="1"/>
          </p:cNvSpPr>
          <p:nvPr/>
        </p:nvSpPr>
        <p:spPr bwMode="auto">
          <a:xfrm>
            <a:off x="75679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矩形 29"/>
          <p:cNvSpPr>
            <a:spLocks noChangeArrowheads="1"/>
          </p:cNvSpPr>
          <p:nvPr/>
        </p:nvSpPr>
        <p:spPr bwMode="auto">
          <a:xfrm>
            <a:off x="82791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矩形 30"/>
          <p:cNvSpPr>
            <a:spLocks noChangeArrowheads="1"/>
          </p:cNvSpPr>
          <p:nvPr/>
        </p:nvSpPr>
        <p:spPr bwMode="auto">
          <a:xfrm>
            <a:off x="82791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7153026" y="5634566"/>
            <a:ext cx="2239433" cy="596900"/>
          </a:xfrm>
          <a:prstGeom prst="wedgeRoundRectCallout">
            <a:avLst>
              <a:gd name="adj1" fmla="val 11810"/>
              <a:gd name="adj2" fmla="val -112806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个十万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7991264" y="38036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7991264" y="36575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7991264" y="34988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7991264" y="33400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7991264" y="31876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7991264" y="3026832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991264" y="2868083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7991264" y="2713566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7991264" y="2552699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0"/>
          <p:cNvSpPr>
            <a:spLocks noChangeArrowheads="1"/>
          </p:cNvSpPr>
          <p:nvPr/>
        </p:nvSpPr>
        <p:spPr bwMode="auto">
          <a:xfrm>
            <a:off x="7923531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27"/>
          <p:cNvSpPr>
            <a:spLocks noChangeArrowheads="1"/>
          </p:cNvSpPr>
          <p:nvPr/>
        </p:nvSpPr>
        <p:spPr bwMode="auto">
          <a:xfrm>
            <a:off x="6620892" y="5614862"/>
            <a:ext cx="2527300" cy="594783"/>
          </a:xfrm>
          <a:prstGeom prst="wedgeRoundRectCallout">
            <a:avLst>
              <a:gd name="adj1" fmla="val 11810"/>
              <a:gd name="adj2" fmla="val -112806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个一百万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7635664" y="3803650"/>
            <a:ext cx="287867" cy="14393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3300"/>
            </a:solidFill>
            <a:round/>
          </a:ln>
        </p:spPr>
        <p:txBody>
          <a:bodyPr/>
          <a:lstStyle/>
          <a:p>
            <a:pPr defTabSz="1219200" eaLnBrk="0" hangingPunct="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6247131" y="5636683"/>
            <a:ext cx="2529416" cy="596900"/>
          </a:xfrm>
          <a:prstGeom prst="wedgeRoundRectCallout">
            <a:avLst>
              <a:gd name="adj1" fmla="val 11810"/>
              <a:gd name="adj2" fmla="val -112806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个一千万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0"/>
          <p:cNvSpPr>
            <a:spLocks noChangeArrowheads="1"/>
          </p:cNvSpPr>
          <p:nvPr/>
        </p:nvSpPr>
        <p:spPr bwMode="auto">
          <a:xfrm>
            <a:off x="7578514" y="46481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0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13333" grpId="0"/>
      <p:bldP spid="13333" grpId="1"/>
      <p:bldP spid="25" grpId="0" bldLvl="0" animBg="1"/>
      <p:bldP spid="25" grpId="1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6" grpId="0"/>
      <p:bldP spid="36" grpId="1"/>
      <p:bldP spid="37" grpId="0" bldLvl="0" animBg="1"/>
      <p:bldP spid="37" grpId="1" bldLvl="0" animBg="1"/>
      <p:bldP spid="38" grpId="0" bldLvl="0" animBg="1"/>
      <p:bldP spid="39" grpId="0" bldLvl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宽屏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2020-07-02T02:13:00Z</dcterms:created>
  <dcterms:modified xsi:type="dcterms:W3CDTF">2023-01-17T00:39:53Z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EC2E9A6503B449E99DDA16AEABD7F0E6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