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8" r:id="rId2"/>
    <p:sldId id="359" r:id="rId3"/>
    <p:sldId id="360" r:id="rId4"/>
    <p:sldId id="361" r:id="rId5"/>
    <p:sldId id="330" r:id="rId6"/>
    <p:sldId id="362" r:id="rId7"/>
    <p:sldId id="338" r:id="rId8"/>
    <p:sldId id="357" r:id="rId9"/>
    <p:sldId id="346" r:id="rId10"/>
    <p:sldId id="344" r:id="rId11"/>
    <p:sldId id="353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66"/>
    <a:srgbClr val="FF0066"/>
    <a:srgbClr val="0000FF"/>
    <a:srgbClr val="FF0000"/>
    <a:srgbClr val="009900"/>
    <a:srgbClr val="FF6E15"/>
    <a:srgbClr val="F3F3F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346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A81B61DA-2591-42D6-BDA7-778FF4275305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B61DA-2591-42D6-BDA7-778FF4275305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B9995C-A61F-471C-B105-8016E33E2DDF}" type="slidenum">
              <a:rPr lang="zh-CN" altLang="en-US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CDBDEF-1623-4270-81BB-62597FA442A5}" type="slidenum">
              <a:rPr lang="zh-CN" altLang="en-US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41C302-5C22-433E-B6A5-E8A288254DA2}" type="slidenum">
              <a:rPr lang="zh-CN" altLang="en-US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892684-2528-45E2-912E-ACDF52460E5F}" type="slidenum">
              <a:rPr lang="zh-CN" altLang="en-US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A17D79-23DE-4C4D-B09C-5C783B7DEEDB}" type="slidenum">
              <a:rPr lang="zh-CN" altLang="en-US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7DEF8-8A9B-46A8-BA8D-5DB75AA2D09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284163"/>
            <a:ext cx="2063750" cy="5842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8625" y="284163"/>
            <a:ext cx="6042025" cy="5842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9B80A-D0A5-4909-9546-576E0E44976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56CBF-8ABD-465C-83C8-C75115FE49C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9AD15-3AE5-4010-AED1-869BCAB7073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6ED56-BB69-4FDE-9DFD-0BFDE3D6E63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0075C-1BAE-45CA-886F-5BFF30DC55A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BC92E-E6D2-45A2-981A-05F1B3E18C3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46B46-1683-4D94-86B5-BB5A1FA1F4A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63FA5-EB66-4922-B158-039518F1FD6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B4DE9-D197-465C-9FBC-C5B2DA8EA93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未知"/>
          <p:cNvSpPr/>
          <p:nvPr/>
        </p:nvSpPr>
        <p:spPr bwMode="auto">
          <a:xfrm>
            <a:off x="147320" y="206375"/>
            <a:ext cx="8848725" cy="6515100"/>
          </a:xfrm>
          <a:custGeom>
            <a:avLst/>
            <a:gdLst>
              <a:gd name="T0" fmla="*/ 5574 w 5574"/>
              <a:gd name="T1" fmla="*/ 4104 h 4104"/>
              <a:gd name="T2" fmla="*/ 5574 w 5574"/>
              <a:gd name="T3" fmla="*/ 24 h 4104"/>
              <a:gd name="T4" fmla="*/ 4194 w 5574"/>
              <a:gd name="T5" fmla="*/ 24 h 4104"/>
              <a:gd name="T6" fmla="*/ 2310 w 5574"/>
              <a:gd name="T7" fmla="*/ 24 h 4104"/>
              <a:gd name="T8" fmla="*/ 144 w 5574"/>
              <a:gd name="T9" fmla="*/ 42 h 4104"/>
              <a:gd name="T10" fmla="*/ 16 w 5574"/>
              <a:gd name="T11" fmla="*/ 202 h 4104"/>
              <a:gd name="T12" fmla="*/ 16 w 5574"/>
              <a:gd name="T13" fmla="*/ 835 h 4104"/>
              <a:gd name="T14" fmla="*/ 12 w 5574"/>
              <a:gd name="T15" fmla="*/ 2700 h 4104"/>
              <a:gd name="T16" fmla="*/ 6 w 5574"/>
              <a:gd name="T17" fmla="*/ 4104 h 4104"/>
              <a:gd name="T18" fmla="*/ 5574 w 5574"/>
              <a:gd name="T19" fmla="*/ 4104 h 4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未知"/>
          <p:cNvSpPr/>
          <p:nvPr/>
        </p:nvSpPr>
        <p:spPr bwMode="auto">
          <a:xfrm>
            <a:off x="328613" y="0"/>
            <a:ext cx="8821737" cy="314325"/>
          </a:xfrm>
          <a:custGeom>
            <a:avLst/>
            <a:gdLst>
              <a:gd name="T0" fmla="*/ 5553 w 5557"/>
              <a:gd name="T1" fmla="*/ 0 h 198"/>
              <a:gd name="T2" fmla="*/ 5553 w 5557"/>
              <a:gd name="T3" fmla="*/ 150 h 198"/>
              <a:gd name="T4" fmla="*/ 4585 w 5557"/>
              <a:gd name="T5" fmla="*/ 186 h 198"/>
              <a:gd name="T6" fmla="*/ 2246 w 5557"/>
              <a:gd name="T7" fmla="*/ 180 h 198"/>
              <a:gd name="T8" fmla="*/ 960 w 5557"/>
              <a:gd name="T9" fmla="*/ 180 h 198"/>
              <a:gd name="T10" fmla="*/ 76 w 5557"/>
              <a:gd name="T11" fmla="*/ 198 h 198"/>
              <a:gd name="T12" fmla="*/ 1 w 5557"/>
              <a:gd name="T13" fmla="*/ 153 h 198"/>
              <a:gd name="T14" fmla="*/ 1 w 5557"/>
              <a:gd name="T15" fmla="*/ 0 h 198"/>
              <a:gd name="T16" fmla="*/ 5553 w 5557"/>
              <a:gd name="T17" fmla="*/ 0 h 1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未知"/>
          <p:cNvSpPr/>
          <p:nvPr/>
        </p:nvSpPr>
        <p:spPr bwMode="auto">
          <a:xfrm>
            <a:off x="0" y="393700"/>
            <a:ext cx="241300" cy="6469063"/>
          </a:xfrm>
          <a:custGeom>
            <a:avLst/>
            <a:gdLst>
              <a:gd name="T0" fmla="*/ 0 w 153"/>
              <a:gd name="T1" fmla="*/ 4061 h 4067"/>
              <a:gd name="T2" fmla="*/ 145 w 153"/>
              <a:gd name="T3" fmla="*/ 4064 h 4067"/>
              <a:gd name="T4" fmla="*/ 149 w 153"/>
              <a:gd name="T5" fmla="*/ 3364 h 4067"/>
              <a:gd name="T6" fmla="*/ 137 w 153"/>
              <a:gd name="T7" fmla="*/ 1651 h 4067"/>
              <a:gd name="T8" fmla="*/ 139 w 153"/>
              <a:gd name="T9" fmla="*/ 710 h 4067"/>
              <a:gd name="T10" fmla="*/ 136 w 153"/>
              <a:gd name="T11" fmla="*/ 65 h 4067"/>
              <a:gd name="T12" fmla="*/ 102 w 153"/>
              <a:gd name="T13" fmla="*/ 18 h 4067"/>
              <a:gd name="T14" fmla="*/ 1 w 153"/>
              <a:gd name="T15" fmla="*/ 7 h 4067"/>
              <a:gd name="T16" fmla="*/ 0 w 153"/>
              <a:gd name="T17" fmla="*/ 4061 h 40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9" name="未知"/>
          <p:cNvSpPr/>
          <p:nvPr/>
        </p:nvSpPr>
        <p:spPr bwMode="auto">
          <a:xfrm>
            <a:off x="-1588" y="0"/>
            <a:ext cx="246063" cy="327025"/>
          </a:xfrm>
          <a:custGeom>
            <a:avLst/>
            <a:gdLst>
              <a:gd name="T0" fmla="*/ 2 w 156"/>
              <a:gd name="T1" fmla="*/ 0 h 206"/>
              <a:gd name="T2" fmla="*/ 150 w 156"/>
              <a:gd name="T3" fmla="*/ 0 h 206"/>
              <a:gd name="T4" fmla="*/ 144 w 156"/>
              <a:gd name="T5" fmla="*/ 149 h 206"/>
              <a:gd name="T6" fmla="*/ 87 w 156"/>
              <a:gd name="T7" fmla="*/ 197 h 206"/>
              <a:gd name="T8" fmla="*/ 0 w 156"/>
              <a:gd name="T9" fmla="*/ 197 h 206"/>
              <a:gd name="T10" fmla="*/ 2 w 156"/>
              <a:gd name="T11" fmla="*/ 0 h 2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ea typeface="宋体" panose="02010600030101010101" pitchFamily="2" charset="-122"/>
              </a:defRPr>
            </a:lvl1pPr>
          </a:lstStyle>
          <a:p>
            <a:fld id="{1B3ED841-2186-4737-8463-2C51C5519392}" type="slidenum">
              <a:rPr lang="zh-CN" altLang="en-US"/>
              <a:t>‹#›</a:t>
            </a:fld>
            <a:endParaRPr lang="en-US" altLang="zh-CN"/>
          </a:p>
        </p:txBody>
      </p:sp>
      <p:sp>
        <p:nvSpPr>
          <p:cNvPr id="1034" name="未知"/>
          <p:cNvSpPr/>
          <p:nvPr/>
        </p:nvSpPr>
        <p:spPr bwMode="auto">
          <a:xfrm>
            <a:off x="6132513" y="457200"/>
            <a:ext cx="917575" cy="635000"/>
          </a:xfrm>
          <a:custGeom>
            <a:avLst/>
            <a:gdLst>
              <a:gd name="T0" fmla="*/ 32 w 1718"/>
              <a:gd name="T1" fmla="*/ 70 h 1134"/>
              <a:gd name="T2" fmla="*/ 138 w 1718"/>
              <a:gd name="T3" fmla="*/ 20 h 1134"/>
              <a:gd name="T4" fmla="*/ 412 w 1718"/>
              <a:gd name="T5" fmla="*/ 32 h 1134"/>
              <a:gd name="T6" fmla="*/ 682 w 1718"/>
              <a:gd name="T7" fmla="*/ 11 h 1134"/>
              <a:gd name="T8" fmla="*/ 1010 w 1718"/>
              <a:gd name="T9" fmla="*/ 17 h 1134"/>
              <a:gd name="T10" fmla="*/ 1276 w 1718"/>
              <a:gd name="T11" fmla="*/ 30 h 1134"/>
              <a:gd name="T12" fmla="*/ 1462 w 1718"/>
              <a:gd name="T13" fmla="*/ 11 h 1134"/>
              <a:gd name="T14" fmla="*/ 1618 w 1718"/>
              <a:gd name="T15" fmla="*/ 18 h 1134"/>
              <a:gd name="T16" fmla="*/ 1704 w 1718"/>
              <a:gd name="T17" fmla="*/ 120 h 1134"/>
              <a:gd name="T18" fmla="*/ 1700 w 1718"/>
              <a:gd name="T19" fmla="*/ 338 h 1134"/>
              <a:gd name="T20" fmla="*/ 1708 w 1718"/>
              <a:gd name="T21" fmla="*/ 665 h 1134"/>
              <a:gd name="T22" fmla="*/ 1698 w 1718"/>
              <a:gd name="T23" fmla="*/ 857 h 1134"/>
              <a:gd name="T24" fmla="*/ 1710 w 1718"/>
              <a:gd name="T25" fmla="*/ 1043 h 1134"/>
              <a:gd name="T26" fmla="*/ 1656 w 1718"/>
              <a:gd name="T27" fmla="*/ 1120 h 1134"/>
              <a:gd name="T28" fmla="*/ 1480 w 1718"/>
              <a:gd name="T29" fmla="*/ 1122 h 1134"/>
              <a:gd name="T30" fmla="*/ 1254 w 1718"/>
              <a:gd name="T31" fmla="*/ 1111 h 1134"/>
              <a:gd name="T32" fmla="*/ 920 w 1718"/>
              <a:gd name="T33" fmla="*/ 1126 h 1134"/>
              <a:gd name="T34" fmla="*/ 584 w 1718"/>
              <a:gd name="T35" fmla="*/ 1109 h 1134"/>
              <a:gd name="T36" fmla="*/ 322 w 1718"/>
              <a:gd name="T37" fmla="*/ 1123 h 1134"/>
              <a:gd name="T38" fmla="*/ 88 w 1718"/>
              <a:gd name="T39" fmla="*/ 1116 h 1134"/>
              <a:gd name="T40" fmla="*/ 14 w 1718"/>
              <a:gd name="T41" fmla="*/ 1029 h 1134"/>
              <a:gd name="T42" fmla="*/ 23 w 1718"/>
              <a:gd name="T43" fmla="*/ 847 h 1134"/>
              <a:gd name="T44" fmla="*/ 20 w 1718"/>
              <a:gd name="T45" fmla="*/ 657 h 1134"/>
              <a:gd name="T46" fmla="*/ 4 w 1718"/>
              <a:gd name="T47" fmla="*/ 405 h 1134"/>
              <a:gd name="T48" fmla="*/ 20 w 1718"/>
              <a:gd name="T49" fmla="*/ 222 h 1134"/>
              <a:gd name="T50" fmla="*/ 32 w 1718"/>
              <a:gd name="T51" fmla="*/ 70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5" name="未知"/>
          <p:cNvSpPr/>
          <p:nvPr/>
        </p:nvSpPr>
        <p:spPr bwMode="auto">
          <a:xfrm>
            <a:off x="8085138" y="457200"/>
            <a:ext cx="917575" cy="636588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6" name="未知"/>
          <p:cNvSpPr/>
          <p:nvPr/>
        </p:nvSpPr>
        <p:spPr bwMode="auto">
          <a:xfrm>
            <a:off x="7113588" y="457200"/>
            <a:ext cx="917575" cy="636588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3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7" name="未知"/>
          <p:cNvSpPr/>
          <p:nvPr/>
        </p:nvSpPr>
        <p:spPr bwMode="auto">
          <a:xfrm>
            <a:off x="6132513" y="457200"/>
            <a:ext cx="917575" cy="635000"/>
          </a:xfrm>
          <a:custGeom>
            <a:avLst/>
            <a:gdLst>
              <a:gd name="T0" fmla="*/ 32 w 1718"/>
              <a:gd name="T1" fmla="*/ 70 h 1134"/>
              <a:gd name="T2" fmla="*/ 138 w 1718"/>
              <a:gd name="T3" fmla="*/ 20 h 1134"/>
              <a:gd name="T4" fmla="*/ 412 w 1718"/>
              <a:gd name="T5" fmla="*/ 32 h 1134"/>
              <a:gd name="T6" fmla="*/ 682 w 1718"/>
              <a:gd name="T7" fmla="*/ 11 h 1134"/>
              <a:gd name="T8" fmla="*/ 1010 w 1718"/>
              <a:gd name="T9" fmla="*/ 17 h 1134"/>
              <a:gd name="T10" fmla="*/ 1276 w 1718"/>
              <a:gd name="T11" fmla="*/ 30 h 1134"/>
              <a:gd name="T12" fmla="*/ 1462 w 1718"/>
              <a:gd name="T13" fmla="*/ 11 h 1134"/>
              <a:gd name="T14" fmla="*/ 1618 w 1718"/>
              <a:gd name="T15" fmla="*/ 18 h 1134"/>
              <a:gd name="T16" fmla="*/ 1704 w 1718"/>
              <a:gd name="T17" fmla="*/ 120 h 1134"/>
              <a:gd name="T18" fmla="*/ 1700 w 1718"/>
              <a:gd name="T19" fmla="*/ 338 h 1134"/>
              <a:gd name="T20" fmla="*/ 1708 w 1718"/>
              <a:gd name="T21" fmla="*/ 665 h 1134"/>
              <a:gd name="T22" fmla="*/ 1698 w 1718"/>
              <a:gd name="T23" fmla="*/ 857 h 1134"/>
              <a:gd name="T24" fmla="*/ 1710 w 1718"/>
              <a:gd name="T25" fmla="*/ 1043 h 1134"/>
              <a:gd name="T26" fmla="*/ 1656 w 1718"/>
              <a:gd name="T27" fmla="*/ 1120 h 1134"/>
              <a:gd name="T28" fmla="*/ 1480 w 1718"/>
              <a:gd name="T29" fmla="*/ 1122 h 1134"/>
              <a:gd name="T30" fmla="*/ 1254 w 1718"/>
              <a:gd name="T31" fmla="*/ 1111 h 1134"/>
              <a:gd name="T32" fmla="*/ 920 w 1718"/>
              <a:gd name="T33" fmla="*/ 1126 h 1134"/>
              <a:gd name="T34" fmla="*/ 584 w 1718"/>
              <a:gd name="T35" fmla="*/ 1109 h 1134"/>
              <a:gd name="T36" fmla="*/ 322 w 1718"/>
              <a:gd name="T37" fmla="*/ 1123 h 1134"/>
              <a:gd name="T38" fmla="*/ 88 w 1718"/>
              <a:gd name="T39" fmla="*/ 1116 h 1134"/>
              <a:gd name="T40" fmla="*/ 14 w 1718"/>
              <a:gd name="T41" fmla="*/ 1029 h 1134"/>
              <a:gd name="T42" fmla="*/ 23 w 1718"/>
              <a:gd name="T43" fmla="*/ 847 h 1134"/>
              <a:gd name="T44" fmla="*/ 20 w 1718"/>
              <a:gd name="T45" fmla="*/ 657 h 1134"/>
              <a:gd name="T46" fmla="*/ 4 w 1718"/>
              <a:gd name="T47" fmla="*/ 405 h 1134"/>
              <a:gd name="T48" fmla="*/ 20 w 1718"/>
              <a:gd name="T49" fmla="*/ 222 h 1134"/>
              <a:gd name="T50" fmla="*/ 32 w 1718"/>
              <a:gd name="T51" fmla="*/ 70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14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8" name="未知"/>
          <p:cNvSpPr/>
          <p:nvPr/>
        </p:nvSpPr>
        <p:spPr bwMode="auto">
          <a:xfrm>
            <a:off x="7107238" y="452438"/>
            <a:ext cx="930275" cy="644525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9" name="未知"/>
          <p:cNvSpPr/>
          <p:nvPr/>
        </p:nvSpPr>
        <p:spPr bwMode="auto">
          <a:xfrm>
            <a:off x="8085138" y="457200"/>
            <a:ext cx="917575" cy="636588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5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40" name="Picture 16" descr="OPENAS_318748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553200" y="0"/>
            <a:ext cx="25908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84163"/>
            <a:ext cx="58197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7" dur="1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  <p:bldP spid="1029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file:///F:\&#30003;&#29618;&#29618;\&#36164;&#28304;\&#23567;&#23398;&#19978;&#20876;&#36164;&#28304;&#24314;&#35774;\&#21313;&#20108;&#26376;&#20221;&#36164;&#28304;\&#38485;&#26053;&#29256;\&#20116;&#24180;&#32423;&#19978;&#20876;\Unit1\&#35838;&#20214;\Unit1%20&#31532;2&#35838;&#26102;&#25945;&#23398;&#35838;&#20214;\Unit1PartA%20Let&#8217;s%20talk&#35838;&#25991;&#24405;&#38899;.mp3" TargetMode="External"/><Relationship Id="rId1" Type="http://schemas.microsoft.com/office/2007/relationships/media" Target="file:///F:\&#30003;&#29618;&#29618;\&#36164;&#28304;\&#23567;&#23398;&#19978;&#20876;&#36164;&#28304;&#24314;&#35774;\&#21313;&#20108;&#26376;&#20221;&#36164;&#28304;\&#38485;&#26053;&#29256;\&#20116;&#24180;&#32423;&#19978;&#20876;\Unit1\&#35838;&#20214;\Unit1%20&#31532;2&#35838;&#26102;&#25945;&#23398;&#35838;&#20214;\Unit1PartA%20Let&#8217;s%20talk&#35838;&#25991;&#24405;&#38899;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Unit1PartA%20Let&#8217;s%20talk&#35838;&#25991;&#21160;&#30011;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357188" y="1428750"/>
            <a:ext cx="835818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陕旅版英语五年级上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0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Unit1Get up on time?</a:t>
            </a:r>
          </a:p>
          <a:p>
            <a:pPr algn="ctr" eaLnBrk="1" hangingPunct="1"/>
            <a:r>
              <a:rPr lang="zh-CN" altLang="en-US" sz="40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0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  <a:r>
              <a:rPr lang="en-US" altLang="zh-CN" sz="40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4000" b="1" dirty="0">
              <a:solidFill>
                <a:srgbClr val="FF9D6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89035" y="558924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2132856"/>
            <a:ext cx="838562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4800" b="1" dirty="0">
                <a:ln w="9525">
                  <a:noFill/>
                  <a:prstDash val="solid"/>
                </a:ln>
                <a:latin typeface="Arial" panose="020B0604020202020204" pitchFamily="34" charset="0"/>
              </a:rPr>
              <a:t>趣味操练：</a:t>
            </a:r>
            <a:r>
              <a:rPr lang="en-US" altLang="zh-CN" sz="4800" b="1" dirty="0">
                <a:ln w="9525">
                  <a:noFill/>
                  <a:prstDash val="solid"/>
                </a:ln>
                <a:latin typeface="Arial" panose="020B0604020202020204" pitchFamily="34" charset="0"/>
              </a:rPr>
              <a:t>Make a sentence!</a:t>
            </a:r>
            <a:endParaRPr lang="zh-CN" altLang="en-US" sz="4800" b="1" dirty="0">
              <a:ln w="9525">
                <a:noFill/>
                <a:prstDash val="solid"/>
              </a:ln>
              <a:latin typeface="Arial" panose="020B0604020202020204" pitchFamily="34" charset="0"/>
            </a:endParaRP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9144000" y="1571625"/>
            <a:ext cx="17145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800" dirty="0">
                <a:ea typeface="宋体" panose="02010600030101010101" pitchFamily="2" charset="-122"/>
              </a:rPr>
              <a:t>老师将准备的毛线固定在黑板上，随机拿出所准备的单词句子卡片，打乱顺序用小夹子夹住，并挂在毛线上，包括标点符号在内，让学生四人一组将组好的句子写在纸上，教师请其中一组读出他们所组成的句子。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268413"/>
            <a:ext cx="6192838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051720" y="345430"/>
            <a:ext cx="31069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Work in pairs!</a:t>
            </a:r>
            <a:endParaRPr lang="zh-CN" alt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55776" y="476672"/>
            <a:ext cx="29674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快速复习</a:t>
            </a: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44675"/>
            <a:ext cx="3840163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0188" y="1860550"/>
            <a:ext cx="42100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55776" y="476672"/>
            <a:ext cx="29674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快速复习</a:t>
            </a: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2763" y="1989138"/>
            <a:ext cx="352901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773238"/>
            <a:ext cx="30670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55776" y="476672"/>
            <a:ext cx="29674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快速复习</a:t>
            </a: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700213"/>
            <a:ext cx="39116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836738"/>
            <a:ext cx="37052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989138"/>
            <a:ext cx="2433637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2"/>
          <p:cNvSpPr txBox="1">
            <a:spLocks noChangeArrowheads="1"/>
          </p:cNvSpPr>
          <p:nvPr/>
        </p:nvSpPr>
        <p:spPr bwMode="auto">
          <a:xfrm>
            <a:off x="2855292" y="2636838"/>
            <a:ext cx="5245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---</a:t>
            </a:r>
            <a:r>
              <a:rPr lang="en-US" altLang="zh-CN" sz="4000" b="1" dirty="0">
                <a:ea typeface="宋体" panose="02010600030101010101" pitchFamily="2" charset="-122"/>
              </a:rPr>
              <a:t>Can you tell me What time is it?</a:t>
            </a:r>
          </a:p>
          <a:p>
            <a:pPr eaLnBrk="1" hangingPunct="1"/>
            <a:r>
              <a:rPr lang="en-US" altLang="zh-CN" sz="4000" dirty="0">
                <a:ea typeface="宋体" panose="02010600030101010101" pitchFamily="2" charset="-122"/>
              </a:rPr>
              <a:t>--- </a:t>
            </a:r>
            <a:r>
              <a:rPr lang="en-US" altLang="zh-CN" sz="4000" b="1" dirty="0">
                <a:ea typeface="宋体" panose="02010600030101010101" pitchFamily="2" charset="-122"/>
              </a:rPr>
              <a:t>It’s __ o’clock.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079255" y="3141663"/>
            <a:ext cx="4143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540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endParaRPr lang="zh-CN" altLang="en-US" sz="54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55776" y="476672"/>
            <a:ext cx="29674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复习导入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2"/>
          <p:cNvSpPr txBox="1">
            <a:spLocks noChangeArrowheads="1"/>
          </p:cNvSpPr>
          <p:nvPr/>
        </p:nvSpPr>
        <p:spPr bwMode="auto">
          <a:xfrm>
            <a:off x="3203575" y="2636838"/>
            <a:ext cx="5245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---</a:t>
            </a:r>
            <a:r>
              <a:rPr lang="en-US" altLang="zh-CN" sz="4000" b="1" dirty="0">
                <a:ea typeface="宋体" panose="02010600030101010101" pitchFamily="2" charset="-122"/>
              </a:rPr>
              <a:t>Can you tell me What time is it?</a:t>
            </a:r>
          </a:p>
          <a:p>
            <a:pPr eaLnBrk="1" hangingPunct="1"/>
            <a:r>
              <a:rPr lang="en-US" altLang="zh-CN" sz="4000" dirty="0">
                <a:ea typeface="宋体" panose="02010600030101010101" pitchFamily="2" charset="-122"/>
              </a:rPr>
              <a:t>--- </a:t>
            </a:r>
            <a:r>
              <a:rPr lang="en-US" altLang="zh-CN" sz="4000" b="1" dirty="0">
                <a:ea typeface="宋体" panose="02010600030101010101" pitchFamily="2" charset="-122"/>
              </a:rPr>
              <a:t>It’s __ o’clock.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427538" y="3141663"/>
            <a:ext cx="4143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5400">
                <a:solidFill>
                  <a:srgbClr val="FF0000"/>
                </a:solidFill>
                <a:ea typeface="宋体" panose="02010600030101010101" pitchFamily="2" charset="-122"/>
              </a:rPr>
              <a:t>6</a:t>
            </a:r>
            <a:endParaRPr lang="zh-CN" altLang="en-US" sz="54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55776" y="476672"/>
            <a:ext cx="29674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复习导入</a:t>
            </a:r>
          </a:p>
        </p:txBody>
      </p:sp>
      <p:pic>
        <p:nvPicPr>
          <p:cNvPr id="9221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713" y="2317750"/>
            <a:ext cx="1935162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9144000" y="1571625"/>
            <a:ext cx="1714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800">
                <a:ea typeface="宋体" panose="02010600030101010101" pitchFamily="2" charset="-122"/>
              </a:rPr>
              <a:t>教师假装趴在桌子上睡觉，请一名同学叫老师起床，教师和学生用课文里句子进行对话，之后请全班同学趴在桌子上睡觉，然后请一位同学叫全班同学起床</a:t>
            </a: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357188" y="428625"/>
            <a:ext cx="7500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ea typeface="宋体" panose="02010600030101010101" pitchFamily="2" charset="-122"/>
              </a:rPr>
              <a:t>Let’s talk</a:t>
            </a:r>
            <a:endParaRPr lang="zh-CN" altLang="en-US" sz="36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55777" y="2721694"/>
            <a:ext cx="29674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情景创设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9629" y="620688"/>
            <a:ext cx="55402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听课文录音，试回答下列问题</a:t>
            </a:r>
          </a:p>
        </p:txBody>
      </p:sp>
      <p:pic>
        <p:nvPicPr>
          <p:cNvPr id="12291" name="图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628775"/>
            <a:ext cx="4433887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2924175"/>
            <a:ext cx="35433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Unit1PartA Let’s talk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081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文本框 5"/>
          <p:cNvSpPr txBox="1">
            <a:spLocks noChangeArrowheads="1"/>
          </p:cNvSpPr>
          <p:nvPr/>
        </p:nvSpPr>
        <p:spPr bwMode="auto">
          <a:xfrm>
            <a:off x="1116013" y="4724400"/>
            <a:ext cx="35067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800" b="1" dirty="0">
                <a:ea typeface="宋体" panose="02010600030101010101" pitchFamily="2" charset="-122"/>
              </a:rPr>
              <a:t>1. Is Colin late?</a:t>
            </a:r>
          </a:p>
          <a:p>
            <a:pPr eaLnBrk="1" hangingPunct="1"/>
            <a:r>
              <a:rPr lang="en-US" altLang="zh-CN" sz="4800" b="1" dirty="0">
                <a:ea typeface="宋体" panose="02010600030101010101" pitchFamily="2" charset="-122"/>
              </a:rPr>
              <a:t>2. What time is it?</a:t>
            </a:r>
            <a:endParaRPr lang="zh-CN" altLang="en-US" sz="48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9562" y="620688"/>
            <a:ext cx="300251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再次感知课文</a:t>
            </a:r>
          </a:p>
        </p:txBody>
      </p:sp>
      <p:pic>
        <p:nvPicPr>
          <p:cNvPr id="14339" name="图片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1484313"/>
            <a:ext cx="73802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591TGp_ChildArt_light_ani 1">
      <a:dk1>
        <a:srgbClr val="000000"/>
      </a:dk1>
      <a:lt1>
        <a:srgbClr val="FFFFFF"/>
      </a:lt1>
      <a:dk2>
        <a:srgbClr val="3160AD"/>
      </a:dk2>
      <a:lt2>
        <a:srgbClr val="808080"/>
      </a:lt2>
      <a:accent1>
        <a:srgbClr val="FF9900"/>
      </a:accent1>
      <a:accent2>
        <a:srgbClr val="8CD32D"/>
      </a:accent2>
      <a:accent3>
        <a:srgbClr val="FFFFFF"/>
      </a:accent3>
      <a:accent4>
        <a:srgbClr val="000000"/>
      </a:accent4>
      <a:accent5>
        <a:srgbClr val="FFCAAA"/>
      </a:accent5>
      <a:accent6>
        <a:srgbClr val="7EBF28"/>
      </a:accent6>
      <a:hlink>
        <a:srgbClr val="F45E5E"/>
      </a:hlink>
      <a:folHlink>
        <a:srgbClr val="5CB1FE"/>
      </a:folHlink>
    </a:clrScheme>
    <a:fontScheme name="591TGp_ChildArt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1TGp_ChildArt_light_ani 1">
        <a:dk1>
          <a:srgbClr val="000000"/>
        </a:dk1>
        <a:lt1>
          <a:srgbClr val="FFFFFF"/>
        </a:lt1>
        <a:dk2>
          <a:srgbClr val="3160AD"/>
        </a:dk2>
        <a:lt2>
          <a:srgbClr val="808080"/>
        </a:lt2>
        <a:accent1>
          <a:srgbClr val="FF9900"/>
        </a:accent1>
        <a:accent2>
          <a:srgbClr val="8CD32D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7EBF28"/>
        </a:accent6>
        <a:hlink>
          <a:srgbClr val="F45E5E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1TGp_ChildArt_light_ani 2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E466B7"/>
        </a:accent1>
        <a:accent2>
          <a:srgbClr val="699EF3"/>
        </a:accent2>
        <a:accent3>
          <a:srgbClr val="FFFFFF"/>
        </a:accent3>
        <a:accent4>
          <a:srgbClr val="000000"/>
        </a:accent4>
        <a:accent5>
          <a:srgbClr val="EFB8D8"/>
        </a:accent5>
        <a:accent6>
          <a:srgbClr val="5E8FDC"/>
        </a:accent6>
        <a:hlink>
          <a:srgbClr val="FEB93C"/>
        </a:hlink>
        <a:folHlink>
          <a:srgbClr val="6ED8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1TGp_ChildArt_light_ani 3">
        <a:dk1>
          <a:srgbClr val="000000"/>
        </a:dk1>
        <a:lt1>
          <a:srgbClr val="FFFFFF"/>
        </a:lt1>
        <a:dk2>
          <a:srgbClr val="134920"/>
        </a:dk2>
        <a:lt2>
          <a:srgbClr val="808080"/>
        </a:lt2>
        <a:accent1>
          <a:srgbClr val="3FA2E5"/>
        </a:accent1>
        <a:accent2>
          <a:srgbClr val="BB75D1"/>
        </a:accent2>
        <a:accent3>
          <a:srgbClr val="FFFFFF"/>
        </a:accent3>
        <a:accent4>
          <a:srgbClr val="000000"/>
        </a:accent4>
        <a:accent5>
          <a:srgbClr val="AFCEF0"/>
        </a:accent5>
        <a:accent6>
          <a:srgbClr val="A969BD"/>
        </a:accent6>
        <a:hlink>
          <a:srgbClr val="77D379"/>
        </a:hlink>
        <a:folHlink>
          <a:srgbClr val="EF9F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591TGp_ChildArt_light_ani</Template>
  <TotalTime>0</TotalTime>
  <Words>214</Words>
  <Application>Microsoft Office PowerPoint</Application>
  <PresentationFormat>全屏显示(4:3)</PresentationFormat>
  <Paragraphs>32</Paragraphs>
  <Slides>11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楷体</vt:lpstr>
      <vt:lpstr>宋体</vt:lpstr>
      <vt:lpstr>微软雅黑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2011-10-08T12:06:00Z</dcterms:created>
  <dcterms:modified xsi:type="dcterms:W3CDTF">2023-01-17T00:40:02Z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8081C5C0F56344BCA6E0DA21FA8C8FBC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