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57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andolFang R" panose="02010600030101010101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97" d="100"/>
          <a:sy n="97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D4532C03-0D5D-4EC0-99FB-EE50418310B8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81D5C6BC-778A-40D9-B679-B1C96B1F682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5C6BC-778A-40D9-B679-B1C96B1F682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540469" y="1618396"/>
            <a:ext cx="6828432" cy="2202489"/>
            <a:chOff x="163182" y="2664882"/>
            <a:chExt cx="584885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163182" y="2664882"/>
              <a:ext cx="58488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48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48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48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 </a:t>
              </a:r>
              <a:r>
                <a:rPr lang="zh-CN" altLang="en-US" sz="48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金木水火土</a:t>
              </a:r>
              <a:r>
                <a:rPr lang="en-US" altLang="zh-CN" sz="48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2257879" y="2017332"/>
            <a:ext cx="2063750" cy="262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138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天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9048692" y="2323720"/>
            <a:ext cx="1239442" cy="8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晴天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428535" y="2323720"/>
            <a:ext cx="1239442" cy="8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雨天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9056629" y="3703963"/>
            <a:ext cx="1239442" cy="8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阴天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6357098" y="3707138"/>
            <a:ext cx="1766830" cy="8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下雪天</a:t>
            </a:r>
          </a:p>
        </p:txBody>
      </p:sp>
      <p:graphicFrame>
        <p:nvGraphicFramePr>
          <p:cNvPr id="14" name="表格 13"/>
          <p:cNvGraphicFramePr/>
          <p:nvPr/>
        </p:nvGraphicFramePr>
        <p:xfrm>
          <a:off x="1895929" y="2323720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sp>
        <p:nvSpPr>
          <p:cNvPr id="15" name="文本框 1"/>
          <p:cNvSpPr txBox="1">
            <a:spLocks noChangeArrowheads="1"/>
          </p:cNvSpPr>
          <p:nvPr/>
        </p:nvSpPr>
        <p:spPr bwMode="auto">
          <a:xfrm>
            <a:off x="2867933" y="2114666"/>
            <a:ext cx="2002471" cy="262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138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地</a:t>
            </a: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8095570" y="2462282"/>
            <a:ext cx="1395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菜地</a:t>
            </a: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5847671" y="4068902"/>
            <a:ext cx="1395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草地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8095570" y="4045089"/>
            <a:ext cx="1395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沙地</a:t>
            </a: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919108" y="2462282"/>
            <a:ext cx="1395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雪地</a:t>
            </a:r>
          </a:p>
        </p:txBody>
      </p:sp>
      <p:graphicFrame>
        <p:nvGraphicFramePr>
          <p:cNvPr id="22" name="表格 21"/>
          <p:cNvGraphicFramePr/>
          <p:nvPr/>
        </p:nvGraphicFramePr>
        <p:xfrm>
          <a:off x="2501221" y="2284413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pic>
        <p:nvPicPr>
          <p:cNvPr id="13" name="图片 3" descr="20110521150346-84498826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35" y="854075"/>
            <a:ext cx="2125662" cy="211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4" descr="20110521150346-84498826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35" y="3970338"/>
            <a:ext cx="2171700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2942747" y="977900"/>
            <a:ext cx="14366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15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上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3022122" y="4041775"/>
            <a:ext cx="14239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15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下</a:t>
            </a:r>
          </a:p>
        </p:txBody>
      </p:sp>
      <p:pic>
        <p:nvPicPr>
          <p:cNvPr id="27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35" y="2255838"/>
            <a:ext cx="5900737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graphicFrame>
        <p:nvGraphicFramePr>
          <p:cNvPr id="8" name="表格 7"/>
          <p:cNvGraphicFramePr/>
          <p:nvPr/>
        </p:nvGraphicFramePr>
        <p:xfrm>
          <a:off x="2198461" y="2493330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284186" y="2293759"/>
            <a:ext cx="2589170" cy="2977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8750" noProof="1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日</a:t>
            </a:r>
            <a:endParaRPr lang="zh-CN" altLang="en-US" sz="18750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6022574" y="2493330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日期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8648299" y="2493330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日出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022574" y="4120061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日晒</a:t>
            </a: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8597499" y="4045449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生日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graphicFrame>
        <p:nvGraphicFramePr>
          <p:cNvPr id="13" name="表格 12"/>
          <p:cNvGraphicFramePr/>
          <p:nvPr/>
        </p:nvGraphicFramePr>
        <p:xfrm>
          <a:off x="1902618" y="2564768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1902618" y="2417130"/>
            <a:ext cx="2589170" cy="2977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8750" noProof="1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月</a:t>
            </a:r>
            <a:endParaRPr lang="zh-CN" altLang="en-US" sz="18750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6096000" y="2264686"/>
            <a:ext cx="1239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月亮</a:t>
            </a: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8721725" y="2264686"/>
            <a:ext cx="1239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月光</a:t>
            </a: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6094413" y="4529596"/>
            <a:ext cx="1239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月牙</a:t>
            </a: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8669338" y="4529596"/>
            <a:ext cx="1239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五月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15" name="Group 3"/>
          <p:cNvGrpSpPr/>
          <p:nvPr/>
        </p:nvGrpSpPr>
        <p:grpSpPr bwMode="auto">
          <a:xfrm>
            <a:off x="2888343" y="3079070"/>
            <a:ext cx="1223963" cy="1223962"/>
            <a:chOff x="2426" y="1253"/>
            <a:chExt cx="1815" cy="1814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7"/>
          <p:cNvGrpSpPr/>
          <p:nvPr/>
        </p:nvGrpSpPr>
        <p:grpSpPr bwMode="auto">
          <a:xfrm>
            <a:off x="4444093" y="3079070"/>
            <a:ext cx="1223963" cy="1223962"/>
            <a:chOff x="2426" y="1253"/>
            <a:chExt cx="1815" cy="1814"/>
          </a:xfrm>
        </p:grpSpPr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7"/>
          <p:cNvGrpSpPr/>
          <p:nvPr/>
        </p:nvGrpSpPr>
        <p:grpSpPr bwMode="auto">
          <a:xfrm>
            <a:off x="6028418" y="3072720"/>
            <a:ext cx="1223963" cy="1223962"/>
            <a:chOff x="2426" y="1253"/>
            <a:chExt cx="1815" cy="1814"/>
          </a:xfrm>
        </p:grpSpPr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1"/>
          <p:cNvGrpSpPr/>
          <p:nvPr/>
        </p:nvGrpSpPr>
        <p:grpSpPr bwMode="auto">
          <a:xfrm>
            <a:off x="7539718" y="3079070"/>
            <a:ext cx="1223963" cy="1223962"/>
            <a:chOff x="2426" y="1253"/>
            <a:chExt cx="1815" cy="1814"/>
          </a:xfrm>
        </p:grpSpPr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Line 13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2834368" y="3017157"/>
            <a:ext cx="59293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eaLnBrk="0" hangingPunct="0">
              <a:buFont typeface="Arial" panose="020B0604020202020204" pitchFamily="34" charset="0"/>
              <a:buNone/>
            </a:pPr>
            <a:r>
              <a:rPr lang="zh-CN" altLang="en-US" sz="80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一二三上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pic>
        <p:nvPicPr>
          <p:cNvPr id="3" name="图片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2" y="1734231"/>
            <a:ext cx="420687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206999" y="1034143"/>
            <a:ext cx="2043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竖中线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068637" y="2986768"/>
            <a:ext cx="1041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横中线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6076949" y="1551668"/>
            <a:ext cx="12700" cy="554038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3687762" y="3804331"/>
            <a:ext cx="658812" cy="1270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546599" y="2262868"/>
            <a:ext cx="3033713" cy="1490663"/>
          </a:xfrm>
          <a:prstGeom prst="rect">
            <a:avLst/>
          </a:prstGeom>
          <a:gradFill>
            <a:gsLst>
              <a:gs pos="10000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b="1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218112" y="2737531"/>
            <a:ext cx="1819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上半格</a:t>
            </a:r>
          </a:p>
        </p:txBody>
      </p:sp>
      <p:sp>
        <p:nvSpPr>
          <p:cNvPr id="11" name="矩形 10"/>
          <p:cNvSpPr/>
          <p:nvPr/>
        </p:nvSpPr>
        <p:spPr>
          <a:xfrm>
            <a:off x="4514849" y="3796393"/>
            <a:ext cx="3113088" cy="15033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b="1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5206999" y="4207556"/>
            <a:ext cx="21129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下半格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9" grpId="1" animBg="1"/>
      <p:bldP spid="9" grpId="2" animBg="1"/>
      <p:bldP spid="9" grpId="3" animBg="1"/>
      <p:bldP spid="10" grpId="0"/>
      <p:bldP spid="10" grpId="1"/>
      <p:bldP spid="11" grpId="0" animBg="1"/>
      <p:bldP spid="11" grpId="1" animBg="1"/>
      <p:bldP spid="11" grpId="2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pic>
        <p:nvPicPr>
          <p:cNvPr id="3" name="图片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2" y="1836358"/>
            <a:ext cx="420687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5219699" y="1136270"/>
            <a:ext cx="2043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竖中线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3081337" y="3088895"/>
            <a:ext cx="1041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横中线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6089649" y="1653795"/>
            <a:ext cx="12700" cy="554038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3700462" y="3906458"/>
            <a:ext cx="658812" cy="1270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546599" y="2312608"/>
            <a:ext cx="1517650" cy="31115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b="1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070474" y="2906333"/>
            <a:ext cx="6985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左半格</a:t>
            </a:r>
          </a:p>
        </p:txBody>
      </p:sp>
      <p:sp>
        <p:nvSpPr>
          <p:cNvPr id="11" name="矩形 10"/>
          <p:cNvSpPr/>
          <p:nvPr/>
        </p:nvSpPr>
        <p:spPr>
          <a:xfrm>
            <a:off x="6153149" y="2339595"/>
            <a:ext cx="1438275" cy="3086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b="1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437550" y="3088895"/>
            <a:ext cx="861774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右半格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10" grpId="0"/>
      <p:bldP spid="10" grpId="1"/>
      <p:bldP spid="11" grpId="0" animBg="1"/>
      <p:bldP spid="11" grpId="1" animBg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pic>
        <p:nvPicPr>
          <p:cNvPr id="3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11" y="2371092"/>
            <a:ext cx="342265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3790724" y="1550355"/>
            <a:ext cx="2044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竖中线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2119086" y="3236280"/>
            <a:ext cx="10429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横中线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4087586" y="2107567"/>
            <a:ext cx="12700" cy="554038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577874" y="4045905"/>
            <a:ext cx="658812" cy="14287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3290661" y="3183892"/>
            <a:ext cx="1355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左上格</a:t>
            </a:r>
          </a:p>
        </p:txBody>
      </p:sp>
      <p:sp>
        <p:nvSpPr>
          <p:cNvPr id="10" name="文本框 7"/>
          <p:cNvSpPr txBox="1">
            <a:spLocks noChangeArrowheads="1"/>
          </p:cNvSpPr>
          <p:nvPr/>
        </p:nvSpPr>
        <p:spPr bwMode="auto">
          <a:xfrm>
            <a:off x="4630511" y="3156905"/>
            <a:ext cx="139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右上格</a:t>
            </a:r>
          </a:p>
        </p:txBody>
      </p:sp>
      <p:sp>
        <p:nvSpPr>
          <p:cNvPr id="11" name="文本框 8"/>
          <p:cNvSpPr txBox="1">
            <a:spLocks noChangeArrowheads="1"/>
          </p:cNvSpPr>
          <p:nvPr/>
        </p:nvSpPr>
        <p:spPr bwMode="auto">
          <a:xfrm>
            <a:off x="4630511" y="4507867"/>
            <a:ext cx="139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右下格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3276374" y="4493580"/>
            <a:ext cx="1357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左下格</a:t>
            </a:r>
          </a:p>
        </p:txBody>
      </p:sp>
      <p:sp>
        <p:nvSpPr>
          <p:cNvPr id="13" name="文本框 18"/>
          <p:cNvSpPr txBox="1">
            <a:spLocks noChangeArrowheads="1"/>
          </p:cNvSpPr>
          <p:nvPr/>
        </p:nvSpPr>
        <p:spPr bwMode="auto">
          <a:xfrm>
            <a:off x="6540274" y="1234442"/>
            <a:ext cx="3833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田字格拍手歌</a:t>
            </a:r>
          </a:p>
        </p:txBody>
      </p:sp>
      <p:sp>
        <p:nvSpPr>
          <p:cNvPr id="14" name="文本框 19"/>
          <p:cNvSpPr txBox="1">
            <a:spLocks noChangeArrowheads="1"/>
          </p:cNvSpPr>
          <p:nvPr/>
        </p:nvSpPr>
        <p:spPr bwMode="auto">
          <a:xfrm>
            <a:off x="6475186" y="1782130"/>
            <a:ext cx="40655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田字格，四方方，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写好汉字它来帮。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左上格、右上格，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左下格、右下格，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横中线、竖中线，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各个方位记心间。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基本笔画</a:t>
            </a:r>
          </a:p>
        </p:txBody>
      </p:sp>
      <p:grpSp>
        <p:nvGrpSpPr>
          <p:cNvPr id="3" name="Group 4"/>
          <p:cNvGrpSpPr/>
          <p:nvPr/>
        </p:nvGrpSpPr>
        <p:grpSpPr bwMode="auto">
          <a:xfrm>
            <a:off x="3968750" y="3008766"/>
            <a:ext cx="1223963" cy="1223962"/>
            <a:chOff x="2426" y="1253"/>
            <a:chExt cx="1815" cy="1814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 bwMode="auto">
          <a:xfrm>
            <a:off x="6921500" y="3008766"/>
            <a:ext cx="1223963" cy="1223962"/>
            <a:chOff x="2426" y="1253"/>
            <a:chExt cx="1815" cy="1814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1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8" r="69934" b="9903"/>
          <a:stretch>
            <a:fillRect/>
          </a:stretch>
        </p:blipFill>
        <p:spPr bwMode="auto">
          <a:xfrm>
            <a:off x="4113213" y="3224666"/>
            <a:ext cx="10080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0" t="56012"/>
          <a:stretch>
            <a:fillRect/>
          </a:stretch>
        </p:blipFill>
        <p:spPr bwMode="auto">
          <a:xfrm>
            <a:off x="7370763" y="3151641"/>
            <a:ext cx="225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216400" y="4601028"/>
            <a:ext cx="7120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横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267575" y="4601028"/>
            <a:ext cx="7120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213757" y="2387600"/>
            <a:ext cx="6248400" cy="27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6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一二三四五，</a:t>
            </a:r>
            <a:endParaRPr lang="en-US" altLang="zh-CN" sz="60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60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金木水火土。</a:t>
            </a:r>
          </a:p>
        </p:txBody>
      </p:sp>
      <p:pic>
        <p:nvPicPr>
          <p:cNvPr id="2" name="内容占位符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r="16742"/>
          <a:stretch>
            <a:fillRect/>
          </a:stretch>
        </p:blipFill>
        <p:spPr bwMode="auto">
          <a:xfrm>
            <a:off x="6838657" y="2387600"/>
            <a:ext cx="3963627" cy="3300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基本笔画</a:t>
            </a:r>
          </a:p>
        </p:txBody>
      </p:sp>
      <p:grpSp>
        <p:nvGrpSpPr>
          <p:cNvPr id="3" name="Group 6"/>
          <p:cNvGrpSpPr/>
          <p:nvPr/>
        </p:nvGrpSpPr>
        <p:grpSpPr bwMode="auto">
          <a:xfrm>
            <a:off x="4224565" y="2817019"/>
            <a:ext cx="1223963" cy="1223962"/>
            <a:chOff x="2426" y="1253"/>
            <a:chExt cx="1815" cy="1814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Line 8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10"/>
          <p:cNvGrpSpPr/>
          <p:nvPr/>
        </p:nvGrpSpPr>
        <p:grpSpPr bwMode="auto">
          <a:xfrm>
            <a:off x="5448528" y="2817019"/>
            <a:ext cx="1223962" cy="1223962"/>
            <a:chOff x="2426" y="1253"/>
            <a:chExt cx="1815" cy="1814"/>
          </a:xfrm>
        </p:grpSpPr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19"/>
          <p:cNvGrpSpPr/>
          <p:nvPr/>
        </p:nvGrpSpPr>
        <p:grpSpPr bwMode="auto">
          <a:xfrm>
            <a:off x="6672490" y="2817019"/>
            <a:ext cx="1223963" cy="1223962"/>
            <a:chOff x="2426" y="1253"/>
            <a:chExt cx="1815" cy="1814"/>
          </a:xfrm>
        </p:grpSpPr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3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7" t="50035" r="27028"/>
          <a:stretch>
            <a:fillRect/>
          </a:stretch>
        </p:blipFill>
        <p:spPr bwMode="auto">
          <a:xfrm>
            <a:off x="6601053" y="2850356"/>
            <a:ext cx="1223962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5253265" y="4469606"/>
            <a:ext cx="187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先上后下</a:t>
            </a:r>
          </a:p>
        </p:txBody>
      </p:sp>
      <p:pic>
        <p:nvPicPr>
          <p:cNvPr id="18" name="Picture 4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3" t="64372" r="23987" b="22711"/>
          <a:stretch>
            <a:fillRect/>
          </a:stretch>
        </p:blipFill>
        <p:spPr bwMode="auto">
          <a:xfrm>
            <a:off x="5521553" y="3175794"/>
            <a:ext cx="11525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9" descr="1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7" r="27028" b="61320"/>
          <a:stretch>
            <a:fillRect/>
          </a:stretch>
        </p:blipFill>
        <p:spPr bwMode="auto">
          <a:xfrm>
            <a:off x="4224565" y="3031331"/>
            <a:ext cx="12239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基本笔画</a:t>
            </a:r>
          </a:p>
        </p:txBody>
      </p:sp>
      <p:pic>
        <p:nvPicPr>
          <p:cNvPr id="2" name="图片 8" descr="20110521150346-84498826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2219098"/>
            <a:ext cx="28606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5580063" y="2787423"/>
            <a:ext cx="2667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15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三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基本笔画</a:t>
            </a:r>
          </a:p>
        </p:txBody>
      </p:sp>
      <p:pic>
        <p:nvPicPr>
          <p:cNvPr id="3" name="图片 3" descr="20110521150346-84498826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279424"/>
            <a:ext cx="2819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68900" y="2771549"/>
            <a:ext cx="1905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15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上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基本笔顺</a:t>
            </a:r>
          </a:p>
        </p:txBody>
      </p:sp>
      <p:grpSp>
        <p:nvGrpSpPr>
          <p:cNvPr id="5" name="Group 11"/>
          <p:cNvGrpSpPr/>
          <p:nvPr/>
        </p:nvGrpSpPr>
        <p:grpSpPr bwMode="auto">
          <a:xfrm>
            <a:off x="4131686" y="2995613"/>
            <a:ext cx="1223962" cy="1222375"/>
            <a:chOff x="2426" y="1253"/>
            <a:chExt cx="1815" cy="1814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23"/>
          <p:cNvGrpSpPr/>
          <p:nvPr/>
        </p:nvGrpSpPr>
        <p:grpSpPr bwMode="auto">
          <a:xfrm>
            <a:off x="9210552" y="2994026"/>
            <a:ext cx="1223963" cy="1223962"/>
            <a:chOff x="2426" y="1253"/>
            <a:chExt cx="1815" cy="1814"/>
          </a:xfrm>
        </p:grpSpPr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pPr eaLnBrk="0" hangingPunct="0">
                <a:buFont typeface="Arial" panose="020B0604020202020204" pitchFamily="34" charset="0"/>
                <a:buNone/>
              </a:pPr>
              <a:endPara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5" name="Picture 31" descr="1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" r="67990" b="71043"/>
          <a:stretch>
            <a:fillRect/>
          </a:stretch>
        </p:blipFill>
        <p:spPr bwMode="auto">
          <a:xfrm>
            <a:off x="4276148" y="3319463"/>
            <a:ext cx="1152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0" descr="1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5" b="54933"/>
          <a:stretch>
            <a:fillRect/>
          </a:stretch>
        </p:blipFill>
        <p:spPr bwMode="auto">
          <a:xfrm>
            <a:off x="9601077" y="3170238"/>
            <a:ext cx="2889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1571048" y="3305175"/>
            <a:ext cx="1871025" cy="584775"/>
          </a:xfrm>
          <a:prstGeom prst="rect">
            <a:avLst/>
          </a:prstGeom>
          <a:noFill/>
          <a:ln>
            <a:noFill/>
          </a:ln>
          <a:effectLst>
            <a:outerShdw dist="17961" dir="135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从左到右</a:t>
            </a:r>
          </a:p>
        </p:txBody>
      </p:sp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6567365" y="3198813"/>
            <a:ext cx="187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从上到下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基本笔顺</a:t>
            </a:r>
          </a:p>
        </p:txBody>
      </p:sp>
      <p:sp>
        <p:nvSpPr>
          <p:cNvPr id="19" name="标题 1"/>
          <p:cNvSpPr txBox="1"/>
          <p:nvPr/>
        </p:nvSpPr>
        <p:spPr>
          <a:xfrm>
            <a:off x="1242890" y="1532618"/>
            <a:ext cx="4025900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金木水火土</a:t>
            </a:r>
            <a:endParaRPr lang="zh-CN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0" name="内容占位符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r="16742"/>
          <a:stretch>
            <a:fillRect/>
          </a:stretch>
        </p:blipFill>
        <p:spPr>
          <a:xfrm>
            <a:off x="7271988" y="2393950"/>
            <a:ext cx="2638425" cy="258127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376741" y="2408011"/>
            <a:ext cx="3262432" cy="36859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4000" u="sng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      </a:t>
            </a:r>
            <a:r>
              <a:rPr lang="zh-CN" altLang="en-US" sz="40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四五，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/>
            </a:r>
            <a:b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</a:br>
            <a:r>
              <a:rPr lang="zh-CN" altLang="en-US" sz="40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金木水火土。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/>
            </a:r>
            <a:b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</a:br>
            <a:r>
              <a:rPr lang="zh-CN" altLang="en-US" sz="40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天地分上下，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/>
            </a:r>
            <a:b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</a:br>
            <a:r>
              <a:rPr lang="zh-CN" altLang="en-US" sz="40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日月照今古。</a:t>
            </a:r>
            <a:endParaRPr lang="zh-CN" altLang="en-US" sz="40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数一数</a:t>
            </a: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21" y="1499507"/>
            <a:ext cx="7937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21" y="3294970"/>
            <a:ext cx="85725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21" y="2294845"/>
            <a:ext cx="858837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" descr="330378-14041401411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21" y="2344057"/>
            <a:ext cx="3662362" cy="2563813"/>
          </a:xfrm>
          <a:prstGeom prst="rect">
            <a:avLst/>
          </a:prstGeom>
          <a:noFill/>
          <a:ln w="444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21" y="4295095"/>
            <a:ext cx="85725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1407196" y="5288870"/>
            <a:ext cx="203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四只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4483771" y="5288870"/>
            <a:ext cx="2030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五人</a:t>
            </a: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8065171" y="5272995"/>
            <a:ext cx="203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三朵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920" y="1901819"/>
            <a:ext cx="2706859" cy="305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graphicFrame>
        <p:nvGraphicFramePr>
          <p:cNvPr id="26" name="表格 25"/>
          <p:cNvGraphicFramePr/>
          <p:nvPr/>
        </p:nvGraphicFramePr>
        <p:xfrm>
          <a:off x="1414463" y="2570251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1414463" y="2433274"/>
            <a:ext cx="2589170" cy="2977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8750" noProof="1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金</a:t>
            </a:r>
            <a:endParaRPr lang="zh-CN" altLang="en-US" sz="18750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>
            <a:spLocks noChangeArrowheads="1"/>
          </p:cNvSpPr>
          <p:nvPr/>
        </p:nvSpPr>
        <p:spPr bwMode="auto">
          <a:xfrm>
            <a:off x="5301673" y="2144434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黄金</a:t>
            </a:r>
          </a:p>
        </p:txBody>
      </p: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8188369" y="2144434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金牌</a:t>
            </a:r>
          </a:p>
        </p:txBody>
      </p:sp>
      <p:sp>
        <p:nvSpPr>
          <p:cNvPr id="34" name="文本框 33"/>
          <p:cNvSpPr txBox="1">
            <a:spLocks noChangeArrowheads="1"/>
          </p:cNvSpPr>
          <p:nvPr/>
        </p:nvSpPr>
        <p:spPr bwMode="auto">
          <a:xfrm>
            <a:off x="5300085" y="4641571"/>
            <a:ext cx="19255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金项链</a:t>
            </a:r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8020094" y="4590771"/>
            <a:ext cx="19255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铝合金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graphicFrame>
        <p:nvGraphicFramePr>
          <p:cNvPr id="13" name="表格 12"/>
          <p:cNvGraphicFramePr/>
          <p:nvPr/>
        </p:nvGraphicFramePr>
        <p:xfrm>
          <a:off x="1332742" y="2514652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1431167" y="2184452"/>
            <a:ext cx="2589170" cy="2977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8750" noProof="1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木</a:t>
            </a:r>
            <a:endParaRPr lang="zh-CN" altLang="en-US" sz="18750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5952523" y="2326420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木头</a:t>
            </a: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8578248" y="2326420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树木</a:t>
            </a: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5950935" y="4823557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木工</a:t>
            </a: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8525860" y="4748945"/>
            <a:ext cx="19255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木地板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graphicFrame>
        <p:nvGraphicFramePr>
          <p:cNvPr id="23" name="表格 22"/>
          <p:cNvGraphicFramePr/>
          <p:nvPr/>
        </p:nvGraphicFramePr>
        <p:xfrm>
          <a:off x="1498498" y="2288510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1596923" y="2029747"/>
            <a:ext cx="2589170" cy="2977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8750" noProof="1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水</a:t>
            </a:r>
            <a:endParaRPr lang="zh-CN" altLang="en-US" sz="18750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6006691" y="2029747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水瓶</a:t>
            </a: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8418104" y="2029747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河水</a:t>
            </a: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6005104" y="4526884"/>
            <a:ext cx="19255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自来水</a:t>
            </a:r>
          </a:p>
        </p:txBody>
      </p:sp>
      <p:sp>
        <p:nvSpPr>
          <p:cNvPr id="28" name="文本框 27"/>
          <p:cNvSpPr txBox="1">
            <a:spLocks noChangeArrowheads="1"/>
          </p:cNvSpPr>
          <p:nvPr/>
        </p:nvSpPr>
        <p:spPr bwMode="auto">
          <a:xfrm>
            <a:off x="8418104" y="4550697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水杯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graphicFrame>
        <p:nvGraphicFramePr>
          <p:cNvPr id="3" name="表格 2"/>
          <p:cNvGraphicFramePr/>
          <p:nvPr/>
        </p:nvGraphicFramePr>
        <p:xfrm>
          <a:off x="1332742" y="2249181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431167" y="1990418"/>
            <a:ext cx="2589170" cy="2977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8750" noProof="1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火</a:t>
            </a:r>
            <a:endParaRPr lang="zh-CN" altLang="en-US" sz="18750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888560" y="1990418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大火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8833599" y="1990418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火灾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886973" y="4487555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火红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8781212" y="4412943"/>
            <a:ext cx="13452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灭火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graphicFrame>
        <p:nvGraphicFramePr>
          <p:cNvPr id="3" name="表格 2"/>
          <p:cNvGraphicFramePr/>
          <p:nvPr/>
        </p:nvGraphicFramePr>
        <p:xfrm>
          <a:off x="1508329" y="2347504"/>
          <a:ext cx="2565400" cy="2492375"/>
        </p:xfrm>
        <a:graphic>
          <a:graphicData uri="http://schemas.openxmlformats.org/drawingml/2006/table">
            <a:tbl>
              <a:tblPr/>
              <a:tblGrid>
                <a:gridCol w="128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379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58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1400" dirty="0">
                        <a:latin typeface="Arial" panose="020B0604020202020204" pitchFamily="34" charset="0"/>
                        <a:ea typeface="思源黑体 CN Regular" panose="020B0500000000000000" pitchFamily="34" charset="-122"/>
                        <a:sym typeface="Arial" panose="020B0604020202020204" pitchFamily="34" charset="0"/>
                      </a:endParaRPr>
                    </a:p>
                  </a:txBody>
                  <a:tcPr marL="68597" marR="68597" marT="34299" marB="34299">
                    <a:lnL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L>
                    <a:lnR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333399"/>
                      </a:solidFill>
                      <a:prstDash val="dash"/>
                      <a:headEnd type="none" w="med" len="med"/>
                      <a:tailEnd type="none" w="med" len="med"/>
                    </a:lnT>
                    <a:lnB w="57150" cap="flat" cmpd="sng">
                      <a:solidFill>
                        <a:srgbClr val="33339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606754" y="2160179"/>
            <a:ext cx="2589170" cy="2977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18750" noProof="1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土</a:t>
            </a:r>
            <a:endParaRPr lang="zh-CN" altLang="en-US" sz="18750" noProof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856458" y="2160179"/>
            <a:ext cx="1447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8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泥土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8482183" y="2160179"/>
            <a:ext cx="1447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8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土地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854870" y="4657316"/>
            <a:ext cx="1447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8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土豆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8429795" y="4582704"/>
            <a:ext cx="1447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8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铲土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识字</a:t>
            </a:r>
          </a:p>
        </p:txBody>
      </p:sp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902857" y="1966686"/>
            <a:ext cx="6019800" cy="324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7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天地分上下，</a:t>
            </a:r>
            <a:endParaRPr lang="en-US" altLang="zh-CN" sz="72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7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日月照今古。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宽屏</PresentationFormat>
  <Paragraphs>141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Arial</vt:lpstr>
      <vt:lpstr>微软雅黑</vt:lpstr>
      <vt:lpstr>思源黑体 CN Regular</vt:lpstr>
      <vt:lpstr>Calibri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2021-05-07T00:34:22Z</dcterms:created>
  <dcterms:modified xsi:type="dcterms:W3CDTF">2023-01-10T06:59:23Z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97489D29836B47BEB772683E522C5C50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