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9026" r:id="rId3"/>
    <p:sldId id="284" r:id="rId4"/>
    <p:sldId id="9027" r:id="rId5"/>
    <p:sldId id="9045" r:id="rId6"/>
    <p:sldId id="9046" r:id="rId7"/>
    <p:sldId id="9047" r:id="rId8"/>
    <p:sldId id="9048" r:id="rId9"/>
    <p:sldId id="9049" r:id="rId10"/>
    <p:sldId id="9050" r:id="rId11"/>
    <p:sldId id="9051" r:id="rId12"/>
    <p:sldId id="9052" r:id="rId13"/>
    <p:sldId id="9053" r:id="rId14"/>
    <p:sldId id="9054" r:id="rId15"/>
    <p:sldId id="9055" r:id="rId16"/>
    <p:sldId id="9056" r:id="rId17"/>
    <p:sldId id="9057" r:id="rId18"/>
    <p:sldId id="9044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andolFang R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FD0BC68-C66D-4972-9983-C422B5361E7D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A0EC0DA-7D5D-4A67-8EB4-81159FE507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6E50-1CA8-4FA0-932E-EA27F3294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6E50-1CA8-4FA0-932E-EA27F3294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70217" y="840921"/>
            <a:ext cx="5451566" cy="5176158"/>
          </a:xfrm>
          <a:custGeom>
            <a:avLst/>
            <a:gdLst>
              <a:gd name="connsiteX0" fmla="*/ 0 w 5451566"/>
              <a:gd name="connsiteY0" fmla="*/ 0 h 5176158"/>
              <a:gd name="connsiteX1" fmla="*/ 5451566 w 5451566"/>
              <a:gd name="connsiteY1" fmla="*/ 0 h 5176158"/>
              <a:gd name="connsiteX2" fmla="*/ 5451566 w 5451566"/>
              <a:gd name="connsiteY2" fmla="*/ 5176158 h 5176158"/>
              <a:gd name="connsiteX3" fmla="*/ 0 w 5451566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566" h="5176158">
                <a:moveTo>
                  <a:pt x="0" y="0"/>
                </a:moveTo>
                <a:lnTo>
                  <a:pt x="5451566" y="0"/>
                </a:lnTo>
                <a:lnTo>
                  <a:pt x="5451566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../media/image3.png"/><Relationship Id="rId4" Type="http://schemas.openxmlformats.org/officeDocument/2006/relationships/tags" Target="../tags/tag86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242"/>
          <a:stretch>
            <a:fillRect/>
          </a:stretch>
        </p:blipFill>
        <p:spPr>
          <a:xfrm>
            <a:off x="693223" y="2016747"/>
            <a:ext cx="4133301" cy="3248660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-26670" y="1409700"/>
            <a:ext cx="12241530" cy="4404360"/>
          </a:xfrm>
          <a:prstGeom prst="bentConnector3">
            <a:avLst>
              <a:gd name="adj1" fmla="val 22668"/>
            </a:avLst>
          </a:prstGeom>
          <a:ln w="279400">
            <a:gradFill>
              <a:gsLst>
                <a:gs pos="0">
                  <a:schemeClr val="bg1"/>
                </a:gs>
                <a:gs pos="27000">
                  <a:srgbClr val="0070C0"/>
                </a:gs>
                <a:gs pos="99000">
                  <a:schemeClr val="bg1"/>
                </a:gs>
                <a:gs pos="61000">
                  <a:srgbClr val="0070C0">
                    <a:lumMod val="20000"/>
                    <a:lumOff val="8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120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97308" y="2342458"/>
            <a:ext cx="605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庄子和惠子游于濠梁之上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618930" y="2016747"/>
            <a:ext cx="11227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322841" y="2981638"/>
            <a:ext cx="5807777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ZHUANGZI AND KEIKO ON THE BRIDGE OF DREAMS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5492915" y="4194316"/>
            <a:ext cx="2143933" cy="4051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18930" y="4226079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美读，读通心境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1029874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、你认为我们读人物的对话应该以怎样的语气来读？请揣摩人物的心境。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1887008"/>
            <a:ext cx="10625668" cy="3692806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①“鯈鱼出游从容，是鱼之乐也”  （                                    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②“子非鱼，安知鱼之乐？”         （                                    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③“子非我，安知我不知鱼之乐？”（                                   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④“我非子，固不知子矣，子固非鱼也，子之不知鱼之乐全矣！”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（                                          ）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⑤“既已知吾知之而问我，我知之濠上也”（                                ）</a:t>
            </a:r>
            <a:endParaRPr lang="zh-CN" altLang="en-US" sz="2000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3"/>
          <p:cNvSpPr/>
          <p:nvPr>
            <p:custDataLst>
              <p:tags r:id="rId3"/>
            </p:custDataLst>
          </p:nvPr>
        </p:nvSpPr>
        <p:spPr>
          <a:xfrm>
            <a:off x="5001578" y="2114912"/>
            <a:ext cx="4181475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愉快，从容，悠闲，语速要慢</a:t>
            </a:r>
            <a:endParaRPr sz="1400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4"/>
          <p:cNvSpPr/>
          <p:nvPr>
            <p:custDataLst>
              <p:tags r:id="rId4"/>
            </p:custDataLst>
          </p:nvPr>
        </p:nvSpPr>
        <p:spPr>
          <a:xfrm>
            <a:off x="5131118" y="2743888"/>
            <a:ext cx="2954655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稍快，读出急于反驳的样子</a:t>
            </a:r>
            <a:endParaRPr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5"/>
          <p:cNvSpPr/>
          <p:nvPr>
            <p:custDataLst>
              <p:tags r:id="rId5"/>
            </p:custDataLst>
          </p:nvPr>
        </p:nvSpPr>
        <p:spPr>
          <a:xfrm>
            <a:off x="5592782" y="3348209"/>
            <a:ext cx="2031325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巧辩，机智，从容</a:t>
            </a:r>
            <a:endParaRPr sz="1400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6"/>
          <p:cNvSpPr/>
          <p:nvPr>
            <p:custDataLst>
              <p:tags r:id="rId6"/>
            </p:custDataLst>
          </p:nvPr>
        </p:nvSpPr>
        <p:spPr>
          <a:xfrm>
            <a:off x="5708197" y="4583361"/>
            <a:ext cx="1800493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肯定，毫无争辩</a:t>
            </a:r>
            <a:endParaRPr sz="1400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7"/>
          <p:cNvSpPr/>
          <p:nvPr>
            <p:custDataLst>
              <p:tags r:id="rId7"/>
            </p:custDataLst>
          </p:nvPr>
        </p:nvSpPr>
        <p:spPr>
          <a:xfrm>
            <a:off x="6192068" y="5155638"/>
            <a:ext cx="1800493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充满智慧，诙谐</a:t>
            </a:r>
            <a:endParaRPr sz="140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美读，读通心境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610266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、再读全文，读出人物对话的语气和性格。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2171488"/>
            <a:ext cx="8215947" cy="307725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庄子与惠子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游于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濠梁之上。庄子曰：“鯈鱼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出游从容，是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鱼之乐也。”惠子曰：“子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非鱼，安知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鱼之乐？”庄子曰：“子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非我，安知我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不知鱼之乐？”惠子曰：“我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非子，固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不知子矣；子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非鱼也，子之不知鱼之乐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全矣！”庄子曰：“请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循其本。子曰‘汝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安知鱼乐云者，既已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知吾知之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而问我。我知之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濠上也。”</a:t>
            </a:r>
            <a:endParaRPr lang="zh-CN" altLang="en-US" sz="2000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1" y="276104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演读，读出意境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4" y="1320313"/>
            <a:ext cx="8215947" cy="42173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我们知道当时两人的对话非常简单，现在我们可以为他们的对话加上一些话，重现一下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2000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多年前濠水边上的那场争辩。</a:t>
            </a:r>
          </a:p>
          <a:p>
            <a:pPr>
              <a:lnSpc>
                <a:spcPct val="25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找同学分角色演读。</a:t>
            </a:r>
            <a:endParaRPr lang="zh-CN" altLang="en-US" sz="2800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1" y="276104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辩读，读出感悟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1062566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、庄子和惠子围绕什么话题展开了辩论？他们的观点和论据各是什么？</a:t>
            </a:r>
          </a:p>
        </p:txBody>
      </p:sp>
      <p:sp>
        <p:nvSpPr>
          <p:cNvPr id="9" name="文本框 1"/>
          <p:cNvSpPr/>
          <p:nvPr>
            <p:custDataLst>
              <p:tags r:id="rId2"/>
            </p:custDataLst>
          </p:nvPr>
        </p:nvSpPr>
        <p:spPr>
          <a:xfrm>
            <a:off x="694373" y="1887008"/>
            <a:ext cx="8480107" cy="4095160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辩题：庄子是否知道“鱼乐”。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庄子观点：我知道鱼很快乐。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庄子论据一：你不是我，怎么知道我不知道鱼的快乐。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庄子论据二：你说“你从哪里知道鱼乐”时，说明你已经知道：我知道鱼儿是快乐的，还问我。我是在濠水上的桥上知道鱼儿是快乐的。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惠子观点：你不知道鱼的快乐。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惠子论据：我不是你，不知道你；你不是鱼，你也不知道鱼的快乐。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1" y="276104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辩读，读出感悟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567594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、你认为在这濠粱之上，到底谁赢了？</a:t>
            </a:r>
          </a:p>
        </p:txBody>
      </p:sp>
      <p:sp>
        <p:nvSpPr>
          <p:cNvPr id="9" name="文本框 1"/>
          <p:cNvSpPr/>
          <p:nvPr>
            <p:custDataLst>
              <p:tags r:id="rId2"/>
            </p:custDataLst>
          </p:nvPr>
        </p:nvSpPr>
        <p:spPr>
          <a:xfrm>
            <a:off x="694373" y="2761044"/>
            <a:ext cx="8480107" cy="1685911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明确：逻辑上看是惠子占了上风，因为人和鱼是不同类的，人怎么会知道鱼的心理呢？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1" y="276104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辩读，读出感悟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753522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、这段辩论十分巧妙，请你说说它“巧妙”在何处。</a:t>
            </a:r>
          </a:p>
        </p:txBody>
      </p:sp>
      <p:sp>
        <p:nvSpPr>
          <p:cNvPr id="9" name="文本框 1"/>
          <p:cNvSpPr/>
          <p:nvPr>
            <p:custDataLst>
              <p:tags r:id="rId2"/>
            </p:custDataLst>
          </p:nvPr>
        </p:nvSpPr>
        <p:spPr>
          <a:xfrm>
            <a:off x="694373" y="1794193"/>
            <a:ext cx="10659427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明确：“濠梁之辩”的绝妙之处在于，除了两人的雄辩之外，还在于它具有无穷的韵味。辩论的双方都紧扣主题，但辩论者的思维截然不同。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惠施是从认知的规律上来说，人和鱼是两种不同的生物，人不可能感受到鱼的喜怒哀乐。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庄周则是从艺术规律上来说，人乐鱼亦乐。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从认知规律上来说，庄周的人乐鱼亦乐的逻辑推理纯属诡辩，但这种诡辩并不使人反感，因为庄周完全是以艺术心态去看待世界的，典型的“移情”作用，庄周是把自己的快乐移栽到鱼的情绪上，反过来更衬托出庄周的快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课堂小结：</a:t>
            </a:r>
          </a:p>
        </p:txBody>
      </p:sp>
      <p:sp>
        <p:nvSpPr>
          <p:cNvPr id="9" name="文本框 1"/>
          <p:cNvSpPr/>
          <p:nvPr>
            <p:custDataLst>
              <p:tags r:id="rId2"/>
            </p:custDataLst>
          </p:nvPr>
        </p:nvSpPr>
        <p:spPr>
          <a:xfrm>
            <a:off x="694373" y="1169353"/>
            <a:ext cx="10659427" cy="472994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北师大教授于丹老师曾经在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庄子心得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一书中这样说道：庄子对我来说，不是一种学问，而是一种活法，圣贤能让我们活的更通透。</a:t>
            </a:r>
          </a:p>
          <a:p>
            <a:pPr>
              <a:lnSpc>
                <a:spcPct val="20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这就是告诉我们，我们应当用从容、洒脱、自由、快乐的心去发现生活中的美。现在我们肯定了庄子的情怀，濠梁之下的游鱼，天地间的庄子，他早已用自己睿智的目光超越了千年的界限，超越了鱼和人的界限，庄子他自己何尝不是一条鱼呢？在我们今天高楼林立，田园风光渐离我们视线的时代，我们呼唤庄子精神的回归，让我们打开庄子之门，让生活多一些诗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242"/>
          <a:stretch>
            <a:fillRect/>
          </a:stretch>
        </p:blipFill>
        <p:spPr>
          <a:xfrm>
            <a:off x="693223" y="2016747"/>
            <a:ext cx="4133301" cy="3248660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-26670" y="1409700"/>
            <a:ext cx="12241530" cy="4404360"/>
          </a:xfrm>
          <a:prstGeom prst="bentConnector3">
            <a:avLst>
              <a:gd name="adj1" fmla="val 22668"/>
            </a:avLst>
          </a:prstGeom>
          <a:ln w="279400">
            <a:gradFill>
              <a:gsLst>
                <a:gs pos="0">
                  <a:schemeClr val="bg1"/>
                </a:gs>
                <a:gs pos="27000">
                  <a:srgbClr val="0070C0"/>
                </a:gs>
                <a:gs pos="99000">
                  <a:schemeClr val="bg1"/>
                </a:gs>
                <a:gs pos="61000">
                  <a:srgbClr val="0070C0">
                    <a:lumMod val="20000"/>
                    <a:lumOff val="8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120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48374" y="2342458"/>
            <a:ext cx="548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</a:t>
            </a:r>
            <a:r>
              <a:rPr lang="zh-CN" alt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各位的仔细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聆听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618930" y="2016747"/>
            <a:ext cx="11227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322841" y="2981638"/>
            <a:ext cx="5807777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ZHUANGZI AND KEIKO ON THE BRIDGE OF DREAMS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5492915" y="4194316"/>
            <a:ext cx="2143933" cy="4051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18930" y="4226079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1626235"/>
            <a:ext cx="7564755" cy="3679662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    同学们，在两千三百多年前的濠水之滨，有一对好友进行了一场跨越千年的辩论，这两个人是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     （                               ）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今天我们就来看一看这对好朋友是如何展开辩论的，让我们学习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庄子和惠子游于濠梁之上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7" name="矩形 8"/>
          <p:cNvSpPr/>
          <p:nvPr>
            <p:custDataLst>
              <p:tags r:id="rId3"/>
            </p:custDataLst>
          </p:nvPr>
        </p:nvSpPr>
        <p:spPr>
          <a:xfrm>
            <a:off x="2201175" y="3296108"/>
            <a:ext cx="202811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庄子和惠子</a:t>
            </a:r>
            <a:endParaRPr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吟读，整体感知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2046028"/>
            <a:ext cx="10603546" cy="362740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庄子与惠子游于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濠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梁之上。庄子曰：“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鯈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鱼出游从容，是鱼之乐也。”惠子曰：“子非鱼，安知鱼之乐？”庄子曰：“子非我，安知我不知鱼之乐？”惠子曰：“我非子，固不知子矣；子固非鱼也，子之不知鱼之乐全矣！”庄子曰：“请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循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其本。子曰‘汝安知鱼乐云者，既已知吾知之而问我。我知之濠上也。”</a:t>
            </a:r>
            <a:endParaRPr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394361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、自由朗读，读准字音</a:t>
            </a:r>
          </a:p>
        </p:txBody>
      </p:sp>
      <p:sp>
        <p:nvSpPr>
          <p:cNvPr id="9" name="文本框 6"/>
          <p:cNvSpPr/>
          <p:nvPr>
            <p:custDataLst>
              <p:tags r:id="rId3"/>
            </p:custDataLst>
          </p:nvPr>
        </p:nvSpPr>
        <p:spPr>
          <a:xfrm>
            <a:off x="2848036" y="2132153"/>
            <a:ext cx="66556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háo</a:t>
            </a:r>
            <a:endParaRPr sz="2000" b="1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/>
          <p:nvPr>
            <p:custDataLst>
              <p:tags r:id="rId4"/>
            </p:custDataLst>
          </p:nvPr>
        </p:nvSpPr>
        <p:spPr>
          <a:xfrm>
            <a:off x="5889726" y="2120578"/>
            <a:ext cx="639919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tiáo</a:t>
            </a:r>
            <a:endParaRPr sz="2000" b="1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8"/>
          <p:cNvSpPr/>
          <p:nvPr>
            <p:custDataLst>
              <p:tags r:id="rId5"/>
            </p:custDataLst>
          </p:nvPr>
        </p:nvSpPr>
        <p:spPr>
          <a:xfrm>
            <a:off x="1225028" y="4837132"/>
            <a:ext cx="96043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xún</a:t>
            </a:r>
            <a:endParaRPr sz="2000" b="1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吟读，整体感知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61628" y="3167390"/>
            <a:ext cx="2268745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吟读，整体感知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4259591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、教师范读，注意停顿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2242798"/>
            <a:ext cx="7835033" cy="3350404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庄子与惠子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游于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濠梁之上。庄子曰：“鯈鱼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出游从容，是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鱼之乐也。”惠子曰：“子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非鱼，安知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鱼之乐？”庄子曰：“子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非我，安知我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不知鱼之乐？”惠子曰：“我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非子，固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不知子矣；子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非鱼也，子之不知鱼之乐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全矣！”庄子曰：“请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循其本。子曰‘汝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安知鱼乐云者，既已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知吾知之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而问我。我知之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濠上也。”</a:t>
            </a:r>
            <a:endParaRPr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1" y="276104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译读，读懂文意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1062566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（一）请对照注释，边读边译，把不懂的字词找出来。小组合作讨论完成翻译。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1887008"/>
            <a:ext cx="10625668" cy="307949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）庄子与惠子游于濠梁之上。庄子曰：“鯈鱼出游从容，是鱼之乐也。”惠子曰：“子非鱼，安知鱼之乐？”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濠梁：濠水的桥上。濠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水名，在安徽凤阳。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鯈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[tiao]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鱼：古同“鲦”。白鲦鱼。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从容：悠闲自得。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是：这。</a:t>
            </a:r>
          </a:p>
        </p:txBody>
      </p:sp>
      <p:sp>
        <p:nvSpPr>
          <p:cNvPr id="9" name="文本框 1"/>
          <p:cNvSpPr/>
          <p:nvPr>
            <p:custDataLst>
              <p:tags r:id="rId3"/>
            </p:custDataLst>
          </p:nvPr>
        </p:nvSpPr>
        <p:spPr>
          <a:xfrm>
            <a:off x="694373" y="5113709"/>
            <a:ext cx="10625668" cy="96128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庄子和惠子一起在濠水的桥上游玩。庄子说：“鯈鱼在河水中游得多么悠闲自得，这是鱼的快乐啊。”惠子说：“你又不是鱼，怎么知道鱼是快乐的呢？”</a:t>
            </a:r>
            <a:endParaRPr lang="zh-CN" altLang="en-US" sz="2000" b="1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译读，读懂文意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1062566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（一）请对照注释，边读边译，把不懂的字词找出来。小组合作讨论完成翻译。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1887008"/>
            <a:ext cx="10625668" cy="307949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）庄子曰：“子非我，安知我不知鱼之乐？”惠子曰：“我非子，固不知子矣；子固非鱼也，子之不知鱼之乐全矣！”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5.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固不知子矣：固，固然。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6.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子固非鱼也：固，本来。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7. 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全：完全，确定是。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8.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安：怎么。</a:t>
            </a:r>
          </a:p>
        </p:txBody>
      </p:sp>
      <p:sp>
        <p:nvSpPr>
          <p:cNvPr id="9" name="文本框 1"/>
          <p:cNvSpPr/>
          <p:nvPr>
            <p:custDataLst>
              <p:tags r:id="rId3"/>
            </p:custDataLst>
          </p:nvPr>
        </p:nvSpPr>
        <p:spPr>
          <a:xfrm>
            <a:off x="694373" y="5113709"/>
            <a:ext cx="10625668" cy="96128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庄子说：“你又不是我，你哪里知道我不知道鱼是快乐的呢？”惠子说：“我不是你，固然不知道你；你本来就不是鱼，你不知道鱼的快乐，这是可以完全确定的！”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译读，读懂文意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1062566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（一）请对照注释，边读边译，把不懂的字词找出来。小组合作讨论完成翻译。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1887008"/>
            <a:ext cx="10625668" cy="2571666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）庄子曰：“请循其本。子曰‘汝安知鱼乐’云者，既已知吾知之而问我。我知之濠上也。”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9.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循其本：从最初的话题说起。循：犹寻。其，话题。本：最初。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10.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云者：如此如此。    安：疑问代词。怎么，哪里。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11.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既：既然    已：已经</a:t>
            </a:r>
          </a:p>
        </p:txBody>
      </p:sp>
      <p:sp>
        <p:nvSpPr>
          <p:cNvPr id="9" name="文本框 1"/>
          <p:cNvSpPr/>
          <p:nvPr>
            <p:custDataLst>
              <p:tags r:id="rId3"/>
            </p:custDataLst>
          </p:nvPr>
        </p:nvSpPr>
        <p:spPr>
          <a:xfrm>
            <a:off x="694373" y="4770842"/>
            <a:ext cx="10625668" cy="96128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庄子说：“请从我们最初的话题说起。你说‘你哪里知道鱼快乐’的话，你已经知道我知道鱼快乐而问我。我是在濠水的桥上知道的。”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译读，读懂文意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3" y="1113175"/>
            <a:ext cx="306491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（二）文言知识积累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1887008"/>
            <a:ext cx="10625668" cy="307725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、一词多义：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固：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不知子矣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B.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非鱼也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、文言句子翻译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我非子，固不知子矣；子固非鱼也，子之不知鱼之乐，全矣！</a:t>
            </a:r>
          </a:p>
        </p:txBody>
      </p:sp>
      <p:sp>
        <p:nvSpPr>
          <p:cNvPr id="9" name="文本框 1"/>
          <p:cNvSpPr/>
          <p:nvPr>
            <p:custDataLst>
              <p:tags r:id="rId3"/>
            </p:custDataLst>
          </p:nvPr>
        </p:nvSpPr>
        <p:spPr>
          <a:xfrm>
            <a:off x="694373" y="5592645"/>
            <a:ext cx="10625668" cy="506101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明确：我不是你，固然不知道你；你本来就不是鱼，你不知道鱼的快乐，是可以肯定的！</a:t>
            </a:r>
          </a:p>
        </p:txBody>
      </p:sp>
      <p:sp>
        <p:nvSpPr>
          <p:cNvPr id="10" name="矩形 3"/>
          <p:cNvSpPr/>
          <p:nvPr>
            <p:custDataLst>
              <p:tags r:id="rId4"/>
            </p:custDataLst>
          </p:nvPr>
        </p:nvSpPr>
        <p:spPr>
          <a:xfrm>
            <a:off x="3090926" y="2751408"/>
            <a:ext cx="604653" cy="3385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1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固然</a:t>
            </a:r>
            <a:endParaRPr sz="1200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4"/>
          <p:cNvSpPr/>
          <p:nvPr>
            <p:custDataLst>
              <p:tags r:id="rId5"/>
            </p:custDataLst>
          </p:nvPr>
        </p:nvSpPr>
        <p:spPr>
          <a:xfrm>
            <a:off x="3023114" y="3363087"/>
            <a:ext cx="604653" cy="3385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1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本来</a:t>
            </a:r>
            <a:endParaRPr sz="1200" dirty="0"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宽屏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Wingdings</vt:lpstr>
      <vt:lpstr>微软雅黑</vt:lpstr>
      <vt:lpstr>宋体</vt:lpstr>
      <vt:lpstr>Calibri Light</vt:lpstr>
      <vt:lpstr>思源黑体 CN Regular</vt:lpstr>
      <vt:lpstr>Calibri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2020-12-16T07:43:00Z</dcterms:created>
  <dcterms:modified xsi:type="dcterms:W3CDTF">2023-01-11T01:38:58Z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9E196748C2F64FB1A22AB5C3D8FEEC11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