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80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334" r:id="rId41"/>
    <p:sldId id="335" r:id="rId42"/>
    <p:sldId id="336" r:id="rId43"/>
    <p:sldId id="337" r:id="rId44"/>
    <p:sldId id="338" r:id="rId45"/>
    <p:sldId id="339" r:id="rId46"/>
    <p:sldId id="340" r:id="rId47"/>
    <p:sldId id="341" r:id="rId4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0">
          <p15:clr>
            <a:srgbClr val="A4A3A4"/>
          </p15:clr>
        </p15:guide>
        <p15:guide id="2" pos="29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55" autoAdjust="0"/>
    <p:restoredTop sz="93982" autoAdjust="0"/>
  </p:normalViewPr>
  <p:slideViewPr>
    <p:cSldViewPr snapToGrid="0">
      <p:cViewPr varScale="1">
        <p:scale>
          <a:sx n="145" d="100"/>
          <a:sy n="145" d="100"/>
        </p:scale>
        <p:origin x="-654" y="-90"/>
      </p:cViewPr>
      <p:guideLst>
        <p:guide orient="horz" pos="1650"/>
        <p:guide pos="29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fld id="{DEEC0002-65B8-406C-A4B1-F9BED03598B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fld id="{B0ADD386-CDF9-45D9-AB89-E50E6365354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fld id="{7FA23DD7-3CCB-4AB5-8676-064F72922A1E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5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16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84573E3-1487-4179-B761-81C27E26866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  <a:tab pos="1207135" algn="l"/>
                <a:tab pos="1207135" algn="l"/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25F7F24-4A85-4A33-A582-C98D0237BA3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99100" y="1863000"/>
            <a:ext cx="7349400" cy="764100"/>
          </a:xfrm>
        </p:spPr>
        <p:txBody>
          <a:bodyPr lIns="67500" tIns="35100" rIns="67500" bIns="35100" rtlCol="0" anchor="t">
            <a:norm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899100" y="2670300"/>
            <a:ext cx="7349400" cy="353700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F6FF031-D40A-460D-BAF4-DD2883B2EBD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CBCAE53-F789-495F-A238-243541A807E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259D9E6-5CAF-4A0B-8001-D5EBB5CB6C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 rtlCol="0">
            <a:norm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300" y="1117800"/>
            <a:ext cx="8226900" cy="35694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●"/>
              <a:defRPr kumimoji="0" lang="zh-CN" altLang="en-US" sz="14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67AE993-957C-4184-9396-16750F06E0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493100" y="2886300"/>
            <a:ext cx="5826600" cy="575100"/>
          </a:xfrm>
        </p:spPr>
        <p:txBody>
          <a:bodyPr lIns="67500" tIns="35100" rIns="67500" bIns="35100" anchor="b">
            <a:normAutofit/>
          </a:bodyPr>
          <a:lstStyle>
            <a:lvl1pPr>
              <a:defRPr sz="3300" b="1" i="0" u="none" strike="noStrike" kern="1200" cap="none" spc="225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493100" y="3461400"/>
            <a:ext cx="5826600" cy="650700"/>
          </a:xfrm>
        </p:spPr>
        <p:txBody>
          <a:bodyPr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4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A75ED0B-3D49-4E2C-91E9-8BA0BE6D56D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300" y="1125900"/>
            <a:ext cx="3882600" cy="35613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8700" y="1125900"/>
            <a:ext cx="3882600" cy="3561300"/>
          </a:xfrm>
        </p:spPr>
        <p:txBody>
          <a:bodyPr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  <a:tab pos="1207135" algn="l"/>
                <a:tab pos="1207135" algn="l"/>
                <a:tab pos="1207135" algn="l"/>
              </a:tabLst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1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100"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7C05C0E-2394-470E-85F1-D121F7CCA0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6300" y="1071900"/>
            <a:ext cx="4006800" cy="286200"/>
          </a:xfrm>
        </p:spPr>
        <p:txBody>
          <a:bodyPr lIns="76200" tIns="28575" rIns="57150" bIns="28575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300" y="1390500"/>
            <a:ext cx="4006800" cy="3296700"/>
          </a:xfrm>
        </p:spPr>
        <p:txBody>
          <a:bodyPr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3" y="1066297"/>
            <a:ext cx="4006800" cy="286200"/>
          </a:xfrm>
        </p:spPr>
        <p:txBody>
          <a:bodyPr lIns="76200" tIns="28575" rIns="57150" bIns="28575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390500"/>
            <a:ext cx="4006800" cy="3296700"/>
          </a:xfrm>
        </p:spPr>
        <p:txBody>
          <a:bodyPr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C622684-B987-4D2E-BA5B-AD514B6B49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56A0882-45FE-4592-9E2F-EE51F73B09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F8A990A-C8C6-4CF7-9D54-66E34DC58EE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6300" y="1166400"/>
            <a:ext cx="3924808" cy="3456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62800" y="1166400"/>
            <a:ext cx="3920400" cy="3456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685800" eaLnBrk="1" fontAlgn="auto" latinLnBrk="0" hangingPunct="1">
              <a:buFont typeface="Arial" panose="020B0604020202020204" pitchFamily="34" charset="0"/>
              <a:buNone/>
              <a:tabLst>
                <a:tab pos="1207135" algn="l"/>
                <a:tab pos="1207135" algn="l"/>
                <a:tab pos="1207135" algn="l"/>
                <a:tab pos="1207135" algn="l"/>
              </a:tabLst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EFD9D74-47D9-4702-A33C-335B63B48DBF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D3381B7-C446-4BCC-9740-DBAD4D0D70B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676100" y="685800"/>
            <a:ext cx="783000" cy="3771900"/>
          </a:xfrm>
        </p:spPr>
        <p:txBody>
          <a:bodyPr vert="eaVert" lIns="67500" tIns="35100" rIns="67500" bIns="351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1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6876900" cy="3771900"/>
          </a:xfrm>
        </p:spPr>
        <p:txBody>
          <a:bodyPr vert="eaVert" lIns="35100" rIns="351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7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  <a:tab pos="1207135" algn="l"/>
                <a:tab pos="1207135" algn="l"/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2306129-338C-4EA7-BAFA-05ABD93356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21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6"/>
            </p:custDataLst>
          </p:nvPr>
        </p:nvSpPr>
        <p:spPr bwMode="auto">
          <a:xfrm>
            <a:off x="456010" y="456010"/>
            <a:ext cx="8227219" cy="529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628" tIns="35243" rIns="67628" bIns="35243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17"/>
            </p:custDataLst>
          </p:nvPr>
        </p:nvSpPr>
        <p:spPr bwMode="auto">
          <a:xfrm>
            <a:off x="456010" y="1117998"/>
            <a:ext cx="8227219" cy="3569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500" tIns="35100" rIns="67500" bIns="3510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459581" y="4736307"/>
            <a:ext cx="2024063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800" baseline="0" noProof="1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3087291" y="4736307"/>
            <a:ext cx="2969419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800" baseline="0" noProof="1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6657975" y="4736307"/>
            <a:ext cx="2025254" cy="23693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r">
              <a:defRPr sz="800">
                <a:solidFill>
                  <a:srgbClr val="898989"/>
                </a:solidFill>
                <a:ea typeface="微软雅黑" panose="020B0503020204020204" pitchFamily="34" charset="-122"/>
              </a:defRPr>
            </a:lvl1pPr>
          </a:lstStyle>
          <a:p>
            <a:fld id="{08835220-94C2-4EAD-AD35-846F53CED7FD}" type="slidenum">
              <a:rPr lang="zh-CN" altLang="en-US"/>
              <a:t>‹#›</a:t>
            </a:fld>
            <a:endParaRPr lang="zh-CN" altLang="en-US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2700" b="1" kern="1200" spc="225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fontAlgn="base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●"/>
        <a:defRPr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rtl="0" fontAlgn="base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rtl="0" fontAlgn="base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rtl="0" fontAlgn="base">
        <a:lnSpc>
          <a:spcPct val="120000"/>
        </a:lnSpc>
        <a:spcBef>
          <a:spcPct val="0"/>
        </a:spcBef>
        <a:spcAft>
          <a:spcPts val="225"/>
        </a:spcAft>
        <a:buFont typeface="Wingdings" panose="05000000000000000000" pitchFamily="2" charset="2"/>
        <a:buChar char=""/>
        <a:tabLst>
          <a:tab pos="1207135" algn="l"/>
          <a:tab pos="1207135" algn="l"/>
          <a:tab pos="1207135" algn="l"/>
          <a:tab pos="1207135" algn="l"/>
        </a:tabLst>
        <a:defRPr sz="11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rtl="0" fontAlgn="base">
        <a:lnSpc>
          <a:spcPct val="120000"/>
        </a:lnSpc>
        <a:spcBef>
          <a:spcPct val="0"/>
        </a:spcBef>
        <a:spcAft>
          <a:spcPts val="225"/>
        </a:spcAft>
        <a:buFont typeface="Arial" panose="020B0604020202020204" pitchFamily="34" charset="0"/>
        <a:buChar char="•"/>
        <a:tabLst>
          <a:tab pos="1207135" algn="l"/>
          <a:tab pos="1207135" algn="l"/>
          <a:tab pos="1207135" algn="l"/>
          <a:tab pos="1207135" algn="l"/>
        </a:tabLst>
        <a:defRPr sz="11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897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5362" name="图片 6"/>
          <p:cNvSpPr>
            <a:spLocks noChangeAspect="1" noChangeArrowheads="1"/>
          </p:cNvSpPr>
          <p:nvPr/>
        </p:nvSpPr>
        <p:spPr bwMode="auto">
          <a:xfrm>
            <a:off x="8470107" y="189310"/>
            <a:ext cx="392906" cy="27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eaLnBrk="0" hangingPunct="0"/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15363" name="组合 8"/>
          <p:cNvGrpSpPr/>
          <p:nvPr/>
        </p:nvGrpSpPr>
        <p:grpSpPr bwMode="auto">
          <a:xfrm>
            <a:off x="622697" y="918567"/>
            <a:ext cx="7776720" cy="1995459"/>
            <a:chOff x="424889" y="1219920"/>
            <a:chExt cx="8889360" cy="2658865"/>
          </a:xfrm>
        </p:grpSpPr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2772311" y="1219920"/>
              <a:ext cx="4194514" cy="768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en-US" altLang="zh-CN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Module 5 Museum</a:t>
              </a:r>
            </a:p>
          </p:txBody>
        </p:sp>
        <p:sp>
          <p:nvSpPr>
            <p:cNvPr id="6154" name="TextBox 2"/>
            <p:cNvSpPr txBox="1">
              <a:spLocks noChangeArrowheads="1"/>
            </p:cNvSpPr>
            <p:nvPr/>
          </p:nvSpPr>
          <p:spPr bwMode="auto">
            <a:xfrm>
              <a:off x="424889" y="2094853"/>
              <a:ext cx="8889360" cy="1783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en-US" altLang="zh-CN" sz="2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Unit 2  If you ever go to London, make sure you visit the Science Museum.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4897" y="4156338"/>
            <a:ext cx="9139103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5" descr="Capsule+in+place+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4875" y="870348"/>
            <a:ext cx="3132535" cy="30789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19" descr="f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4381" y="1056085"/>
            <a:ext cx="3320654" cy="29706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8"/>
          <p:cNvSpPr txBox="1">
            <a:spLocks noChangeArrowheads="1"/>
          </p:cNvSpPr>
          <p:nvPr/>
        </p:nvSpPr>
        <p:spPr bwMode="auto">
          <a:xfrm>
            <a:off x="1518047" y="2968229"/>
            <a:ext cx="5357813" cy="8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It’s noisy and you can touch things / do experiments.</a:t>
            </a:r>
          </a:p>
        </p:txBody>
      </p:sp>
      <p:sp>
        <p:nvSpPr>
          <p:cNvPr id="26626" name="矩形 8"/>
          <p:cNvSpPr>
            <a:spLocks noChangeArrowheads="1"/>
          </p:cNvSpPr>
          <p:nvPr/>
        </p:nvSpPr>
        <p:spPr bwMode="auto">
          <a:xfrm>
            <a:off x="1518048" y="2096691"/>
            <a:ext cx="6054328" cy="8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257175" indent="-257175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How is the Science Museum different from</a:t>
            </a:r>
          </a:p>
          <a:p>
            <a:pPr marL="257175" indent="-257175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other museums?</a:t>
            </a:r>
          </a:p>
        </p:txBody>
      </p:sp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1487091" y="714375"/>
            <a:ext cx="718542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Listen to the passage and answer question. Then read the passage and check your answer.</a:t>
            </a:r>
            <a:endParaRPr lang="zh-CN" altLang="en-US" sz="27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6628" name="文本框 7"/>
          <p:cNvSpPr txBox="1">
            <a:spLocks noChangeArrowheads="1"/>
          </p:cNvSpPr>
          <p:nvPr/>
        </p:nvSpPr>
        <p:spPr bwMode="auto">
          <a:xfrm>
            <a:off x="77391" y="760810"/>
            <a:ext cx="147161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Fast reading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5"/>
          <p:cNvSpPr>
            <a:spLocks noChangeArrowheads="1"/>
          </p:cNvSpPr>
          <p:nvPr/>
        </p:nvSpPr>
        <p:spPr bwMode="auto">
          <a:xfrm>
            <a:off x="721519" y="733425"/>
            <a:ext cx="7246144" cy="869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sz="2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Look at the pictures in page 36 and tell differences between the two museum</a:t>
            </a:r>
          </a:p>
        </p:txBody>
      </p:sp>
      <p:sp>
        <p:nvSpPr>
          <p:cNvPr id="25603" name="Rectangle 15"/>
          <p:cNvSpPr>
            <a:spLocks noChangeArrowheads="1"/>
          </p:cNvSpPr>
          <p:nvPr/>
        </p:nvSpPr>
        <p:spPr bwMode="auto">
          <a:xfrm>
            <a:off x="1960960" y="1754981"/>
            <a:ext cx="1143000" cy="469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257175" indent="-257175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quiet</a:t>
            </a:r>
          </a:p>
        </p:txBody>
      </p:sp>
      <p:sp>
        <p:nvSpPr>
          <p:cNvPr id="25604" name="Rectangle 15"/>
          <p:cNvSpPr>
            <a:spLocks noChangeArrowheads="1"/>
          </p:cNvSpPr>
          <p:nvPr/>
        </p:nvSpPr>
        <p:spPr bwMode="auto">
          <a:xfrm>
            <a:off x="1960960" y="2931319"/>
            <a:ext cx="1828800" cy="469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257175" indent="-257175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 tuching</a:t>
            </a:r>
          </a:p>
        </p:txBody>
      </p:sp>
      <p:sp>
        <p:nvSpPr>
          <p:cNvPr id="25605" name="Rectangle 15"/>
          <p:cNvSpPr>
            <a:spLocks noChangeArrowheads="1"/>
          </p:cNvSpPr>
          <p:nvPr/>
        </p:nvSpPr>
        <p:spPr bwMode="auto">
          <a:xfrm>
            <a:off x="1960960" y="3476625"/>
            <a:ext cx="1828800" cy="469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257175" indent="-257175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 photos</a:t>
            </a:r>
          </a:p>
        </p:txBody>
      </p:sp>
      <p:sp>
        <p:nvSpPr>
          <p:cNvPr id="25606" name="Rectangle 15"/>
          <p:cNvSpPr>
            <a:spLocks noChangeArrowheads="1"/>
          </p:cNvSpPr>
          <p:nvPr/>
        </p:nvSpPr>
        <p:spPr bwMode="auto">
          <a:xfrm>
            <a:off x="1960960" y="2384822"/>
            <a:ext cx="1828800" cy="869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257175" indent="-257175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 shouting</a:t>
            </a:r>
          </a:p>
        </p:txBody>
      </p:sp>
      <p:sp>
        <p:nvSpPr>
          <p:cNvPr id="25607" name="Rectangle 15"/>
          <p:cNvSpPr>
            <a:spLocks noChangeArrowheads="1"/>
          </p:cNvSpPr>
          <p:nvPr/>
        </p:nvSpPr>
        <p:spPr bwMode="auto">
          <a:xfrm>
            <a:off x="1960960" y="4023122"/>
            <a:ext cx="1828800" cy="469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257175" indent="-257175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 entry</a:t>
            </a:r>
          </a:p>
        </p:txBody>
      </p:sp>
      <p:sp>
        <p:nvSpPr>
          <p:cNvPr id="25608" name="Rectangle 15"/>
          <p:cNvSpPr>
            <a:spLocks noChangeArrowheads="1"/>
          </p:cNvSpPr>
          <p:nvPr/>
        </p:nvSpPr>
        <p:spPr bwMode="auto">
          <a:xfrm>
            <a:off x="4872038" y="1754981"/>
            <a:ext cx="1143000" cy="469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257175" indent="-257175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noisy</a:t>
            </a:r>
          </a:p>
        </p:txBody>
      </p:sp>
      <p:sp>
        <p:nvSpPr>
          <p:cNvPr id="25609" name="Rectangle 15"/>
          <p:cNvSpPr>
            <a:spLocks noChangeArrowheads="1"/>
          </p:cNvSpPr>
          <p:nvPr/>
        </p:nvSpPr>
        <p:spPr bwMode="auto">
          <a:xfrm>
            <a:off x="4852988" y="2384822"/>
            <a:ext cx="1733550" cy="469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257175" indent="-257175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talk loudly</a:t>
            </a:r>
          </a:p>
        </p:txBody>
      </p:sp>
      <p:sp>
        <p:nvSpPr>
          <p:cNvPr id="25610" name="Rectangle 15"/>
          <p:cNvSpPr>
            <a:spLocks noChangeArrowheads="1"/>
          </p:cNvSpPr>
          <p:nvPr/>
        </p:nvSpPr>
        <p:spPr bwMode="auto">
          <a:xfrm>
            <a:off x="4852988" y="2931319"/>
            <a:ext cx="2828925" cy="869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257175" indent="-257175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can see and do</a:t>
            </a:r>
          </a:p>
          <a:p>
            <a:pPr marL="257175" indent="-257175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many things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/>
      <p:bldP spid="25605" grpId="0"/>
      <p:bldP spid="25606" grpId="0"/>
      <p:bldP spid="25607" grpId="0"/>
      <p:bldP spid="25608" grpId="0"/>
      <p:bldP spid="25609" grpId="0"/>
      <p:bldP spid="256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1640682" y="652462"/>
            <a:ext cx="7079456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Read each paragraph and find out the main idea ( find out some sentences).</a:t>
            </a:r>
          </a:p>
        </p:txBody>
      </p:sp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1475185" y="1552576"/>
            <a:ext cx="6629400" cy="339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Para 1</a:t>
            </a:r>
          </a:p>
          <a:p>
            <a:endParaRPr lang="en-US" altLang="zh-CN" sz="2400" b="1" i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r>
              <a:rPr lang="en-US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Para 2</a:t>
            </a:r>
          </a:p>
          <a:p>
            <a:endParaRPr lang="en-US" altLang="zh-CN" sz="2400" b="1" i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r>
              <a:rPr lang="en-US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Para 3</a:t>
            </a:r>
          </a:p>
          <a:p>
            <a:endParaRPr lang="en-US" altLang="zh-CN" sz="2400" b="1" i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r>
              <a:rPr lang="en-US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Para 4</a:t>
            </a:r>
          </a:p>
          <a:p>
            <a:endParaRPr lang="en-US" altLang="zh-CN" sz="2400" b="1" i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r>
              <a:rPr lang="en-US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Para 5</a:t>
            </a:r>
          </a:p>
        </p:txBody>
      </p:sp>
      <p:sp>
        <p:nvSpPr>
          <p:cNvPr id="26628" name="Rectangle 1"/>
          <p:cNvSpPr>
            <a:spLocks noChangeArrowheads="1"/>
          </p:cNvSpPr>
          <p:nvPr/>
        </p:nvSpPr>
        <p:spPr bwMode="auto">
          <a:xfrm>
            <a:off x="2944416" y="1552575"/>
            <a:ext cx="55054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r>
              <a:rPr lang="en-US" altLang="zh-CN" sz="2400" b="1" i="1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But the Science Museum is different</a:t>
            </a:r>
          </a:p>
        </p:txBody>
      </p:sp>
      <p:sp>
        <p:nvSpPr>
          <p:cNvPr id="26629" name="Rectangle 1"/>
          <p:cNvSpPr>
            <a:spLocks noChangeArrowheads="1"/>
          </p:cNvSpPr>
          <p:nvPr/>
        </p:nvSpPr>
        <p:spPr bwMode="auto">
          <a:xfrm>
            <a:off x="2944416" y="2100263"/>
            <a:ext cx="5257800" cy="80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r>
              <a:rPr lang="en-US" altLang="zh-CN" sz="2400" b="1" i="1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 rooms on the second and third floors</a:t>
            </a:r>
          </a:p>
        </p:txBody>
      </p:sp>
      <p:sp>
        <p:nvSpPr>
          <p:cNvPr id="26630" name="Rectangle 1"/>
          <p:cNvSpPr>
            <a:spLocks noChangeArrowheads="1"/>
          </p:cNvSpPr>
          <p:nvPr/>
        </p:nvSpPr>
        <p:spPr bwMode="auto">
          <a:xfrm>
            <a:off x="2944416" y="2946798"/>
            <a:ext cx="5257800" cy="80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r>
              <a:rPr lang="en-US" altLang="zh-CN" sz="2400" b="1" i="1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 Launchpad on the third floor is the most popular room.</a:t>
            </a:r>
            <a:endParaRPr lang="en-US" altLang="zh-CN" sz="2400" b="1">
              <a:solidFill>
                <a:srgbClr val="7030A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6631" name="Rectangle 1"/>
          <p:cNvSpPr>
            <a:spLocks noChangeArrowheads="1"/>
          </p:cNvSpPr>
          <p:nvPr/>
        </p:nvSpPr>
        <p:spPr bwMode="auto">
          <a:xfrm>
            <a:off x="2944416" y="3792142"/>
            <a:ext cx="5257800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r>
              <a:rPr lang="en-US" altLang="zh-CN" sz="2400" b="1" i="1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 fourth and fifth floors.</a:t>
            </a:r>
            <a:endParaRPr lang="en-US" altLang="zh-CN" sz="2400" b="1">
              <a:solidFill>
                <a:srgbClr val="7030A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6632" name="Rectangle 1"/>
          <p:cNvSpPr>
            <a:spLocks noChangeArrowheads="1"/>
          </p:cNvSpPr>
          <p:nvPr/>
        </p:nvSpPr>
        <p:spPr bwMode="auto">
          <a:xfrm>
            <a:off x="2944416" y="4269582"/>
            <a:ext cx="5257800" cy="80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r>
              <a:rPr lang="en-US" altLang="zh-CN" sz="2400" b="1" i="1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 Science Museum is interesting for people of all ages.</a:t>
            </a:r>
            <a:endParaRPr lang="en-US" altLang="zh-CN" sz="2400" b="1">
              <a:solidFill>
                <a:srgbClr val="7030A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8680" name="文本框 10"/>
          <p:cNvSpPr txBox="1">
            <a:spLocks noChangeArrowheads="1"/>
          </p:cNvSpPr>
          <p:nvPr/>
        </p:nvSpPr>
        <p:spPr bwMode="auto">
          <a:xfrm>
            <a:off x="3572" y="825104"/>
            <a:ext cx="1471613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</a:rPr>
              <a:t>Careful reading</a:t>
            </a:r>
            <a:endParaRPr lang="zh-CN" altLang="en-US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  <p:bldP spid="26630" grpId="0"/>
      <p:bldP spid="26631" grpId="0"/>
      <p:bldP spid="266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1479947" y="534591"/>
            <a:ext cx="62865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Read and complete the table</a:t>
            </a:r>
          </a:p>
        </p:txBody>
      </p:sp>
      <p:graphicFrame>
        <p:nvGraphicFramePr>
          <p:cNvPr id="27651" name="Group 3"/>
          <p:cNvGraphicFramePr>
            <a:graphicFrameLocks noGrp="1"/>
          </p:cNvGraphicFramePr>
          <p:nvPr/>
        </p:nvGraphicFramePr>
        <p:xfrm>
          <a:off x="1498997" y="1135856"/>
          <a:ext cx="6267450" cy="3674272"/>
        </p:xfrm>
        <a:graphic>
          <a:graphicData uri="http://schemas.openxmlformats.org/drawingml/2006/table">
            <a:tbl>
              <a:tblPr/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29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Arial" panose="020B0604020202020204" pitchFamily="34" charset="0"/>
                        <a:buNone/>
                      </a:pPr>
                      <a:endParaRPr kumimoji="0" lang="zh-CN" alt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Arial" panose="020B0604020202020204" pitchFamily="34" charset="0"/>
                        <a:buNone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Tony’s </a:t>
                      </a: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favourite</a:t>
                      </a: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museum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Arial" panose="020B0604020202020204" pitchFamily="34" charset="0"/>
                        <a:buNone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Your </a:t>
                      </a: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favourite</a:t>
                      </a: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museum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Arial" panose="020B0604020202020204" pitchFamily="34" charset="0"/>
                        <a:buNone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Arial" panose="020B0604020202020204" pitchFamily="34" charset="0"/>
                        <a:buNone/>
                      </a:pPr>
                      <a:endParaRPr kumimoji="0" lang="zh-CN" alt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Arial" panose="020B0604020202020204" pitchFamily="34" charset="0"/>
                        <a:buNone/>
                      </a:pPr>
                      <a:endParaRPr kumimoji="0" lang="zh-CN" alt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Arial" panose="020B0604020202020204" pitchFamily="34" charset="0"/>
                        <a:buNone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Place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Arial" panose="020B0604020202020204" pitchFamily="34" charset="0"/>
                        <a:buNone/>
                      </a:pPr>
                      <a:endParaRPr kumimoji="0" lang="zh-CN" alt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Arial" panose="020B0604020202020204" pitchFamily="34" charset="0"/>
                        <a:buNone/>
                      </a:pPr>
                      <a:endParaRPr kumimoji="0" lang="zh-CN" alt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Arial" panose="020B0604020202020204" pitchFamily="34" charset="0"/>
                        <a:buNone/>
                      </a:pP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Favourite</a:t>
                      </a: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room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Arial" panose="020B0604020202020204" pitchFamily="34" charset="0"/>
                        <a:buNone/>
                      </a:pPr>
                      <a:endParaRPr kumimoji="0" lang="zh-CN" alt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Arial" panose="020B0604020202020204" pitchFamily="34" charset="0"/>
                        <a:buNone/>
                      </a:pPr>
                      <a:endParaRPr kumimoji="0" lang="zh-CN" alt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Arial" panose="020B0604020202020204" pitchFamily="34" charset="0"/>
                        <a:buNone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Opening hours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Arial" panose="020B0604020202020204" pitchFamily="34" charset="0"/>
                        <a:buNone/>
                      </a:pPr>
                      <a:endParaRPr kumimoji="0" lang="zh-CN" alt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Arial" panose="020B0604020202020204" pitchFamily="34" charset="0"/>
                        <a:buNone/>
                      </a:pPr>
                      <a:endParaRPr kumimoji="0" lang="zh-CN" alt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Arial" panose="020B0604020202020204" pitchFamily="34" charset="0"/>
                        <a:buNone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Price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Arial" panose="020B0604020202020204" pitchFamily="34" charset="0"/>
                        <a:buNone/>
                      </a:pPr>
                      <a:endParaRPr kumimoji="0" lang="zh-CN" alt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Arial" panose="020B0604020202020204" pitchFamily="34" charset="0"/>
                        <a:buNone/>
                      </a:pPr>
                      <a:endParaRPr kumimoji="0" lang="zh-CN" alt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681" name="矩形 11"/>
          <p:cNvSpPr>
            <a:spLocks noChangeArrowheads="1"/>
          </p:cNvSpPr>
          <p:nvPr/>
        </p:nvSpPr>
        <p:spPr bwMode="auto">
          <a:xfrm>
            <a:off x="3080147" y="1897856"/>
            <a:ext cx="351829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琥珀" panose="02010800040101010101" pitchFamily="2" charset="-122"/>
              </a:rPr>
              <a:t>The Science Museum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琥珀" panose="02010800040101010101" pitchFamily="2" charset="-122"/>
            </a:endParaRPr>
          </a:p>
        </p:txBody>
      </p:sp>
      <p:sp>
        <p:nvSpPr>
          <p:cNvPr id="27682" name="矩形 12"/>
          <p:cNvSpPr>
            <a:spLocks noChangeArrowheads="1"/>
          </p:cNvSpPr>
          <p:nvPr/>
        </p:nvSpPr>
        <p:spPr bwMode="auto">
          <a:xfrm>
            <a:off x="3308747" y="2605088"/>
            <a:ext cx="24003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琥珀" panose="02010800040101010101" pitchFamily="2" charset="-122"/>
              </a:rPr>
              <a:t>London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琥珀" panose="02010800040101010101" pitchFamily="2" charset="-122"/>
            </a:endParaRPr>
          </a:p>
        </p:txBody>
      </p:sp>
      <p:sp>
        <p:nvSpPr>
          <p:cNvPr id="27683" name="矩形 13"/>
          <p:cNvSpPr>
            <a:spLocks noChangeArrowheads="1"/>
          </p:cNvSpPr>
          <p:nvPr/>
        </p:nvSpPr>
        <p:spPr bwMode="auto">
          <a:xfrm>
            <a:off x="3423047" y="3138488"/>
            <a:ext cx="24003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琥珀" panose="02010800040101010101" pitchFamily="2" charset="-122"/>
              </a:rPr>
              <a:t>The Launchpad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琥珀" panose="02010800040101010101" pitchFamily="2" charset="-122"/>
            </a:endParaRPr>
          </a:p>
        </p:txBody>
      </p:sp>
      <p:sp>
        <p:nvSpPr>
          <p:cNvPr id="27684" name="矩形 14"/>
          <p:cNvSpPr>
            <a:spLocks noChangeArrowheads="1"/>
          </p:cNvSpPr>
          <p:nvPr/>
        </p:nvSpPr>
        <p:spPr bwMode="auto">
          <a:xfrm>
            <a:off x="3312319" y="3681413"/>
            <a:ext cx="24003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琥珀" panose="02010800040101010101" pitchFamily="2" charset="-122"/>
              </a:rPr>
              <a:t>10 am – 6 pm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琥珀" panose="02010800040101010101" pitchFamily="2" charset="-122"/>
            </a:endParaRPr>
          </a:p>
        </p:txBody>
      </p:sp>
      <p:sp>
        <p:nvSpPr>
          <p:cNvPr id="27685" name="矩形 15"/>
          <p:cNvSpPr>
            <a:spLocks noChangeArrowheads="1"/>
          </p:cNvSpPr>
          <p:nvPr/>
        </p:nvSpPr>
        <p:spPr bwMode="auto">
          <a:xfrm>
            <a:off x="3308747" y="4243388"/>
            <a:ext cx="24003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琥珀" panose="02010800040101010101" pitchFamily="2" charset="-122"/>
              </a:rPr>
              <a:t>free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琥珀" panose="02010800040101010101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81" grpId="0"/>
      <p:bldP spid="27682" grpId="0"/>
      <p:bldP spid="27683" grpId="0"/>
      <p:bldP spid="27684" grpId="0"/>
      <p:bldP spid="276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6"/>
          <p:cNvSpPr>
            <a:spLocks noChangeArrowheads="1"/>
          </p:cNvSpPr>
          <p:nvPr/>
        </p:nvSpPr>
        <p:spPr bwMode="auto">
          <a:xfrm>
            <a:off x="1574006" y="2059781"/>
            <a:ext cx="6215063" cy="231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450"/>
              </a:spcAft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What can you learn about in the rooms on the second and third floors?</a:t>
            </a:r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ts val="450"/>
              </a:spcAft>
            </a:pP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ts val="450"/>
              </a:spcAft>
            </a:pP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450"/>
              </a:spcAft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What allows you to see inside your body?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1895475" y="2747962"/>
            <a:ext cx="5778104" cy="1177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You can learn about communications and the environment, as well as </a:t>
            </a:r>
            <a:r>
              <a:rPr lang="en-US" altLang="zh-CN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maths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, physics and chemistry.</a:t>
            </a:r>
          </a:p>
        </p:txBody>
      </p:sp>
      <p:sp>
        <p:nvSpPr>
          <p:cNvPr id="28676" name="Text Box 8"/>
          <p:cNvSpPr txBox="1">
            <a:spLocks noChangeArrowheads="1"/>
          </p:cNvSpPr>
          <p:nvPr/>
        </p:nvSpPr>
        <p:spPr bwMode="auto">
          <a:xfrm>
            <a:off x="1895475" y="4310063"/>
            <a:ext cx="573286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X-rays allow you to see inside your body.</a:t>
            </a:r>
          </a:p>
        </p:txBody>
      </p:sp>
      <p:sp>
        <p:nvSpPr>
          <p:cNvPr id="28677" name="Rectangle 8"/>
          <p:cNvSpPr>
            <a:spLocks noChangeArrowheads="1"/>
          </p:cNvSpPr>
          <p:nvPr/>
        </p:nvSpPr>
        <p:spPr bwMode="auto">
          <a:xfrm>
            <a:off x="1895475" y="1416844"/>
            <a:ext cx="3643313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Answer the questions. </a:t>
            </a:r>
            <a:endParaRPr lang="zh-CN" altLang="en-US" sz="27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0725" name="矩形 1"/>
          <p:cNvSpPr>
            <a:spLocks noChangeArrowheads="1"/>
          </p:cNvSpPr>
          <p:nvPr/>
        </p:nvSpPr>
        <p:spPr bwMode="auto">
          <a:xfrm>
            <a:off x="-56481" y="871538"/>
            <a:ext cx="147027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After reading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67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6"/>
          <p:cNvSpPr>
            <a:spLocks noChangeArrowheads="1"/>
          </p:cNvSpPr>
          <p:nvPr/>
        </p:nvSpPr>
        <p:spPr bwMode="auto">
          <a:xfrm>
            <a:off x="1678782" y="964407"/>
            <a:ext cx="5732860" cy="2467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450"/>
              </a:spcAft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 What can you do in the 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Lauchpad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?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450"/>
              </a:spcAft>
            </a:pP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450"/>
              </a:spcAft>
            </a:pP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450"/>
              </a:spcAft>
            </a:pP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450"/>
              </a:spcAft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4. What can you learn about on the fourth and fifth floors?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1994298" y="1329929"/>
            <a:ext cx="5778103" cy="117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You can do physics experiments and find out how people travel into space and back again.</a:t>
            </a:r>
          </a:p>
        </p:txBody>
      </p:sp>
      <p:sp>
        <p:nvSpPr>
          <p:cNvPr id="29700" name="Text Box 8"/>
          <p:cNvSpPr txBox="1">
            <a:spLocks noChangeArrowheads="1"/>
          </p:cNvSpPr>
          <p:nvPr/>
        </p:nvSpPr>
        <p:spPr bwMode="auto">
          <a:xfrm>
            <a:off x="1994297" y="3349229"/>
            <a:ext cx="55721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You can learn about medicine in the past.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ChangeArrowheads="1"/>
          </p:cNvSpPr>
          <p:nvPr/>
        </p:nvSpPr>
        <p:spPr bwMode="auto">
          <a:xfrm>
            <a:off x="1658541" y="831057"/>
            <a:ext cx="6791325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Complete the passage with </a:t>
            </a:r>
            <a:r>
              <a:rPr lang="en-US" sz="2700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it</a:t>
            </a:r>
            <a:r>
              <a:rPr lang="en-US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, </a:t>
            </a:r>
            <a:r>
              <a:rPr lang="en-US" sz="2700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they</a:t>
            </a:r>
            <a:r>
              <a:rPr lang="en-US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and </a:t>
            </a:r>
            <a:r>
              <a:rPr lang="en-US" sz="2700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there</a:t>
            </a:r>
            <a:r>
              <a:rPr lang="en-US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. </a:t>
            </a:r>
            <a:endParaRPr lang="zh-CN" altLang="en-US" sz="27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2770" name="Rectangle 9"/>
          <p:cNvSpPr>
            <a:spLocks noChangeArrowheads="1"/>
          </p:cNvSpPr>
          <p:nvPr/>
        </p:nvSpPr>
        <p:spPr bwMode="auto">
          <a:xfrm>
            <a:off x="1785938" y="1553767"/>
            <a:ext cx="5893594" cy="339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There are a lot of museums in London, and one of the most popular is the British Museum. Thousands of people visit (1) ____ every year. (2) ______ they can see lots interesting things from different times and places.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7006829" y="2778919"/>
            <a:ext cx="47267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it </a:t>
            </a:r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3780235" y="3278981"/>
            <a:ext cx="13335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There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</a:p>
        </p:txBody>
      </p:sp>
      <p:sp>
        <p:nvSpPr>
          <p:cNvPr id="32773" name="矩形 1"/>
          <p:cNvSpPr>
            <a:spLocks noChangeArrowheads="1"/>
          </p:cNvSpPr>
          <p:nvPr/>
        </p:nvSpPr>
        <p:spPr bwMode="auto">
          <a:xfrm>
            <a:off x="153658" y="909638"/>
            <a:ext cx="94641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</a:rPr>
              <a:t>Practice</a:t>
            </a:r>
            <a:endParaRPr lang="zh-CN" altLang="en-US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9"/>
          <p:cNvSpPr>
            <a:spLocks noChangeArrowheads="1"/>
          </p:cNvSpPr>
          <p:nvPr/>
        </p:nvSpPr>
        <p:spPr bwMode="auto">
          <a:xfrm>
            <a:off x="1518048" y="750094"/>
            <a:ext cx="6054328" cy="191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The British Museum is very traditional. Visitors must not make a noise, and (3) _____ must not touch anything or take photos. Entry to the museum is free, so people can visit (4) _____ as often as they like.</a:t>
            </a:r>
            <a:endParaRPr lang="zh-CN" altLang="en-US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1747" name="Text Box 8"/>
          <p:cNvSpPr txBox="1">
            <a:spLocks noChangeArrowheads="1"/>
          </p:cNvSpPr>
          <p:nvPr/>
        </p:nvSpPr>
        <p:spPr bwMode="auto">
          <a:xfrm>
            <a:off x="6690122" y="1145381"/>
            <a:ext cx="756047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they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</a:p>
        </p:txBody>
      </p:sp>
      <p:sp>
        <p:nvSpPr>
          <p:cNvPr id="31748" name="Text Box 9"/>
          <p:cNvSpPr txBox="1">
            <a:spLocks noChangeArrowheads="1"/>
          </p:cNvSpPr>
          <p:nvPr/>
        </p:nvSpPr>
        <p:spPr bwMode="auto">
          <a:xfrm>
            <a:off x="2794397" y="2243138"/>
            <a:ext cx="381000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it  </a:t>
            </a:r>
          </a:p>
        </p:txBody>
      </p:sp>
      <p:pic>
        <p:nvPicPr>
          <p:cNvPr id="31749" name="Picture 2" descr="C:\Documents and Settings\zhengli\桌面\QQ截图2014062516214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29138" y="2840831"/>
            <a:ext cx="2917031" cy="1657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1143000" y="1388269"/>
            <a:ext cx="7043738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Write a passage about your favorite museum. </a:t>
            </a:r>
            <a:endParaRPr lang="zh-CN" altLang="en-US" sz="27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4818" name="Rectangle 6"/>
          <p:cNvSpPr>
            <a:spLocks noChangeArrowheads="1"/>
          </p:cNvSpPr>
          <p:nvPr/>
        </p:nvSpPr>
        <p:spPr bwMode="auto">
          <a:xfrm>
            <a:off x="1718073" y="2215754"/>
            <a:ext cx="610195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Say if there are many museums in your town.</a:t>
            </a:r>
          </a:p>
        </p:txBody>
      </p:sp>
      <p:sp>
        <p:nvSpPr>
          <p:cNvPr id="32772" name="Rectangle 8"/>
          <p:cNvSpPr>
            <a:spLocks noChangeArrowheads="1"/>
          </p:cNvSpPr>
          <p:nvPr/>
        </p:nvSpPr>
        <p:spPr bwMode="auto">
          <a:xfrm>
            <a:off x="1718072" y="2670572"/>
            <a:ext cx="60483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There are only two museums in my town …</a:t>
            </a:r>
          </a:p>
        </p:txBody>
      </p:sp>
      <p:sp>
        <p:nvSpPr>
          <p:cNvPr id="34820" name="Rectangle 10"/>
          <p:cNvSpPr>
            <a:spLocks noChangeArrowheads="1"/>
          </p:cNvSpPr>
          <p:nvPr/>
        </p:nvSpPr>
        <p:spPr bwMode="auto">
          <a:xfrm>
            <a:off x="1718072" y="3308747"/>
            <a:ext cx="41671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Say which one is your favorite.</a:t>
            </a:r>
          </a:p>
        </p:txBody>
      </p:sp>
      <p:sp>
        <p:nvSpPr>
          <p:cNvPr id="32774" name="Rectangle 12"/>
          <p:cNvSpPr>
            <a:spLocks noChangeArrowheads="1"/>
          </p:cNvSpPr>
          <p:nvPr/>
        </p:nvSpPr>
        <p:spPr bwMode="auto">
          <a:xfrm>
            <a:off x="1718073" y="3746897"/>
            <a:ext cx="354091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My favorite museum is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1785938" y="2250281"/>
            <a:ext cx="5941219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7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When we visit a museum, what should we pay attention to?</a:t>
            </a:r>
          </a:p>
        </p:txBody>
      </p:sp>
      <p:sp>
        <p:nvSpPr>
          <p:cNvPr id="17410" name="WordArt 4"/>
          <p:cNvSpPr>
            <a:spLocks noChangeArrowheads="1" noChangeShapeType="1" noTextEdit="1"/>
          </p:cNvSpPr>
          <p:nvPr/>
        </p:nvSpPr>
        <p:spPr bwMode="auto">
          <a:xfrm>
            <a:off x="3446860" y="857250"/>
            <a:ext cx="2089547" cy="750094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2700" b="1" kern="10" spc="-27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/>
                <a:cs typeface="Times New Roman" panose="02020603050405020304"/>
              </a:rPr>
              <a:t>Free Talk</a:t>
            </a:r>
            <a:endParaRPr lang="zh-CN" altLang="en-US" sz="2700" b="1" kern="10" spc="-27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7411" name="文本框 1"/>
          <p:cNvSpPr txBox="1">
            <a:spLocks noChangeArrowheads="1"/>
          </p:cNvSpPr>
          <p:nvPr/>
        </p:nvSpPr>
        <p:spPr bwMode="auto">
          <a:xfrm>
            <a:off x="314325" y="857250"/>
            <a:ext cx="147161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Warm up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6"/>
          <p:cNvSpPr>
            <a:spLocks noChangeArrowheads="1"/>
          </p:cNvSpPr>
          <p:nvPr/>
        </p:nvSpPr>
        <p:spPr bwMode="auto">
          <a:xfrm>
            <a:off x="1893094" y="1040606"/>
            <a:ext cx="431363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Say why it is special or unusual.</a:t>
            </a:r>
          </a:p>
        </p:txBody>
      </p:sp>
      <p:sp>
        <p:nvSpPr>
          <p:cNvPr id="33795" name="Rectangle 8"/>
          <p:cNvSpPr>
            <a:spLocks noChangeArrowheads="1"/>
          </p:cNvSpPr>
          <p:nvPr/>
        </p:nvSpPr>
        <p:spPr bwMode="auto">
          <a:xfrm>
            <a:off x="1893094" y="1553766"/>
            <a:ext cx="30265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It’s special because …</a:t>
            </a:r>
          </a:p>
        </p:txBody>
      </p:sp>
      <p:sp>
        <p:nvSpPr>
          <p:cNvPr id="35843" name="Rectangle 10"/>
          <p:cNvSpPr>
            <a:spLocks noChangeArrowheads="1"/>
          </p:cNvSpPr>
          <p:nvPr/>
        </p:nvSpPr>
        <p:spPr bwMode="auto">
          <a:xfrm>
            <a:off x="1893094" y="2145506"/>
            <a:ext cx="47148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Say what you can see and do there.</a:t>
            </a:r>
          </a:p>
        </p:txBody>
      </p:sp>
      <p:sp>
        <p:nvSpPr>
          <p:cNvPr id="33797" name="Rectangle 12"/>
          <p:cNvSpPr>
            <a:spLocks noChangeArrowheads="1"/>
          </p:cNvSpPr>
          <p:nvPr/>
        </p:nvSpPr>
        <p:spPr bwMode="auto">
          <a:xfrm>
            <a:off x="1893094" y="2658666"/>
            <a:ext cx="165377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 can see …</a:t>
            </a:r>
            <a:endParaRPr lang="zh-CN" altLang="en-US" sz="24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8"/>
          <p:cNvSpPr>
            <a:spLocks noChangeArrowheads="1"/>
          </p:cNvSpPr>
          <p:nvPr/>
        </p:nvSpPr>
        <p:spPr bwMode="auto">
          <a:xfrm>
            <a:off x="1629967" y="1126332"/>
            <a:ext cx="5840015" cy="80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People talk about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what they can see and  </a:t>
            </a:r>
          </a:p>
          <a:p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do here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, ... 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0179" name="Rectangle 10"/>
          <p:cNvSpPr>
            <a:spLocks noChangeArrowheads="1"/>
          </p:cNvSpPr>
          <p:nvPr/>
        </p:nvSpPr>
        <p:spPr bwMode="auto">
          <a:xfrm>
            <a:off x="1844279" y="1949054"/>
            <a:ext cx="5840015" cy="992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句中的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what they can see and do there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是介词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about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的宾语从句。</a:t>
            </a:r>
          </a:p>
        </p:txBody>
      </p:sp>
      <p:sp>
        <p:nvSpPr>
          <p:cNvPr id="50180" name="Rectangle 11"/>
          <p:cNvSpPr>
            <a:spLocks noChangeArrowheads="1"/>
          </p:cNvSpPr>
          <p:nvPr/>
        </p:nvSpPr>
        <p:spPr bwMode="auto">
          <a:xfrm>
            <a:off x="1839516" y="3038475"/>
            <a:ext cx="5732859" cy="1293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>
              <a:spcAft>
                <a:spcPts val="900"/>
              </a:spcAft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I’m interested in what you are saying.</a:t>
            </a:r>
          </a:p>
          <a:p>
            <a:pPr>
              <a:spcAft>
                <a:spcPts val="900"/>
              </a:spcAft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Your success will largely depend on what you do and how you do it.</a:t>
            </a:r>
          </a:p>
        </p:txBody>
      </p:sp>
      <p:sp>
        <p:nvSpPr>
          <p:cNvPr id="36868" name="矩形 1"/>
          <p:cNvSpPr>
            <a:spLocks noChangeArrowheads="1"/>
          </p:cNvSpPr>
          <p:nvPr/>
        </p:nvSpPr>
        <p:spPr bwMode="auto">
          <a:xfrm>
            <a:off x="32977" y="837010"/>
            <a:ext cx="177356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Language points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ChangeArrowheads="1"/>
          </p:cNvSpPr>
          <p:nvPr/>
        </p:nvSpPr>
        <p:spPr bwMode="auto">
          <a:xfrm>
            <a:off x="1625204" y="642938"/>
            <a:ext cx="6161484" cy="80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…, and there are some very noisy machines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as well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1203" name="Rectangle 9"/>
          <p:cNvSpPr>
            <a:spLocks noChangeArrowheads="1"/>
          </p:cNvSpPr>
          <p:nvPr/>
        </p:nvSpPr>
        <p:spPr bwMode="auto">
          <a:xfrm>
            <a:off x="1678782" y="1553766"/>
            <a:ext cx="5832872" cy="2884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Aft>
                <a:spcPts val="450"/>
              </a:spcAft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as well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表示“也；还有”，通常位于句尾。如：</a:t>
            </a:r>
          </a:p>
          <a:p>
            <a:pPr>
              <a:spcAft>
                <a:spcPts val="450"/>
              </a:spcAft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write my own songs and play the guitar as well.</a:t>
            </a:r>
          </a:p>
          <a:p>
            <a:pPr>
              <a:spcAft>
                <a:spcPts val="450"/>
              </a:spcAft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我唱自己谱曲的歌，也弹吉他。</a:t>
            </a: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spcAft>
                <a:spcPts val="450"/>
              </a:spcAft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He is eloquent and humorous as well. </a:t>
            </a:r>
          </a:p>
          <a:p>
            <a:pPr>
              <a:spcAft>
                <a:spcPts val="450"/>
              </a:spcAft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他口才好又幽默。</a:t>
            </a: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ChangeArrowheads="1"/>
          </p:cNvSpPr>
          <p:nvPr/>
        </p:nvSpPr>
        <p:spPr bwMode="auto">
          <a:xfrm>
            <a:off x="764381" y="1714500"/>
            <a:ext cx="7702154" cy="32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also, too, as well, either 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这些词均含“也”之意。</a:t>
            </a: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also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比</a:t>
            </a: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too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正式一些，语气较重，只用于肯定句，一般紧靠动词。</a:t>
            </a: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too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语气较轻，多用于口语，在肯定句中使用，通常位于句末，或作为插入语放在句中。</a:t>
            </a:r>
            <a:endParaRPr lang="en-US" altLang="zh-CN" sz="21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as well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一般不用否定句，通常放在句末，强调时可放在句中。</a:t>
            </a:r>
            <a:endParaRPr lang="en-US" altLang="zh-CN" sz="21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either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用于否定句，放在句末，之前加逗号。</a:t>
            </a:r>
          </a:p>
        </p:txBody>
      </p:sp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3445669" y="1001316"/>
            <a:ext cx="1881188" cy="484584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27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知识链接</a:t>
            </a:r>
            <a:endParaRPr lang="en-US" altLang="zh-CN" sz="2700" b="1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矩形 2"/>
          <p:cNvSpPr>
            <a:spLocks noChangeArrowheads="1"/>
          </p:cNvSpPr>
          <p:nvPr/>
        </p:nvSpPr>
        <p:spPr bwMode="auto">
          <a:xfrm>
            <a:off x="1619250" y="944167"/>
            <a:ext cx="5893594" cy="383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Aft>
                <a:spcPts val="900"/>
              </a:spcAf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用 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too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also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either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或 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as well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填空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spcAft>
                <a:spcPts val="90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1) I’ll go to see the film,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_______.</a:t>
            </a:r>
          </a:p>
          <a:p>
            <a:pPr>
              <a:spcAft>
                <a:spcPts val="90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2) If you don’t come here, I shouldn’t,    </a:t>
            </a:r>
          </a:p>
          <a:p>
            <a:pPr>
              <a:spcAft>
                <a:spcPts val="90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______.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spcAft>
                <a:spcPts val="90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3) I, _____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, will help him.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spcAft>
                <a:spcPts val="90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4) Jack can speak Chinese, and his brother  </a:t>
            </a:r>
          </a:p>
          <a:p>
            <a:pPr>
              <a:spcAft>
                <a:spcPts val="90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 can ______ speak Chinese.</a:t>
            </a:r>
          </a:p>
          <a:p>
            <a:pPr>
              <a:spcAft>
                <a:spcPts val="90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5) He knows Chinese ________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．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3251" name="Rectangle 9"/>
          <p:cNvSpPr>
            <a:spLocks noChangeArrowheads="1"/>
          </p:cNvSpPr>
          <p:nvPr/>
        </p:nvSpPr>
        <p:spPr bwMode="auto">
          <a:xfrm>
            <a:off x="4955382" y="1400175"/>
            <a:ext cx="123229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too</a:t>
            </a:r>
            <a:endParaRPr lang="zh-CN" altLang="en-US" sz="2400" b="1">
              <a:solidFill>
                <a:srgbClr val="0000CC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3252" name="Rectangle 9"/>
          <p:cNvSpPr>
            <a:spLocks noChangeArrowheads="1"/>
          </p:cNvSpPr>
          <p:nvPr/>
        </p:nvSpPr>
        <p:spPr bwMode="auto">
          <a:xfrm>
            <a:off x="2053829" y="2365772"/>
            <a:ext cx="101798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either</a:t>
            </a:r>
            <a:endParaRPr lang="zh-CN" altLang="en-US" sz="2400" b="1">
              <a:solidFill>
                <a:srgbClr val="0000CC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3253" name="Rectangle 9"/>
          <p:cNvSpPr>
            <a:spLocks noChangeArrowheads="1"/>
          </p:cNvSpPr>
          <p:nvPr/>
        </p:nvSpPr>
        <p:spPr bwMode="auto">
          <a:xfrm>
            <a:off x="2411016" y="2859881"/>
            <a:ext cx="101798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too</a:t>
            </a:r>
            <a:endParaRPr lang="zh-CN" altLang="en-US" sz="2400" b="1">
              <a:solidFill>
                <a:srgbClr val="0000CC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3254" name="Rectangle 9"/>
          <p:cNvSpPr>
            <a:spLocks noChangeArrowheads="1"/>
          </p:cNvSpPr>
          <p:nvPr/>
        </p:nvSpPr>
        <p:spPr bwMode="auto">
          <a:xfrm>
            <a:off x="4633913" y="4293394"/>
            <a:ext cx="1125141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as well</a:t>
            </a:r>
          </a:p>
        </p:txBody>
      </p:sp>
      <p:sp>
        <p:nvSpPr>
          <p:cNvPr id="53255" name="Rectangle 9"/>
          <p:cNvSpPr>
            <a:spLocks noChangeArrowheads="1"/>
          </p:cNvSpPr>
          <p:nvPr/>
        </p:nvSpPr>
        <p:spPr bwMode="auto">
          <a:xfrm>
            <a:off x="2705100" y="3807619"/>
            <a:ext cx="112514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also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  <p:bldP spid="53252" grpId="0"/>
      <p:bldP spid="53253" grpId="0"/>
      <p:bldP spid="53254" grpId="0"/>
      <p:bldP spid="5325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5"/>
          <p:cNvSpPr>
            <a:spLocks noChangeArrowheads="1"/>
          </p:cNvSpPr>
          <p:nvPr/>
        </p:nvSpPr>
        <p:spPr bwMode="auto">
          <a:xfrm>
            <a:off x="1610916" y="646510"/>
            <a:ext cx="5625703" cy="8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3. You can learn about communications and the environment 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as well as 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maths, …</a:t>
            </a:r>
          </a:p>
        </p:txBody>
      </p:sp>
      <p:sp>
        <p:nvSpPr>
          <p:cNvPr id="54275" name="Rectangle 7"/>
          <p:cNvSpPr>
            <a:spLocks noChangeArrowheads="1"/>
          </p:cNvSpPr>
          <p:nvPr/>
        </p:nvSpPr>
        <p:spPr bwMode="auto">
          <a:xfrm>
            <a:off x="1610916" y="1470423"/>
            <a:ext cx="6054328" cy="34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as well as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表示“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除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...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之外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也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,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既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...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又”</a:t>
            </a: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The child is lively as well as healthy.</a:t>
            </a:r>
          </a:p>
          <a:p>
            <a:pPr>
              <a:spcAft>
                <a:spcPts val="450"/>
              </a:spcAf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这孩子既健康又活泼。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I have to feed the animals as well as look after the children.</a:t>
            </a:r>
          </a:p>
          <a:p>
            <a:pPr>
              <a:spcAft>
                <a:spcPts val="450"/>
              </a:spcAf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我不但要照顾 孩子们，而且还要喂那些马。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Tom as well as his parents is going to London.</a:t>
            </a:r>
          </a:p>
          <a:p>
            <a:pPr>
              <a:spcAft>
                <a:spcPts val="450"/>
              </a:spcAf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汤姆和他的父母要去伦敦。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ChangeArrowheads="1"/>
          </p:cNvSpPr>
          <p:nvPr/>
        </p:nvSpPr>
        <p:spPr bwMode="auto">
          <a:xfrm>
            <a:off x="1209675" y="490537"/>
            <a:ext cx="6816329" cy="4752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zh-CN" altLang="en-US" sz="21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注意：</a:t>
            </a:r>
            <a:endParaRPr lang="en-US" altLang="zh-CN" sz="2100" b="1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1) </a:t>
            </a:r>
            <a:r>
              <a:rPr lang="zh-CN" altLang="en-US" sz="21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在</a:t>
            </a: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 as well as B </a:t>
            </a:r>
            <a:r>
              <a:rPr lang="zh-CN" altLang="en-US" sz="21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的结构里，语意的重点在 </a:t>
            </a: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r>
              <a:rPr lang="zh-CN" altLang="en-US" sz="21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，不在 </a:t>
            </a: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r>
              <a:rPr lang="zh-CN" altLang="en-US" sz="21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as well as</a:t>
            </a:r>
            <a:r>
              <a:rPr lang="zh-CN" altLang="en-US" sz="21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和 </a:t>
            </a: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not only … but also …</a:t>
            </a:r>
            <a:r>
              <a:rPr lang="zh-CN" altLang="en-US" sz="21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同义，但前者的语意重点和后者的语意重点恰好颠倒。</a:t>
            </a:r>
            <a:endParaRPr lang="en-US" altLang="zh-CN" sz="2100" b="1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He can speak Spanish as well as English</a:t>
            </a:r>
            <a:r>
              <a:rPr lang="zh-CN" altLang="en-US" sz="21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．</a:t>
            </a:r>
            <a:endParaRPr lang="en-US" altLang="zh-CN" sz="2100" b="1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 He can not only speak English but also Spanish.</a:t>
            </a: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zh-CN" altLang="en-US" sz="21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他不但会说英语，而且会讲西班牙语 。</a:t>
            </a:r>
            <a:endParaRPr lang="en-US" altLang="zh-CN" sz="2100" b="1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2)</a:t>
            </a:r>
            <a:r>
              <a:rPr lang="zh-CN" altLang="en-US" sz="21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当 </a:t>
            </a: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as well as </a:t>
            </a:r>
            <a:r>
              <a:rPr lang="zh-CN" altLang="en-US" sz="21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连接两个成分作主语时</a:t>
            </a: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, </a:t>
            </a:r>
            <a:r>
              <a:rPr lang="zh-CN" altLang="en-US" sz="21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其后的谓语通常要与前面一个主语保持一致。</a:t>
            </a:r>
            <a:endParaRPr lang="en-US" altLang="zh-CN" sz="2100" b="1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ChangeArrowheads="1"/>
          </p:cNvSpPr>
          <p:nvPr/>
        </p:nvSpPr>
        <p:spPr bwMode="auto">
          <a:xfrm>
            <a:off x="1188244" y="491729"/>
            <a:ext cx="7371160" cy="446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as well as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可视为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as … as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结构与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well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的搭配，其意为“与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……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一样好”，在否定句中可用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not so well as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代替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not as well as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。如： 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He speaks English as well as she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．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他说英语说得跟她一样好。 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He doesn’t play so well as his sister.</a:t>
            </a: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他演奏的水平不及他姐姐。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3513535" y="120254"/>
            <a:ext cx="1881188" cy="484584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2700" b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知识链接</a:t>
            </a:r>
            <a:endParaRPr lang="en-US" altLang="zh-CN" sz="2700" b="1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矩形 2"/>
          <p:cNvSpPr>
            <a:spLocks noChangeArrowheads="1"/>
          </p:cNvSpPr>
          <p:nvPr/>
        </p:nvSpPr>
        <p:spPr bwMode="auto">
          <a:xfrm>
            <a:off x="1724025" y="722710"/>
            <a:ext cx="5893594" cy="4420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1) Helen learns to dance three times a week. Now she dances ______  Anita does.</a:t>
            </a: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 A. so good as            B. as well as   </a:t>
            </a: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 C. as good as            D. so well as</a:t>
            </a: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2) Don’t believe the advertisement. That kind of camera is ____ it says. You can try _____ kind.</a:t>
            </a:r>
            <a:b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　 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A. as good as; the other                </a:t>
            </a: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 B. not as good as; another</a:t>
            </a:r>
            <a:b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　 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C. as well as; the other                 </a:t>
            </a: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 D. not as well as; another</a:t>
            </a:r>
          </a:p>
        </p:txBody>
      </p:sp>
      <p:sp>
        <p:nvSpPr>
          <p:cNvPr id="57347" name="Rectangle 9"/>
          <p:cNvSpPr>
            <a:spLocks noChangeArrowheads="1"/>
          </p:cNvSpPr>
          <p:nvPr/>
        </p:nvSpPr>
        <p:spPr bwMode="auto">
          <a:xfrm>
            <a:off x="4055269" y="1089422"/>
            <a:ext cx="123229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endParaRPr lang="zh-CN" altLang="en-US" sz="24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7348" name="Rectangle 9"/>
          <p:cNvSpPr>
            <a:spLocks noChangeArrowheads="1"/>
          </p:cNvSpPr>
          <p:nvPr/>
        </p:nvSpPr>
        <p:spPr bwMode="auto">
          <a:xfrm>
            <a:off x="4162425" y="2713435"/>
            <a:ext cx="112514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  <p:bldP spid="5734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ChangeArrowheads="1"/>
          </p:cNvSpPr>
          <p:nvPr/>
        </p:nvSpPr>
        <p:spPr bwMode="auto">
          <a:xfrm>
            <a:off x="1656160" y="673894"/>
            <a:ext cx="6600825" cy="80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4. …, you can 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find out 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how people dig coal from the ground …</a:t>
            </a:r>
            <a:endParaRPr lang="zh-CN" altLang="en-US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8371" name="Rectangle 9"/>
          <p:cNvSpPr>
            <a:spLocks noChangeArrowheads="1"/>
          </p:cNvSpPr>
          <p:nvPr/>
        </p:nvSpPr>
        <p:spPr bwMode="auto">
          <a:xfrm>
            <a:off x="1785938" y="1547813"/>
            <a:ext cx="4602956" cy="53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find out  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发现；找出来</a:t>
            </a:r>
          </a:p>
        </p:txBody>
      </p:sp>
      <p:sp>
        <p:nvSpPr>
          <p:cNvPr id="58372" name="矩形 4"/>
          <p:cNvSpPr>
            <a:spLocks noChangeArrowheads="1"/>
          </p:cNvSpPr>
          <p:nvPr/>
        </p:nvSpPr>
        <p:spPr bwMode="auto">
          <a:xfrm>
            <a:off x="1678781" y="2137172"/>
            <a:ext cx="6491288" cy="303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You should tell her, because she'll find out sooner or later.  </a:t>
            </a: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你还是告诉她吧，因为她迟早会发觉的。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Did you ever find out why he left his last job?  </a:t>
            </a: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你弄清他辞去最近这份工作的原因吗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ChangeArrowheads="1"/>
          </p:cNvSpPr>
          <p:nvPr/>
        </p:nvSpPr>
        <p:spPr bwMode="auto">
          <a:xfrm>
            <a:off x="1020366" y="1844721"/>
            <a:ext cx="7457429" cy="1685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Turn off your mobile phones.</a:t>
            </a: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Please keep quiet in the museum.</a:t>
            </a: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Stay a safe distance (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距离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) from the works of art.</a:t>
            </a: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Move carefully and slowly in the museum.</a:t>
            </a: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No touching. Touching can spoil (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损坏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) the exhibits (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展品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).</a:t>
            </a:r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018235" y="611981"/>
            <a:ext cx="286226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27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Museum rules </a:t>
            </a:r>
          </a:p>
        </p:txBody>
      </p:sp>
      <p:sp>
        <p:nvSpPr>
          <p:cNvPr id="18435" name="文本框 3"/>
          <p:cNvSpPr txBox="1">
            <a:spLocks noChangeArrowheads="1"/>
          </p:cNvSpPr>
          <p:nvPr/>
        </p:nvSpPr>
        <p:spPr bwMode="auto">
          <a:xfrm>
            <a:off x="314325" y="857250"/>
            <a:ext cx="147161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Lead in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8"/>
          <p:cNvSpPr txBox="1">
            <a:spLocks noChangeArrowheads="1"/>
          </p:cNvSpPr>
          <p:nvPr/>
        </p:nvSpPr>
        <p:spPr bwMode="auto">
          <a:xfrm>
            <a:off x="1418035" y="1009650"/>
            <a:ext cx="7429500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辨析</a:t>
            </a: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find, find out, look for &amp; discover</a:t>
            </a: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look for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是</a:t>
            </a: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find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之前的寻找过程。</a:t>
            </a: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What are you looking for?  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你在找什么？</a:t>
            </a:r>
            <a:endParaRPr lang="en-US" altLang="zh-CN" sz="21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find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是</a:t>
            </a: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look for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的结果。</a:t>
            </a:r>
            <a:endParaRPr lang="en-US" altLang="zh-CN" sz="21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They finally found a way. 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他们终于找到了办法。</a:t>
            </a:r>
            <a:endParaRPr lang="en-US" altLang="zh-CN" sz="21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find out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指经过一番努力最终找到。</a:t>
            </a:r>
            <a:endParaRPr lang="en-US" altLang="zh-CN" sz="21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found out she was wrong. 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我发现她错了。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6082" name="Text Box 4"/>
          <p:cNvSpPr txBox="1">
            <a:spLocks noChangeArrowheads="1"/>
          </p:cNvSpPr>
          <p:nvPr/>
        </p:nvSpPr>
        <p:spPr bwMode="auto">
          <a:xfrm>
            <a:off x="3251597" y="525066"/>
            <a:ext cx="1881188" cy="484584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27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知识链接</a:t>
            </a:r>
            <a:endParaRPr lang="en-US" altLang="zh-CN" sz="27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8"/>
          <p:cNvSpPr txBox="1">
            <a:spLocks noChangeArrowheads="1"/>
          </p:cNvSpPr>
          <p:nvPr/>
        </p:nvSpPr>
        <p:spPr bwMode="auto">
          <a:xfrm>
            <a:off x="973932" y="663179"/>
            <a:ext cx="7136606" cy="4408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discover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意为“发现”，表示“偶然”或“经过努力”发现客观存在的事物、真理或错误，即指发现原来客观存在但不为人所知的事物，也可表示发现已为人所知的事物的新的性质或用途。</a:t>
            </a:r>
          </a:p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Columbus discovered America in 1492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．</a:t>
            </a:r>
            <a:endParaRPr lang="en-US" altLang="zh-CN" sz="21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哥伦布</a:t>
            </a: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1492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年发现了美洲。</a:t>
            </a:r>
          </a:p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We soon discovered the truth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． </a:t>
            </a:r>
            <a:endParaRPr lang="en-US" altLang="zh-CN" sz="21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我们很快就弄清了真相。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8"/>
          <p:cNvSpPr txBox="1">
            <a:spLocks noChangeArrowheads="1"/>
          </p:cNvSpPr>
          <p:nvPr/>
        </p:nvSpPr>
        <p:spPr bwMode="auto">
          <a:xfrm>
            <a:off x="1464469" y="964406"/>
            <a:ext cx="6225779" cy="4224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6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用 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find, find out, look for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或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discover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填空。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ts val="3600"/>
              </a:lnSpc>
            </a:pP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ts val="36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1) I lost my necklace last night. I _______ it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．</a:t>
            </a:r>
          </a:p>
          <a:p>
            <a:pPr>
              <a:lnSpc>
                <a:spcPts val="36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2) Who ____________ America first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？</a:t>
            </a:r>
          </a:p>
          <a:p>
            <a:pPr>
              <a:lnSpc>
                <a:spcPts val="36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3) Can you ___________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what time the train </a:t>
            </a:r>
          </a:p>
          <a:p>
            <a:pPr>
              <a:lnSpc>
                <a:spcPts val="36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leaves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？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ts val="36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4) I ___________  my pen everywhere, but I</a:t>
            </a:r>
          </a:p>
          <a:p>
            <a:pPr>
              <a:lnSpc>
                <a:spcPts val="36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haven't _________ it.</a:t>
            </a:r>
            <a:b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endParaRPr lang="zh-CN" altLang="en-US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1443" name="TextBox 2"/>
          <p:cNvSpPr txBox="1">
            <a:spLocks noChangeArrowheads="1"/>
          </p:cNvSpPr>
          <p:nvPr/>
        </p:nvSpPr>
        <p:spPr bwMode="auto">
          <a:xfrm>
            <a:off x="2756298" y="2330054"/>
            <a:ext cx="1821656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discovered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61444" name="TextBox 3"/>
          <p:cNvSpPr txBox="1">
            <a:spLocks noChangeArrowheads="1"/>
          </p:cNvSpPr>
          <p:nvPr/>
        </p:nvSpPr>
        <p:spPr bwMode="auto">
          <a:xfrm>
            <a:off x="5868591" y="1891904"/>
            <a:ext cx="15001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found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61445" name="TextBox 2"/>
          <p:cNvSpPr txBox="1">
            <a:spLocks noChangeArrowheads="1"/>
          </p:cNvSpPr>
          <p:nvPr/>
        </p:nvSpPr>
        <p:spPr bwMode="auto">
          <a:xfrm>
            <a:off x="3209925" y="2867025"/>
            <a:ext cx="187523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find out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61446" name="TextBox 2"/>
          <p:cNvSpPr txBox="1">
            <a:spLocks noChangeArrowheads="1"/>
          </p:cNvSpPr>
          <p:nvPr/>
        </p:nvSpPr>
        <p:spPr bwMode="auto">
          <a:xfrm>
            <a:off x="2214563" y="3721894"/>
            <a:ext cx="1553766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looked for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61447" name="TextBox 2"/>
          <p:cNvSpPr txBox="1">
            <a:spLocks noChangeArrowheads="1"/>
          </p:cNvSpPr>
          <p:nvPr/>
        </p:nvSpPr>
        <p:spPr bwMode="auto">
          <a:xfrm>
            <a:off x="3094435" y="4206479"/>
            <a:ext cx="964406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found</a:t>
            </a:r>
            <a:endParaRPr lang="zh-CN" altLang="en-US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  <p:bldP spid="61444" grpId="0"/>
      <p:bldP spid="61445" grpId="0"/>
      <p:bldP spid="61446" grpId="0"/>
      <p:bldP spid="6144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ChangeArrowheads="1"/>
          </p:cNvSpPr>
          <p:nvPr/>
        </p:nvSpPr>
        <p:spPr bwMode="auto">
          <a:xfrm>
            <a:off x="1250157" y="690563"/>
            <a:ext cx="675084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5. … because there are lots of physics 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experiments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  <a:endParaRPr lang="zh-CN" altLang="en-US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3491" name="Rectangle 9"/>
          <p:cNvSpPr>
            <a:spLocks noChangeArrowheads="1"/>
          </p:cNvSpPr>
          <p:nvPr/>
        </p:nvSpPr>
        <p:spPr bwMode="auto">
          <a:xfrm>
            <a:off x="2053829" y="1119188"/>
            <a:ext cx="4416028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experiment 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en-US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n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实验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3492" name="矩形 4"/>
          <p:cNvSpPr>
            <a:spLocks noChangeArrowheads="1"/>
          </p:cNvSpPr>
          <p:nvPr/>
        </p:nvSpPr>
        <p:spPr bwMode="auto">
          <a:xfrm>
            <a:off x="1625204" y="1607344"/>
            <a:ext cx="6000750" cy="3312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The students will have an experiment in the laboratory tomorrow.</a:t>
            </a:r>
          </a:p>
          <a:p>
            <a:pPr>
              <a:spcAft>
                <a:spcPts val="450"/>
              </a:spcAf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学生们明天要在实验室里做实验。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We have just tried an experiment in chemistry.   </a:t>
            </a:r>
          </a:p>
          <a:p>
            <a:pPr>
              <a:spcAft>
                <a:spcPts val="450"/>
              </a:spcAf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我们刚才试做了一个化学实验。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Some people learn by experiment.</a:t>
            </a:r>
          </a:p>
          <a:p>
            <a:pPr>
              <a:spcAft>
                <a:spcPts val="450"/>
              </a:spcAf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有些人是从试验中学习 。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8"/>
          <p:cNvSpPr txBox="1">
            <a:spLocks noChangeArrowheads="1"/>
          </p:cNvSpPr>
          <p:nvPr/>
        </p:nvSpPr>
        <p:spPr bwMode="auto">
          <a:xfrm>
            <a:off x="1659732" y="1147762"/>
            <a:ext cx="5947172" cy="3777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experiment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en-US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vi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尝试；做实验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Some scientists experiment on animals.</a:t>
            </a:r>
          </a:p>
          <a:p>
            <a:pPr>
              <a:spcAft>
                <a:spcPts val="450"/>
              </a:spcAf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有些科学家用动物做试验。 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He experimented in painting at home.</a:t>
            </a:r>
          </a:p>
          <a:p>
            <a:pPr>
              <a:spcAft>
                <a:spcPts val="450"/>
              </a:spcAf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他在家中试着作画。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She is experimenting with different typewriters to see which one suits her best.</a:t>
            </a:r>
          </a:p>
          <a:p>
            <a:pPr>
              <a:spcAft>
                <a:spcPts val="450"/>
              </a:spcAf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她正在试用各种不同的打字机，看哪一种最适合。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0178" name="Text Box 4"/>
          <p:cNvSpPr txBox="1">
            <a:spLocks noChangeArrowheads="1"/>
          </p:cNvSpPr>
          <p:nvPr/>
        </p:nvSpPr>
        <p:spPr bwMode="auto">
          <a:xfrm>
            <a:off x="1185862" y="533400"/>
            <a:ext cx="1881188" cy="484585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2700" b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知识链接</a:t>
            </a:r>
            <a:endParaRPr lang="en-US" altLang="zh-CN" sz="2700" b="1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4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矩形 2"/>
          <p:cNvSpPr>
            <a:spLocks noChangeArrowheads="1"/>
          </p:cNvSpPr>
          <p:nvPr/>
        </p:nvSpPr>
        <p:spPr bwMode="auto">
          <a:xfrm>
            <a:off x="1522810" y="757237"/>
            <a:ext cx="5893594" cy="362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Aft>
                <a:spcPts val="450"/>
              </a:spcAf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读句子，根据所给汉语或首字母提示写出单词。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Just now we did an ___________  (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实验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) in the laboratory.</a:t>
            </a:r>
          </a:p>
          <a:p>
            <a:pPr>
              <a:spcAft>
                <a:spcPts val="450"/>
              </a:spcAft>
            </a:pP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Professor Li gave us a very useful _______ on how to prepare for the exam.</a:t>
            </a:r>
            <a:b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   A. advice                 B. information </a:t>
            </a: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   C. experience          D. suggestion</a:t>
            </a:r>
            <a:endParaRPr lang="zh-CN" altLang="en-US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5539" name="Rectangle 9"/>
          <p:cNvSpPr>
            <a:spLocks noChangeArrowheads="1"/>
          </p:cNvSpPr>
          <p:nvPr/>
        </p:nvSpPr>
        <p:spPr bwMode="auto">
          <a:xfrm>
            <a:off x="4185047" y="1564481"/>
            <a:ext cx="19288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experiment</a:t>
            </a:r>
            <a:endParaRPr lang="zh-CN" altLang="en-US" sz="2400" b="1">
              <a:solidFill>
                <a:srgbClr val="0000CC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5540" name="Rectangle 9"/>
          <p:cNvSpPr>
            <a:spLocks noChangeArrowheads="1"/>
          </p:cNvSpPr>
          <p:nvPr/>
        </p:nvSpPr>
        <p:spPr bwMode="auto">
          <a:xfrm>
            <a:off x="6350794" y="2712244"/>
            <a:ext cx="3214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/>
      <p:bldP spid="6554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ChangeArrowheads="1"/>
          </p:cNvSpPr>
          <p:nvPr/>
        </p:nvSpPr>
        <p:spPr bwMode="auto">
          <a:xfrm>
            <a:off x="1715691" y="657225"/>
            <a:ext cx="6101953" cy="80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6. …, and you have to 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control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a kind of truck on wheels … </a:t>
            </a:r>
            <a:endParaRPr lang="zh-CN" altLang="en-US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6563" name="Rectangle 9"/>
          <p:cNvSpPr>
            <a:spLocks noChangeArrowheads="1"/>
          </p:cNvSpPr>
          <p:nvPr/>
        </p:nvSpPr>
        <p:spPr bwMode="auto">
          <a:xfrm>
            <a:off x="2113360" y="1477567"/>
            <a:ext cx="4982765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control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en-US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v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. 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操作；操控；控制</a:t>
            </a:r>
          </a:p>
        </p:txBody>
      </p:sp>
      <p:sp>
        <p:nvSpPr>
          <p:cNvPr id="66564" name="矩形 4"/>
          <p:cNvSpPr>
            <a:spLocks noChangeArrowheads="1"/>
          </p:cNvSpPr>
          <p:nvPr/>
        </p:nvSpPr>
        <p:spPr bwMode="auto">
          <a:xfrm>
            <a:off x="1738313" y="2120504"/>
            <a:ext cx="6048375" cy="245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She is skillful enough to control the machine now.  </a:t>
            </a:r>
          </a:p>
          <a:p>
            <a:pPr>
              <a:spcAft>
                <a:spcPts val="450"/>
              </a:spcAf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现在她已有了足够的技术可以操纵这台机器了。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I couldn't control myself, and I hit him.   </a:t>
            </a:r>
          </a:p>
          <a:p>
            <a:pPr>
              <a:spcAft>
                <a:spcPts val="450"/>
              </a:spcAf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我气得不得了，就打了他。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8"/>
          <p:cNvSpPr txBox="1">
            <a:spLocks noChangeArrowheads="1"/>
          </p:cNvSpPr>
          <p:nvPr/>
        </p:nvSpPr>
        <p:spPr bwMode="auto">
          <a:xfrm>
            <a:off x="1488487" y="1117467"/>
            <a:ext cx="7155656" cy="3566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control</a:t>
            </a:r>
            <a: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en-US" altLang="zh-CN" sz="2000" b="1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n</a:t>
            </a:r>
            <a: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掌控；控制；管制；克制</a:t>
            </a:r>
            <a:endParaRPr lang="en-US" altLang="zh-CN" sz="20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Don't worry, we have everything under control.</a:t>
            </a: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别担心</a:t>
            </a:r>
            <a: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,</a:t>
            </a: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一切都在我们掌控之中。</a:t>
            </a:r>
            <a:endParaRPr lang="en-US" altLang="zh-CN" sz="20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 event is not within the control of human power.   </a:t>
            </a:r>
            <a:b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这件事是人力无法控制的。</a:t>
            </a:r>
            <a:endParaRPr lang="en-US" altLang="zh-CN" sz="20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He has no control over his emotion.   </a:t>
            </a: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他无法抑制自己的情感。</a:t>
            </a:r>
            <a:endParaRPr lang="en-US" altLang="zh-CN" sz="20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3250" name="Text Box 4"/>
          <p:cNvSpPr txBox="1">
            <a:spLocks noChangeArrowheads="1"/>
          </p:cNvSpPr>
          <p:nvPr/>
        </p:nvSpPr>
        <p:spPr bwMode="auto">
          <a:xfrm>
            <a:off x="1091804" y="571500"/>
            <a:ext cx="2035969" cy="484585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2700" b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知识链接</a:t>
            </a:r>
            <a:endParaRPr lang="en-US" altLang="zh-CN" sz="2700" b="1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矩形 2"/>
          <p:cNvSpPr>
            <a:spLocks noChangeArrowheads="1"/>
          </p:cNvSpPr>
          <p:nvPr/>
        </p:nvSpPr>
        <p:spPr bwMode="auto">
          <a:xfrm>
            <a:off x="1715691" y="763191"/>
            <a:ext cx="5893594" cy="3565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Aft>
                <a:spcPts val="450"/>
              </a:spcAft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 roof of the house needs repairing. It’s raining now; you’d better get something to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______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rain drops.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　　</a:t>
            </a:r>
            <a:b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A. control    B. cover    C. carry    D. catch</a:t>
            </a:r>
            <a:b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spcAft>
                <a:spcPts val="450"/>
              </a:spcAft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Yuki loves wearing strange hats because she wants people to _____ her.</a:t>
            </a:r>
          </a:p>
          <a:p>
            <a:pPr>
              <a:spcAft>
                <a:spcPts val="450"/>
              </a:spcAft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　  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A. believe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　         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B. control</a:t>
            </a:r>
          </a:p>
          <a:p>
            <a:pPr>
              <a:spcAft>
                <a:spcPts val="450"/>
              </a:spcAft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　  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C. notice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　           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D. visit</a:t>
            </a:r>
          </a:p>
        </p:txBody>
      </p:sp>
      <p:sp>
        <p:nvSpPr>
          <p:cNvPr id="68611" name="Rectangle 9"/>
          <p:cNvSpPr>
            <a:spLocks noChangeArrowheads="1"/>
          </p:cNvSpPr>
          <p:nvPr/>
        </p:nvSpPr>
        <p:spPr bwMode="auto">
          <a:xfrm>
            <a:off x="2034779" y="1462088"/>
            <a:ext cx="53578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</a:t>
            </a:r>
            <a:endParaRPr lang="zh-CN" altLang="en-US" sz="2400" b="1">
              <a:solidFill>
                <a:srgbClr val="0000CC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8612" name="Rectangle 9"/>
          <p:cNvSpPr>
            <a:spLocks noChangeArrowheads="1"/>
          </p:cNvSpPr>
          <p:nvPr/>
        </p:nvSpPr>
        <p:spPr bwMode="auto">
          <a:xfrm>
            <a:off x="4045744" y="3005138"/>
            <a:ext cx="3214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/>
      <p:bldP spid="686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ChangeArrowheads="1"/>
          </p:cNvSpPr>
          <p:nvPr/>
        </p:nvSpPr>
        <p:spPr bwMode="auto">
          <a:xfrm>
            <a:off x="1647825" y="691754"/>
            <a:ext cx="6101954" cy="8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7. If you 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compare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the medicine of the past with the medicine of today, … </a:t>
            </a:r>
            <a:endParaRPr lang="zh-CN" altLang="en-US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9635" name="Rectangle 9"/>
          <p:cNvSpPr>
            <a:spLocks noChangeArrowheads="1"/>
          </p:cNvSpPr>
          <p:nvPr/>
        </p:nvSpPr>
        <p:spPr bwMode="auto">
          <a:xfrm>
            <a:off x="1701404" y="1500188"/>
            <a:ext cx="6048375" cy="53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compare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en-US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v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. 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对照；对比；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比较</a:t>
            </a:r>
          </a:p>
        </p:txBody>
      </p:sp>
      <p:sp>
        <p:nvSpPr>
          <p:cNvPr id="69636" name="矩形 4"/>
          <p:cNvSpPr>
            <a:spLocks noChangeArrowheads="1"/>
          </p:cNvSpPr>
          <p:nvPr/>
        </p:nvSpPr>
        <p:spPr bwMode="auto">
          <a:xfrm>
            <a:off x="1647825" y="2035969"/>
            <a:ext cx="5786438" cy="2975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Compare this with that, and you'll see which is better.</a:t>
            </a:r>
          </a:p>
          <a:p>
            <a:pPr>
              <a:spcAft>
                <a:spcPts val="450"/>
              </a:spcAf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把这个和那个相比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,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你就会看出哪个好。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compare … with … 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把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……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跟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……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比较</a:t>
            </a:r>
            <a:endParaRPr lang="en-US" altLang="zh-CN" sz="24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spcAft>
                <a:spcPts val="450"/>
              </a:spcAft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compare … to …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把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……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比作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……</a:t>
            </a: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The teacher compared the poet to a bird.</a:t>
            </a:r>
          </a:p>
          <a:p>
            <a:pPr>
              <a:spcAft>
                <a:spcPts val="450"/>
              </a:spcAf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老师把那诗人比作一只小鸟。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9Louvre%20Museum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5054204" y="1452563"/>
            <a:ext cx="2640806" cy="20038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8"/>
          <p:cNvSpPr>
            <a:spLocks noChangeArrowheads="1"/>
          </p:cNvSpPr>
          <p:nvPr/>
        </p:nvSpPr>
        <p:spPr bwMode="auto">
          <a:xfrm>
            <a:off x="5211366" y="3546872"/>
            <a:ext cx="2483644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Musee du Louvre (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卢浮宫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  <a:endParaRPr lang="zh-CN" altLang="en-US" sz="24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7412" name="Rectangle 10"/>
          <p:cNvSpPr>
            <a:spLocks noChangeArrowheads="1"/>
          </p:cNvSpPr>
          <p:nvPr/>
        </p:nvSpPr>
        <p:spPr bwMode="auto">
          <a:xfrm>
            <a:off x="1357313" y="3546872"/>
            <a:ext cx="313253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 National Museum of China </a:t>
            </a:r>
          </a:p>
        </p:txBody>
      </p:sp>
      <p:pic>
        <p:nvPicPr>
          <p:cNvPr id="17413" name="Picture 11" descr="013000001999401219204479366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1452563"/>
            <a:ext cx="2753916" cy="20038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14"/>
          <p:cNvSpPr txBox="1">
            <a:spLocks noChangeArrowheads="1"/>
          </p:cNvSpPr>
          <p:nvPr/>
        </p:nvSpPr>
        <p:spPr bwMode="auto">
          <a:xfrm>
            <a:off x="2053828" y="707231"/>
            <a:ext cx="52149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Have you ever been to a museum?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矩形 2"/>
          <p:cNvSpPr>
            <a:spLocks noChangeArrowheads="1"/>
          </p:cNvSpPr>
          <p:nvPr/>
        </p:nvSpPr>
        <p:spPr bwMode="auto">
          <a:xfrm>
            <a:off x="1662113" y="876301"/>
            <a:ext cx="5893594" cy="4108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When you visit a museum, you should ________ the instructions and don’t be against them.</a:t>
            </a: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 A. compare with          B. look forward to </a:t>
            </a: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C. pay attention to        D. try out </a:t>
            </a: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--- Why don’t you choose the red tie?</a:t>
            </a: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--- For me, it doesn't _______ my shirt very well.</a:t>
            </a: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A. fix    B. accept    C. compare   D. match</a:t>
            </a:r>
          </a:p>
        </p:txBody>
      </p:sp>
      <p:sp>
        <p:nvSpPr>
          <p:cNvPr id="70659" name="Rectangle 9"/>
          <p:cNvSpPr>
            <a:spLocks noChangeArrowheads="1"/>
          </p:cNvSpPr>
          <p:nvPr/>
        </p:nvSpPr>
        <p:spPr bwMode="auto">
          <a:xfrm>
            <a:off x="2369344" y="1240631"/>
            <a:ext cx="696516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  <a:endParaRPr lang="zh-CN" altLang="en-US" sz="2400" b="1">
              <a:solidFill>
                <a:srgbClr val="0000CC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0660" name="Rectangle 9"/>
          <p:cNvSpPr>
            <a:spLocks noChangeArrowheads="1"/>
          </p:cNvSpPr>
          <p:nvPr/>
        </p:nvSpPr>
        <p:spPr bwMode="auto">
          <a:xfrm>
            <a:off x="4850607" y="3746897"/>
            <a:ext cx="3214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/>
      <p:bldP spid="7066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5"/>
          <p:cNvSpPr>
            <a:spLocks noChangeArrowheads="1"/>
          </p:cNvSpPr>
          <p:nvPr/>
        </p:nvSpPr>
        <p:spPr bwMode="auto">
          <a:xfrm>
            <a:off x="1732360" y="589360"/>
            <a:ext cx="4536281" cy="5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8. The museum is 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free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to enter, ...</a:t>
            </a:r>
          </a:p>
        </p:txBody>
      </p:sp>
      <p:sp>
        <p:nvSpPr>
          <p:cNvPr id="71683" name="Rectangle 7"/>
          <p:cNvSpPr>
            <a:spLocks noChangeArrowheads="1"/>
          </p:cNvSpPr>
          <p:nvPr/>
        </p:nvSpPr>
        <p:spPr bwMode="auto">
          <a:xfrm>
            <a:off x="1893094" y="1339454"/>
            <a:ext cx="5572125" cy="303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free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表示“免费的”。如：</a:t>
            </a: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Workers enjoy free medical care.   </a:t>
            </a:r>
          </a:p>
          <a:p>
            <a:pPr>
              <a:spcAft>
                <a:spcPts val="450"/>
              </a:spcAf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工人享受免费医疗。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Are the drinks free?   </a:t>
            </a: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这些饮料免费吗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?</a:t>
            </a:r>
          </a:p>
          <a:p>
            <a:pPr>
              <a:spcAft>
                <a:spcPts val="450"/>
              </a:spcAft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He got a free ticket to the play.</a:t>
            </a:r>
          </a:p>
          <a:p>
            <a:pPr>
              <a:spcAft>
                <a:spcPts val="450"/>
              </a:spcAf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他得到一张免费票看这出戏。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ChangeArrowheads="1"/>
          </p:cNvSpPr>
          <p:nvPr/>
        </p:nvSpPr>
        <p:spPr bwMode="auto">
          <a:xfrm>
            <a:off x="1852613" y="1225154"/>
            <a:ext cx="5928122" cy="3649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习惯上用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be free to do sth.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表示“自由地去做某事”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 You are free to go or to stay.</a:t>
            </a: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去还是留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,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由你自己决定。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Everyone is free to express himself.   </a:t>
            </a: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每个人都可以畅所欲言。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8"/>
          <p:cNvSpPr>
            <a:spLocks noChangeArrowheads="1"/>
          </p:cNvSpPr>
          <p:nvPr/>
        </p:nvSpPr>
        <p:spPr bwMode="auto">
          <a:xfrm>
            <a:off x="1083469" y="1127523"/>
            <a:ext cx="6985397" cy="4015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free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作形容词还表示“自由的；畅通的；没有</a:t>
            </a: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…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的；未使用的；空闲的；随意的” </a:t>
            </a: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 prisoners wish to be free again.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囚犯们希望重获自由。 </a:t>
            </a:r>
            <a:endParaRPr lang="en-US" altLang="zh-CN" sz="21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They like living in a village, free of crowds and noise.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他们喜欢住在乡村里</a:t>
            </a: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, 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远离人群和噪音。</a:t>
            </a:r>
            <a:endParaRPr lang="en-US" altLang="zh-CN" sz="21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have only one free evening every week.   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我每周只有一个晚上有空。</a:t>
            </a:r>
            <a:endParaRPr lang="en-US" altLang="zh-CN" sz="21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9394" name="Text Box 4"/>
          <p:cNvSpPr txBox="1">
            <a:spLocks noChangeArrowheads="1"/>
          </p:cNvSpPr>
          <p:nvPr/>
        </p:nvSpPr>
        <p:spPr bwMode="auto">
          <a:xfrm>
            <a:off x="2996803" y="526257"/>
            <a:ext cx="1881188" cy="484585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27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知识链接</a:t>
            </a:r>
            <a:endParaRPr lang="en-US" altLang="zh-CN" sz="27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8"/>
          <p:cNvSpPr>
            <a:spLocks noChangeArrowheads="1"/>
          </p:cNvSpPr>
          <p:nvPr/>
        </p:nvSpPr>
        <p:spPr bwMode="auto">
          <a:xfrm>
            <a:off x="1408510" y="414338"/>
            <a:ext cx="6426994" cy="4865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ts val="450"/>
              </a:spcAft>
              <a:defRPr/>
            </a:pPr>
            <a:r>
              <a:rPr lang="zh-CN" altLang="en-US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一、根据提示完成单词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。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eaLnBrk="1" hangingPunct="1"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The ______________ 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实验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) we did this </a:t>
            </a:r>
          </a:p>
          <a:p>
            <a:pPr eaLnBrk="1" hangingPunct="1">
              <a:lnSpc>
                <a:spcPct val="150000"/>
              </a:lnSpc>
              <a:spcAft>
                <a:spcPts val="9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   morning made me puzzled.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2. I prefer chemistry to __________ 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物理学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).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3. Plants absorb ________ 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能量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) from the sun.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4. This is our ________________ 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通讯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) center. 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5. C____________ your answers with those   </a:t>
            </a:r>
          </a:p>
          <a:p>
            <a:pPr eaLnBrk="1" hangingPunct="1">
              <a:lnSpc>
                <a:spcPct val="150000"/>
              </a:lnSpc>
              <a:spcAft>
                <a:spcPts val="9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  at the back of the book to see if they are right.</a:t>
            </a:r>
          </a:p>
        </p:txBody>
      </p:sp>
      <p:sp>
        <p:nvSpPr>
          <p:cNvPr id="74756" name="Text Box 10"/>
          <p:cNvSpPr txBox="1">
            <a:spLocks noChangeArrowheads="1"/>
          </p:cNvSpPr>
          <p:nvPr/>
        </p:nvSpPr>
        <p:spPr bwMode="auto">
          <a:xfrm>
            <a:off x="2487216" y="1213248"/>
            <a:ext cx="1943100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experiment</a:t>
            </a:r>
          </a:p>
        </p:txBody>
      </p:sp>
      <p:sp>
        <p:nvSpPr>
          <p:cNvPr id="74757" name="Text Box 11"/>
          <p:cNvSpPr txBox="1">
            <a:spLocks noChangeArrowheads="1"/>
          </p:cNvSpPr>
          <p:nvPr/>
        </p:nvSpPr>
        <p:spPr bwMode="auto">
          <a:xfrm>
            <a:off x="4797029" y="2345531"/>
            <a:ext cx="1125140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physics</a:t>
            </a:r>
          </a:p>
        </p:txBody>
      </p:sp>
      <p:sp>
        <p:nvSpPr>
          <p:cNvPr id="74758" name="Text Box 12"/>
          <p:cNvSpPr txBox="1">
            <a:spLocks noChangeArrowheads="1"/>
          </p:cNvSpPr>
          <p:nvPr/>
        </p:nvSpPr>
        <p:spPr bwMode="auto">
          <a:xfrm>
            <a:off x="3618310" y="2915841"/>
            <a:ext cx="117871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energy</a:t>
            </a:r>
          </a:p>
        </p:txBody>
      </p:sp>
      <p:sp>
        <p:nvSpPr>
          <p:cNvPr id="74759" name="Text Box 13"/>
          <p:cNvSpPr txBox="1">
            <a:spLocks noChangeArrowheads="1"/>
          </p:cNvSpPr>
          <p:nvPr/>
        </p:nvSpPr>
        <p:spPr bwMode="auto">
          <a:xfrm>
            <a:off x="3287316" y="3538537"/>
            <a:ext cx="2286000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communications</a:t>
            </a:r>
          </a:p>
        </p:txBody>
      </p:sp>
      <p:sp>
        <p:nvSpPr>
          <p:cNvPr id="74760" name="Text Box 14"/>
          <p:cNvSpPr txBox="1">
            <a:spLocks noChangeArrowheads="1"/>
          </p:cNvSpPr>
          <p:nvPr/>
        </p:nvSpPr>
        <p:spPr bwMode="auto">
          <a:xfrm>
            <a:off x="2015729" y="4062413"/>
            <a:ext cx="172521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ompare</a:t>
            </a:r>
          </a:p>
        </p:txBody>
      </p:sp>
      <p:sp>
        <p:nvSpPr>
          <p:cNvPr id="60423" name="矩形 1"/>
          <p:cNvSpPr>
            <a:spLocks noChangeArrowheads="1"/>
          </p:cNvSpPr>
          <p:nvPr/>
        </p:nvSpPr>
        <p:spPr bwMode="auto">
          <a:xfrm>
            <a:off x="372708" y="704850"/>
            <a:ext cx="96789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Exercise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/>
          <p:cNvSpPr>
            <a:spLocks noChangeArrowheads="1"/>
          </p:cNvSpPr>
          <p:nvPr/>
        </p:nvSpPr>
        <p:spPr bwMode="auto">
          <a:xfrm>
            <a:off x="1357313" y="617935"/>
            <a:ext cx="6426994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二、用所给词的适当形式填空。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1. He is free ________ (do) what he likes to do.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2. In most museums, there is no ________ (shout) and ________(run).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3. No one visiting in the Science Museum is allowed __________ (touch) the exhibits.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4. It takes a lot of work _________ (dig) a deep well 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井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). 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5. Tell the _______ (noise) boys to stay away. </a:t>
            </a:r>
          </a:p>
        </p:txBody>
      </p:sp>
      <p:sp>
        <p:nvSpPr>
          <p:cNvPr id="75779" name="Text Box 6"/>
          <p:cNvSpPr txBox="1">
            <a:spLocks noChangeArrowheads="1"/>
          </p:cNvSpPr>
          <p:nvPr/>
        </p:nvSpPr>
        <p:spPr bwMode="auto">
          <a:xfrm>
            <a:off x="3182541" y="1235869"/>
            <a:ext cx="1200150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 do</a:t>
            </a:r>
          </a:p>
        </p:txBody>
      </p:sp>
      <p:sp>
        <p:nvSpPr>
          <p:cNvPr id="75780" name="Text Box 7"/>
          <p:cNvSpPr txBox="1">
            <a:spLocks noChangeArrowheads="1"/>
          </p:cNvSpPr>
          <p:nvPr/>
        </p:nvSpPr>
        <p:spPr bwMode="auto">
          <a:xfrm>
            <a:off x="5557838" y="1775223"/>
            <a:ext cx="2000250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shouting</a:t>
            </a:r>
          </a:p>
        </p:txBody>
      </p:sp>
      <p:sp>
        <p:nvSpPr>
          <p:cNvPr id="75781" name="Text Box 8"/>
          <p:cNvSpPr txBox="1">
            <a:spLocks noChangeArrowheads="1"/>
          </p:cNvSpPr>
          <p:nvPr/>
        </p:nvSpPr>
        <p:spPr bwMode="auto">
          <a:xfrm>
            <a:off x="2914651" y="2071687"/>
            <a:ext cx="1468040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running</a:t>
            </a:r>
          </a:p>
        </p:txBody>
      </p:sp>
      <p:sp>
        <p:nvSpPr>
          <p:cNvPr id="75782" name="Text Box 9"/>
          <p:cNvSpPr txBox="1">
            <a:spLocks noChangeArrowheads="1"/>
          </p:cNvSpPr>
          <p:nvPr/>
        </p:nvSpPr>
        <p:spPr bwMode="auto">
          <a:xfrm>
            <a:off x="4724400" y="3584972"/>
            <a:ext cx="10953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 dig</a:t>
            </a:r>
          </a:p>
        </p:txBody>
      </p:sp>
      <p:sp>
        <p:nvSpPr>
          <p:cNvPr id="75783" name="Text Box 10"/>
          <p:cNvSpPr txBox="1">
            <a:spLocks noChangeArrowheads="1"/>
          </p:cNvSpPr>
          <p:nvPr/>
        </p:nvSpPr>
        <p:spPr bwMode="auto">
          <a:xfrm>
            <a:off x="2625329" y="3050381"/>
            <a:ext cx="1485900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 touch</a:t>
            </a:r>
          </a:p>
        </p:txBody>
      </p:sp>
      <p:sp>
        <p:nvSpPr>
          <p:cNvPr id="75784" name="Text Box 9"/>
          <p:cNvSpPr txBox="1">
            <a:spLocks noChangeArrowheads="1"/>
          </p:cNvSpPr>
          <p:nvPr/>
        </p:nvSpPr>
        <p:spPr bwMode="auto">
          <a:xfrm>
            <a:off x="2902744" y="4542235"/>
            <a:ext cx="10953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noisy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0" grpId="0"/>
      <p:bldP spid="75781" grpId="0"/>
      <p:bldP spid="75782" grpId="0"/>
      <p:bldP spid="75783" grpId="0"/>
      <p:bldP spid="7578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8"/>
          <p:cNvSpPr>
            <a:spLocks noChangeArrowheads="1"/>
          </p:cNvSpPr>
          <p:nvPr/>
        </p:nvSpPr>
        <p:spPr bwMode="auto">
          <a:xfrm>
            <a:off x="1285875" y="639366"/>
            <a:ext cx="6615113" cy="417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三、完成句子。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人们谈论着他们在哪儿能看到什么、能做什么，还有些非常吵闹的机器。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/>
            </a:r>
            <a:b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People talk about ______ _____ _____ ______ and do there, and there are some very noisy machines _______ ______.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参观科学博物馆很有趣，并且这也是了解科学的一个方法。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                                                            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________ the Science Museum is fun and it’s great way _____ ______ _______ science.</a:t>
            </a:r>
          </a:p>
        </p:txBody>
      </p:sp>
      <p:sp>
        <p:nvSpPr>
          <p:cNvPr id="76803" name="Text Box 9"/>
          <p:cNvSpPr txBox="1">
            <a:spLocks noChangeArrowheads="1"/>
          </p:cNvSpPr>
          <p:nvPr/>
        </p:nvSpPr>
        <p:spPr bwMode="auto">
          <a:xfrm>
            <a:off x="3818335" y="1987154"/>
            <a:ext cx="3456384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what   they   can     see</a:t>
            </a:r>
          </a:p>
        </p:txBody>
      </p:sp>
      <p:sp>
        <p:nvSpPr>
          <p:cNvPr id="76804" name="Text Box 10"/>
          <p:cNvSpPr txBox="1">
            <a:spLocks noChangeArrowheads="1"/>
          </p:cNvSpPr>
          <p:nvPr/>
        </p:nvSpPr>
        <p:spPr bwMode="auto">
          <a:xfrm>
            <a:off x="3002756" y="2705100"/>
            <a:ext cx="1828800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as       well</a:t>
            </a:r>
          </a:p>
        </p:txBody>
      </p:sp>
      <p:sp>
        <p:nvSpPr>
          <p:cNvPr id="76805" name="Text Box 11"/>
          <p:cNvSpPr txBox="1">
            <a:spLocks noChangeArrowheads="1"/>
          </p:cNvSpPr>
          <p:nvPr/>
        </p:nvSpPr>
        <p:spPr bwMode="auto">
          <a:xfrm>
            <a:off x="1373982" y="3996929"/>
            <a:ext cx="117871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Visiting</a:t>
            </a:r>
            <a:endParaRPr lang="zh-CN" altLang="en-US" sz="24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6806" name="Text Box 12"/>
          <p:cNvSpPr txBox="1">
            <a:spLocks noChangeArrowheads="1"/>
          </p:cNvSpPr>
          <p:nvPr/>
        </p:nvSpPr>
        <p:spPr bwMode="auto">
          <a:xfrm>
            <a:off x="3002757" y="4374356"/>
            <a:ext cx="2365772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   learn    about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6804" grpId="0"/>
      <p:bldP spid="76805" grpId="0"/>
      <p:bldP spid="7680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6"/>
          <p:cNvSpPr>
            <a:spLocks noChangeArrowheads="1"/>
          </p:cNvSpPr>
          <p:nvPr/>
        </p:nvSpPr>
        <p:spPr bwMode="auto">
          <a:xfrm>
            <a:off x="1938338" y="1694260"/>
            <a:ext cx="4927997" cy="89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137" tIns="33068" rIns="66137" bIns="33068">
            <a:spAutoFit/>
          </a:bodyPr>
          <a:lstStyle/>
          <a:p>
            <a:pPr defTabSz="528955" eaLnBrk="0" hangingPunct="0">
              <a:lnSpc>
                <a:spcPct val="180000"/>
              </a:lnSpc>
            </a:pPr>
            <a:endParaRPr lang="zh-CN" altLang="zh-CN" sz="30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851422" y="1901429"/>
            <a:ext cx="5828109" cy="897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6137" tIns="33068" rIns="66137" bIns="33068">
            <a:spAutoFit/>
          </a:bodyPr>
          <a:lstStyle>
            <a:lvl1pPr marL="342900" indent="-3429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eaLnBrk="0" hangingPunct="0">
              <a:defRPr/>
            </a:pP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Write a passage about your </a:t>
            </a:r>
            <a:r>
              <a:rPr lang="en-US" altLang="zh-CN" sz="2700" b="1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favourite</a:t>
            </a: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museum.</a:t>
            </a:r>
            <a:endParaRPr lang="en-US" altLang="zh-CN" sz="27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3491" name="矩形 1"/>
          <p:cNvSpPr>
            <a:spLocks noChangeArrowheads="1"/>
          </p:cNvSpPr>
          <p:nvPr/>
        </p:nvSpPr>
        <p:spPr bwMode="auto">
          <a:xfrm>
            <a:off x="-24774" y="928688"/>
            <a:ext cx="124136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Homework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ChangeArrowheads="1"/>
          </p:cNvSpPr>
          <p:nvPr/>
        </p:nvSpPr>
        <p:spPr bwMode="auto">
          <a:xfrm>
            <a:off x="1431131" y="2888456"/>
            <a:ext cx="25193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Hagia Sophia </a:t>
            </a:r>
          </a:p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圣索非亚大教堂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) </a:t>
            </a:r>
          </a:p>
        </p:txBody>
      </p:sp>
      <p:pic>
        <p:nvPicPr>
          <p:cNvPr id="18435" name="Picture 11" descr="3790312e66d9141d4ec226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31131" y="592932"/>
            <a:ext cx="2619375" cy="21466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12"/>
          <p:cNvSpPr>
            <a:spLocks noChangeArrowheads="1"/>
          </p:cNvSpPr>
          <p:nvPr/>
        </p:nvSpPr>
        <p:spPr bwMode="auto">
          <a:xfrm>
            <a:off x="4793457" y="3490913"/>
            <a:ext cx="3707606" cy="80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China National Film Museum (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中国电影博物馆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</a:p>
        </p:txBody>
      </p:sp>
      <p:pic>
        <p:nvPicPr>
          <p:cNvPr id="18437" name="Picture 13" descr="W02008090657037734219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45844" y="946547"/>
            <a:ext cx="2506266" cy="23514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291829" y="2761060"/>
            <a:ext cx="2888456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 British Museum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（大英博物馆） </a:t>
            </a:r>
          </a:p>
        </p:txBody>
      </p:sp>
      <p:pic>
        <p:nvPicPr>
          <p:cNvPr id="19459" name="Picture 3" descr="8474fbdde73ae4a276c638d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39467" y="627460"/>
            <a:ext cx="2591990" cy="19442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305300" y="3750469"/>
            <a:ext cx="38338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 Military Museum of the Chinese People’s Revolution </a:t>
            </a:r>
          </a:p>
        </p:txBody>
      </p:sp>
      <p:pic>
        <p:nvPicPr>
          <p:cNvPr id="19461" name="Picture 5" descr="b3f6cea2204d01e0caefd02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33926" y="1491853"/>
            <a:ext cx="2726531" cy="2128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583531" y="567928"/>
            <a:ext cx="6834188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Look at some pictures of the Science Museum in London and talk about them.</a:t>
            </a:r>
          </a:p>
        </p:txBody>
      </p:sp>
      <p:pic>
        <p:nvPicPr>
          <p:cNvPr id="20483" name="Picture 6" descr="18522-004-F38EE47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9517" y="1928813"/>
            <a:ext cx="2593181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8" descr="london-science-museum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5" y="1660923"/>
            <a:ext cx="2114550" cy="28217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文本框 6"/>
          <p:cNvSpPr txBox="1">
            <a:spLocks noChangeArrowheads="1"/>
          </p:cNvSpPr>
          <p:nvPr/>
        </p:nvSpPr>
        <p:spPr bwMode="auto">
          <a:xfrm>
            <a:off x="129778" y="741760"/>
            <a:ext cx="1471613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Before reading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20080520224349_dsc_3957-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32360" y="696516"/>
            <a:ext cx="5715000" cy="3800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7" descr="ANTENNA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21656" y="767954"/>
            <a:ext cx="5500688" cy="3607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1901</Words>
  <Application>Microsoft Office PowerPoint</Application>
  <PresentationFormat>全屏显示(16:9)</PresentationFormat>
  <Paragraphs>301</Paragraphs>
  <Slides>47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47</vt:i4>
      </vt:variant>
    </vt:vector>
  </HeadingPairs>
  <TitlesOfParts>
    <vt:vector size="55" baseType="lpstr">
      <vt:lpstr>华文琥珀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2020-06-27T06:18:00Z</dcterms:created>
  <dcterms:modified xsi:type="dcterms:W3CDTF">2023-01-17T00:40:13Z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51E4973CBF24482AAC9C7523C3BFBA21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