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705" r:id="rId3"/>
    <p:sldId id="259" r:id="rId4"/>
    <p:sldId id="707" r:id="rId5"/>
    <p:sldId id="708" r:id="rId6"/>
    <p:sldId id="709" r:id="rId7"/>
    <p:sldId id="710" r:id="rId8"/>
    <p:sldId id="711" r:id="rId9"/>
    <p:sldId id="272" r:id="rId10"/>
    <p:sldId id="713" r:id="rId11"/>
    <p:sldId id="712" r:id="rId12"/>
    <p:sldId id="714" r:id="rId13"/>
    <p:sldId id="715" r:id="rId14"/>
    <p:sldId id="716" r:id="rId15"/>
    <p:sldId id="717" r:id="rId16"/>
    <p:sldId id="25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rcRect t="27555" b="10991"/>
          <a:stretch>
            <a:fillRect/>
          </a:stretch>
        </p:blipFill>
        <p:spPr>
          <a:xfrm>
            <a:off x="1498600" y="2412758"/>
            <a:ext cx="9194800" cy="331994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" name="矩形 1"/>
          <p:cNvSpPr/>
          <p:nvPr/>
        </p:nvSpPr>
        <p:spPr>
          <a:xfrm>
            <a:off x="3159125" y="2632075"/>
            <a:ext cx="6094412" cy="235083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拓展：带有动物名称的常用成语：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鼠目寸光   指鹿为马   鸡鸣狗盗   九牛二虎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鹏程万里   鹤立鸡群   狼狈为奸   狼吞虎咽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鱼跃龙门   百鸟朝凤   沉鱼落雁   笨鸟先飞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" name="矩形 1"/>
          <p:cNvSpPr/>
          <p:nvPr/>
        </p:nvSpPr>
        <p:spPr>
          <a:xfrm>
            <a:off x="1020762" y="1491300"/>
            <a:ext cx="10150475" cy="367966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读下面两组句子，注意加点词的词语，体会每组句子意思的不同。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触着墙的，细丝和小圆片变成灰色。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触着墙的，细丝和小圆片逐渐变成灰色。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隧道顺着地势弯弯曲曲，九寸深，一指宽，这便是蟋蟀的住宅。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隧道顺着地势弯弯曲曲，最多九寸深，一指宽，这便是蟋蟀的住宅。 </a:t>
            </a:r>
          </a:p>
        </p:txBody>
      </p:sp>
      <p:sp>
        <p:nvSpPr>
          <p:cNvPr id="4" name="矩形 2"/>
          <p:cNvSpPr/>
          <p:nvPr/>
        </p:nvSpPr>
        <p:spPr>
          <a:xfrm>
            <a:off x="5049838" y="3180713"/>
            <a:ext cx="720725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5049838" y="4755037"/>
            <a:ext cx="719138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矩形 1"/>
          <p:cNvSpPr/>
          <p:nvPr/>
        </p:nvSpPr>
        <p:spPr>
          <a:xfrm>
            <a:off x="3844942" y="3489325"/>
            <a:ext cx="7342170" cy="1889172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逐渐说明爬山虎的脚是一点儿一点儿变成灰色的，使句子更加具体。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最多表示程度，如果不加的话会让人觉得蟋蟀的住宅都在九英寸深的地方，不符合事实。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8" y="3206750"/>
            <a:ext cx="2768600" cy="26193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" name="矩形 3"/>
          <p:cNvSpPr/>
          <p:nvPr/>
        </p:nvSpPr>
        <p:spPr>
          <a:xfrm>
            <a:off x="3873500" y="1758950"/>
            <a:ext cx="7313612" cy="11405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交流：比较一下每组里前后两句都有什么变化，体会加点词语在表情达意方面的不同。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303212"/>
            <a:ext cx="10058400" cy="64119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9" name="矩形 1"/>
          <p:cNvSpPr/>
          <p:nvPr/>
        </p:nvSpPr>
        <p:spPr>
          <a:xfrm>
            <a:off x="3051175" y="2930525"/>
            <a:ext cx="6084888" cy="224313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通过比较，我们发现，每组里的两个句子意思基本相同，但每组里的第二个句子表达的语义更准确一些。一些句子加上某些限定的词语更加准确表达意思。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100" y="1214438"/>
            <a:ext cx="9720262" cy="52657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" name="矩形 1"/>
          <p:cNvSpPr/>
          <p:nvPr/>
        </p:nvSpPr>
        <p:spPr>
          <a:xfrm>
            <a:off x="2097088" y="2593975"/>
            <a:ext cx="8650288" cy="23082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下面的句子中，用词更准确的一句是（       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、天太热了，我从冰箱里拿出了一根冒凉气的冰棍儿。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、天太热了，我急忙从冰箱里拿出了一根冒凉气的冰棍儿。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、天太热了，我慢慢地从冰箱里拿出一根冒凉气的冰棍儿。</a:t>
            </a:r>
          </a:p>
        </p:txBody>
      </p:sp>
      <p:sp>
        <p:nvSpPr>
          <p:cNvPr id="6" name="矩形 3"/>
          <p:cNvSpPr/>
          <p:nvPr/>
        </p:nvSpPr>
        <p:spPr>
          <a:xfrm>
            <a:off x="7488238" y="2678112"/>
            <a:ext cx="44435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75" y="1608628"/>
            <a:ext cx="8624888" cy="4832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" name="矩形 1"/>
          <p:cNvSpPr/>
          <p:nvPr/>
        </p:nvSpPr>
        <p:spPr>
          <a:xfrm>
            <a:off x="2582862" y="2684953"/>
            <a:ext cx="6646862" cy="2678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关于描写秋天天气的谚语：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立秋荞麦白露花，寒露荞麦收到家。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立秋处暑有阵头，三秋天气多雨水。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立秋过后三场雨，夏布衣裳高搁起。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新知导入</a:t>
            </a: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8" y="1570038"/>
            <a:ext cx="8585200" cy="44735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" name="矩形 2"/>
          <p:cNvSpPr/>
          <p:nvPr/>
        </p:nvSpPr>
        <p:spPr>
          <a:xfrm>
            <a:off x="3338512" y="3114675"/>
            <a:ext cx="5900738" cy="13088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“处处留心皆学问”，只要我们留心观察，就会获得更多的乐趣。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1143000"/>
            <a:ext cx="5715000" cy="5715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0246" name="矩形 1"/>
          <p:cNvSpPr/>
          <p:nvPr/>
        </p:nvSpPr>
        <p:spPr>
          <a:xfrm>
            <a:off x="6330950" y="2441576"/>
            <a:ext cx="3876675" cy="1954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学习了这一单元，你们有什么收获呢？和大家交流一下吧！ </a:t>
            </a:r>
          </a:p>
        </p:txBody>
      </p:sp>
      <p:sp>
        <p:nvSpPr>
          <p:cNvPr id="8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517"/>
            <a:ext cx="5273675" cy="508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6" name="矩形 1"/>
          <p:cNvSpPr/>
          <p:nvPr/>
        </p:nvSpPr>
        <p:spPr>
          <a:xfrm>
            <a:off x="2353468" y="4962704"/>
            <a:ext cx="7350125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只有进行细致地观察，才能写得准确。</a:t>
            </a:r>
          </a:p>
        </p:txBody>
      </p:sp>
      <p:sp>
        <p:nvSpPr>
          <p:cNvPr id="7" name="矩形 2"/>
          <p:cNvSpPr/>
          <p:nvPr/>
        </p:nvSpPr>
        <p:spPr>
          <a:xfrm>
            <a:off x="886619" y="1849616"/>
            <a:ext cx="10418762" cy="1135054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它用前足扒土，还用钳子搬掉较大的土块。它用强有力的后足踏地。后腿上有两排锯，用它们将泥土推到后面，倾斜地铺开。</a:t>
            </a:r>
          </a:p>
        </p:txBody>
      </p:sp>
      <p:sp>
        <p:nvSpPr>
          <p:cNvPr id="9" name="矩形 3"/>
          <p:cNvSpPr/>
          <p:nvPr/>
        </p:nvSpPr>
        <p:spPr>
          <a:xfrm>
            <a:off x="894556" y="3351262"/>
            <a:ext cx="10410825" cy="1135054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蟋蟀的住宅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中蟋蟀建造住宅是作者运用了一些动词来描写，如：扒、搬、踏、推、铺。作者进行了（          ）地观察，才能写得这么准确。</a:t>
            </a:r>
          </a:p>
        </p:txBody>
      </p:sp>
      <p:sp>
        <p:nvSpPr>
          <p:cNvPr id="10" name="矩形 4"/>
          <p:cNvSpPr/>
          <p:nvPr/>
        </p:nvSpPr>
        <p:spPr>
          <a:xfrm>
            <a:off x="6028531" y="4011951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1" name="矩形 5"/>
          <p:cNvSpPr/>
          <p:nvPr/>
        </p:nvSpPr>
        <p:spPr>
          <a:xfrm>
            <a:off x="2073275" y="4823463"/>
            <a:ext cx="8134350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作者不但观察细致，还连续观察了一段时间。</a:t>
            </a:r>
          </a:p>
        </p:txBody>
      </p:sp>
      <p:sp>
        <p:nvSpPr>
          <p:cNvPr id="12" name="矩形 6"/>
          <p:cNvSpPr/>
          <p:nvPr/>
        </p:nvSpPr>
        <p:spPr>
          <a:xfrm>
            <a:off x="820738" y="1657350"/>
            <a:ext cx="10418762" cy="113506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爬山虎的脚要是没触着墙，不几天就萎了，后来连痕迹也没有了。触着墙的，细丝和小圆片逐渐变成灰色。</a:t>
            </a:r>
          </a:p>
        </p:txBody>
      </p:sp>
      <p:sp>
        <p:nvSpPr>
          <p:cNvPr id="13" name="矩形 7"/>
          <p:cNvSpPr/>
          <p:nvPr/>
        </p:nvSpPr>
        <p:spPr>
          <a:xfrm>
            <a:off x="890587" y="3194050"/>
            <a:ext cx="10410825" cy="1135054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爬山虎的脚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中表示时间的词：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，说明作者不但细致观察，还（        ）观察了一段时间，把爬山虎的脚写得这么详细。</a:t>
            </a:r>
          </a:p>
        </p:txBody>
      </p:sp>
      <p:sp>
        <p:nvSpPr>
          <p:cNvPr id="14" name="矩形 2"/>
          <p:cNvSpPr/>
          <p:nvPr/>
        </p:nvSpPr>
        <p:spPr>
          <a:xfrm>
            <a:off x="2457450" y="3867150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3"/>
          <p:cNvSpPr/>
          <p:nvPr/>
        </p:nvSpPr>
        <p:spPr>
          <a:xfrm>
            <a:off x="6140450" y="3292475"/>
            <a:ext cx="1132041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不几天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4"/>
          <p:cNvSpPr/>
          <p:nvPr/>
        </p:nvSpPr>
        <p:spPr>
          <a:xfrm>
            <a:off x="7543800" y="3284538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后来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tsTypes="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矩形 5"/>
          <p:cNvSpPr/>
          <p:nvPr/>
        </p:nvSpPr>
        <p:spPr>
          <a:xfrm>
            <a:off x="2068512" y="4999038"/>
            <a:ext cx="8959850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观察不仅要用眼睛看，还要用耳朵听，用心想。</a:t>
            </a:r>
          </a:p>
        </p:txBody>
      </p:sp>
      <p:sp>
        <p:nvSpPr>
          <p:cNvPr id="4" name="矩形 6"/>
          <p:cNvSpPr/>
          <p:nvPr/>
        </p:nvSpPr>
        <p:spPr>
          <a:xfrm>
            <a:off x="820738" y="1657350"/>
            <a:ext cx="10418762" cy="113506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那倾斜的门口，经过仔细耙扫，收拾得很平坦。这就是蟋蟀的平台。当四周很安静的时候，蟋蟀就在这平台上弹琴。</a:t>
            </a:r>
          </a:p>
        </p:txBody>
      </p:sp>
      <p:sp>
        <p:nvSpPr>
          <p:cNvPr id="5" name="矩形 7"/>
          <p:cNvSpPr/>
          <p:nvPr/>
        </p:nvSpPr>
        <p:spPr>
          <a:xfrm>
            <a:off x="828675" y="3429000"/>
            <a:ext cx="10410825" cy="1135062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“平坦”是作者观察时用（           ）到的，“安静”是作者用（           ）到的，“弹琴”是作者用（        ）到的。</a:t>
            </a:r>
          </a:p>
        </p:txBody>
      </p:sp>
      <p:sp>
        <p:nvSpPr>
          <p:cNvPr id="6" name="矩形 2"/>
          <p:cNvSpPr/>
          <p:nvPr/>
        </p:nvSpPr>
        <p:spPr>
          <a:xfrm>
            <a:off x="4820640" y="3535362"/>
            <a:ext cx="1132041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3"/>
          <p:cNvSpPr/>
          <p:nvPr/>
        </p:nvSpPr>
        <p:spPr>
          <a:xfrm>
            <a:off x="9704388" y="3535362"/>
            <a:ext cx="1132041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耳朵听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4570412" y="4102100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心想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6 L 6.25E-7 -0.07223 " rAng="0" ptsTypes="AA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矩形 1"/>
          <p:cNvSpPr/>
          <p:nvPr/>
        </p:nvSpPr>
        <p:spPr>
          <a:xfrm>
            <a:off x="1130300" y="1973262"/>
            <a:ext cx="6408737" cy="1961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这三个片段分别告诉我们要细心观察，要连续观察，观察过程中还需要调动各种感官。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23622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矩形 1"/>
          <p:cNvSpPr/>
          <p:nvPr/>
        </p:nvSpPr>
        <p:spPr>
          <a:xfrm>
            <a:off x="952500" y="2009755"/>
            <a:ext cx="6973888" cy="35170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拓展：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过了一段时间，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7124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仙人掌就变成了翠绿色，那绿色让人看起来是那么的耀眼那么的舒服，那么的新鲜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它身上原来柔软的小刺也变得发硬，就像一根根钢针。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又过了一段时间，它身上又长出了一个花骨朵儿。慢慢地，越来越大，最后开出了一朵大红花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，看起来真是漂亮极了！</a:t>
            </a:r>
          </a:p>
        </p:txBody>
      </p:sp>
      <p:sp>
        <p:nvSpPr>
          <p:cNvPr id="4" name="矩形 2"/>
          <p:cNvSpPr/>
          <p:nvPr/>
        </p:nvSpPr>
        <p:spPr>
          <a:xfrm>
            <a:off x="8167688" y="2149475"/>
            <a:ext cx="3071812" cy="878446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从视觉角度写出了仙人掌颜色的变化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8153400" y="3403600"/>
            <a:ext cx="3082680" cy="878446"/>
          </a:xfrm>
          <a:prstGeom prst="rect">
            <a:avLst/>
          </a:prstGeom>
          <a:gradFill rotWithShape="1">
            <a:gsLst>
              <a:gs pos="0">
                <a:srgbClr val="A8B7DF"/>
              </a:gs>
              <a:gs pos="50000">
                <a:srgbClr val="9AABD9"/>
              </a:gs>
              <a:gs pos="100000">
                <a:srgbClr val="879ED7"/>
              </a:gs>
            </a:gsLst>
            <a:lin ang="5400000" scaled="1"/>
          </a:gradFill>
          <a:ln w="6350">
            <a:solidFill>
              <a:srgbClr val="4472C4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从触觉角度写出了仙人掌的刺由软变硬的过程。</a:t>
            </a:r>
          </a:p>
        </p:txBody>
      </p:sp>
      <p:sp>
        <p:nvSpPr>
          <p:cNvPr id="6" name="矩形 4"/>
          <p:cNvSpPr/>
          <p:nvPr/>
        </p:nvSpPr>
        <p:spPr>
          <a:xfrm>
            <a:off x="8167688" y="4826000"/>
            <a:ext cx="3071812" cy="462947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连续观察仙人掌开花的过程。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云形标注 4"/>
          <p:cNvSpPr/>
          <p:nvPr/>
        </p:nvSpPr>
        <p:spPr>
          <a:xfrm>
            <a:off x="8834436" y="1944074"/>
            <a:ext cx="2555875" cy="1730375"/>
          </a:xfrm>
          <a:prstGeom prst="cloudCallout">
            <a:avLst>
              <a:gd name="adj1" fmla="val -53366"/>
              <a:gd name="adj2" fmla="val 440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0" name="矩形 1"/>
          <p:cNvSpPr/>
          <p:nvPr/>
        </p:nvSpPr>
        <p:spPr>
          <a:xfrm>
            <a:off x="1233488" y="5095527"/>
            <a:ext cx="8035925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其他动物的家有：蛇洞、兔窟、鸡舍、蚁穴</a:t>
            </a:r>
          </a:p>
        </p:txBody>
      </p:sp>
      <p:sp>
        <p:nvSpPr>
          <p:cNvPr id="16392" name="矩形 3"/>
          <p:cNvSpPr/>
          <p:nvPr/>
        </p:nvSpPr>
        <p:spPr>
          <a:xfrm>
            <a:off x="1093469" y="2010262"/>
            <a:ext cx="7311391" cy="283747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连一连，为下面的动物找到家。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狗      鼠      鸟      猪      马      鱼      牛      虎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窝      洞      巢      圈      塘      厩      穴      棚</a:t>
            </a:r>
          </a:p>
        </p:txBody>
      </p:sp>
      <p:sp>
        <p:nvSpPr>
          <p:cNvPr id="16393" name="矩形 5"/>
          <p:cNvSpPr/>
          <p:nvPr/>
        </p:nvSpPr>
        <p:spPr>
          <a:xfrm>
            <a:off x="9056686" y="2209186"/>
            <a:ext cx="2111375" cy="1201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我发现“鸟窝”也可以叫“鸟巢”。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6394" name="直接连接符 7"/>
          <p:cNvCxnSpPr/>
          <p:nvPr/>
        </p:nvCxnSpPr>
        <p:spPr>
          <a:xfrm flipH="1">
            <a:off x="1969768" y="3045312"/>
            <a:ext cx="1658938" cy="13509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</p:spPr>
      </p:cxnSp>
      <p:cxnSp>
        <p:nvCxnSpPr>
          <p:cNvPr id="16395" name="直接连接符 9"/>
          <p:cNvCxnSpPr/>
          <p:nvPr/>
        </p:nvCxnSpPr>
        <p:spPr>
          <a:xfrm flipH="1">
            <a:off x="3628706" y="3045312"/>
            <a:ext cx="0" cy="13509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</a:ln>
        </p:spPr>
      </p:cxnSp>
      <p:cxnSp>
        <p:nvCxnSpPr>
          <p:cNvPr id="16396" name="直接连接符 13"/>
          <p:cNvCxnSpPr/>
          <p:nvPr/>
        </p:nvCxnSpPr>
        <p:spPr>
          <a:xfrm flipH="1">
            <a:off x="1969768" y="3045312"/>
            <a:ext cx="0" cy="1350962"/>
          </a:xfrm>
          <a:prstGeom prst="line">
            <a:avLst/>
          </a:prstGeom>
          <a:noFill/>
          <a:ln w="38100">
            <a:solidFill>
              <a:srgbClr val="FFC000"/>
            </a:solidFill>
            <a:miter lim="800000"/>
          </a:ln>
        </p:spPr>
      </p:cxnSp>
      <p:cxnSp>
        <p:nvCxnSpPr>
          <p:cNvPr id="16397" name="直接连接符 15"/>
          <p:cNvCxnSpPr/>
          <p:nvPr/>
        </p:nvCxnSpPr>
        <p:spPr>
          <a:xfrm>
            <a:off x="1969768" y="3045312"/>
            <a:ext cx="828675" cy="1350962"/>
          </a:xfrm>
          <a:prstGeom prst="line">
            <a:avLst/>
          </a:prstGeom>
          <a:noFill/>
          <a:ln w="38100">
            <a:solidFill>
              <a:srgbClr val="FFC000"/>
            </a:solidFill>
            <a:miter lim="800000"/>
          </a:ln>
        </p:spPr>
      </p:cxnSp>
      <p:cxnSp>
        <p:nvCxnSpPr>
          <p:cNvPr id="16398" name="直接箭头连接符 17"/>
          <p:cNvCxnSpPr/>
          <p:nvPr/>
        </p:nvCxnSpPr>
        <p:spPr>
          <a:xfrm flipH="1">
            <a:off x="1969768" y="3045312"/>
            <a:ext cx="828675" cy="135096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tailEnd type="arrow"/>
          </a:ln>
        </p:spPr>
      </p:cxnSp>
      <p:cxnSp>
        <p:nvCxnSpPr>
          <p:cNvPr id="16399" name="直接连接符 19"/>
          <p:cNvCxnSpPr/>
          <p:nvPr/>
        </p:nvCxnSpPr>
        <p:spPr>
          <a:xfrm>
            <a:off x="2798444" y="3045312"/>
            <a:ext cx="4264025" cy="135096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6400" name="直接连接符 21"/>
          <p:cNvCxnSpPr/>
          <p:nvPr/>
        </p:nvCxnSpPr>
        <p:spPr>
          <a:xfrm flipH="1">
            <a:off x="4516118" y="3045312"/>
            <a:ext cx="0" cy="1350962"/>
          </a:xfrm>
          <a:prstGeom prst="line">
            <a:avLst/>
          </a:prstGeom>
          <a:noFill/>
          <a:ln w="38100">
            <a:solidFill>
              <a:srgbClr val="002060"/>
            </a:solidFill>
            <a:miter lim="800000"/>
          </a:ln>
        </p:spPr>
      </p:cxnSp>
      <p:cxnSp>
        <p:nvCxnSpPr>
          <p:cNvPr id="16401" name="直接连接符 24"/>
          <p:cNvCxnSpPr/>
          <p:nvPr/>
        </p:nvCxnSpPr>
        <p:spPr>
          <a:xfrm>
            <a:off x="4516118" y="3045312"/>
            <a:ext cx="3417888" cy="1350962"/>
          </a:xfrm>
          <a:prstGeom prst="line">
            <a:avLst/>
          </a:prstGeom>
          <a:noFill/>
          <a:ln w="38100">
            <a:solidFill>
              <a:srgbClr val="002060"/>
            </a:solidFill>
            <a:miter lim="800000"/>
          </a:ln>
        </p:spPr>
      </p:cxnSp>
      <p:cxnSp>
        <p:nvCxnSpPr>
          <p:cNvPr id="16402" name="直接连接符 26"/>
          <p:cNvCxnSpPr/>
          <p:nvPr/>
        </p:nvCxnSpPr>
        <p:spPr>
          <a:xfrm>
            <a:off x="5443218" y="3045312"/>
            <a:ext cx="781050" cy="1350962"/>
          </a:xfrm>
          <a:prstGeom prst="line">
            <a:avLst/>
          </a:prstGeom>
          <a:noFill/>
          <a:ln w="38100">
            <a:solidFill>
              <a:srgbClr val="7030A0"/>
            </a:solidFill>
            <a:miter lim="800000"/>
          </a:ln>
        </p:spPr>
      </p:cxnSp>
      <p:cxnSp>
        <p:nvCxnSpPr>
          <p:cNvPr id="16403" name="直接连接符 28"/>
          <p:cNvCxnSpPr/>
          <p:nvPr/>
        </p:nvCxnSpPr>
        <p:spPr>
          <a:xfrm>
            <a:off x="5443218" y="3045312"/>
            <a:ext cx="2490788" cy="1350962"/>
          </a:xfrm>
          <a:prstGeom prst="line">
            <a:avLst/>
          </a:prstGeom>
          <a:noFill/>
          <a:ln w="38100">
            <a:solidFill>
              <a:srgbClr val="7030A0"/>
            </a:solidFill>
            <a:miter lim="800000"/>
          </a:ln>
        </p:spPr>
      </p:cxnSp>
      <p:cxnSp>
        <p:nvCxnSpPr>
          <p:cNvPr id="16404" name="直接连接符 30"/>
          <p:cNvCxnSpPr/>
          <p:nvPr/>
        </p:nvCxnSpPr>
        <p:spPr>
          <a:xfrm flipH="1">
            <a:off x="5443218" y="3045312"/>
            <a:ext cx="781050" cy="1350962"/>
          </a:xfrm>
          <a:prstGeom prst="line">
            <a:avLst/>
          </a:prstGeom>
          <a:noFill/>
          <a:ln w="38100">
            <a:solidFill>
              <a:srgbClr val="7F6000"/>
            </a:solidFill>
            <a:miter lim="800000"/>
          </a:ln>
        </p:spPr>
      </p:cxnSp>
      <p:cxnSp>
        <p:nvCxnSpPr>
          <p:cNvPr id="16405" name="直接连接符 8195"/>
          <p:cNvCxnSpPr/>
          <p:nvPr/>
        </p:nvCxnSpPr>
        <p:spPr>
          <a:xfrm>
            <a:off x="7062468" y="3045312"/>
            <a:ext cx="871538" cy="1350962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</a:ln>
        </p:spPr>
      </p:cxnSp>
      <p:cxnSp>
        <p:nvCxnSpPr>
          <p:cNvPr id="16406" name="直接连接符 8197"/>
          <p:cNvCxnSpPr/>
          <p:nvPr/>
        </p:nvCxnSpPr>
        <p:spPr>
          <a:xfrm flipH="1">
            <a:off x="7062468" y="3045312"/>
            <a:ext cx="871538" cy="1350962"/>
          </a:xfrm>
          <a:prstGeom prst="line">
            <a:avLst/>
          </a:prstGeom>
          <a:noFill/>
          <a:ln w="38100">
            <a:solidFill>
              <a:srgbClr val="C00000"/>
            </a:solidFill>
            <a:miter lim="800000"/>
          </a:ln>
        </p:spPr>
      </p:cxnSp>
      <p:sp>
        <p:nvSpPr>
          <p:cNvPr id="3" name="文本占位符 7"/>
          <p:cNvSpPr txBox="1"/>
          <p:nvPr/>
        </p:nvSpPr>
        <p:spPr>
          <a:xfrm>
            <a:off x="491552" y="417022"/>
            <a:ext cx="2762250" cy="498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宽屏</PresentationFormat>
  <Paragraphs>96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思源黑体 CN Light</vt:lpstr>
      <vt:lpstr>Arial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2021-05-10T01:18:05Z</dcterms:created>
  <dcterms:modified xsi:type="dcterms:W3CDTF">2023-01-10T06:59:31Z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8A31AA73588F468DB3D92630379CB236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