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6" r:id="rId2"/>
    <p:sldId id="299" r:id="rId3"/>
    <p:sldId id="272" r:id="rId4"/>
    <p:sldId id="292" r:id="rId5"/>
    <p:sldId id="293" r:id="rId6"/>
    <p:sldId id="298" r:id="rId7"/>
    <p:sldId id="342" r:id="rId8"/>
    <p:sldId id="343" r:id="rId9"/>
    <p:sldId id="344" r:id="rId10"/>
    <p:sldId id="345" r:id="rId11"/>
    <p:sldId id="296" r:id="rId12"/>
    <p:sldId id="320" r:id="rId13"/>
    <p:sldId id="297" r:id="rId14"/>
    <p:sldId id="291" r:id="rId15"/>
    <p:sldId id="319" r:id="rId16"/>
    <p:sldId id="324" r:id="rId17"/>
    <p:sldId id="35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54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20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文本占位符 20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9A4844F-6608-480D-B3F6-096DE4497D6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13EE7923-F9AB-4514-8539-D16C2EFAE9FD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779C575F-4835-4348-B6A9-CFF43F96E1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75C4631A-D9B6-4636-BB18-5CD3101918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57389B9-8D50-4065-97A1-093100EEC25E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4165ED8-6E40-4577-8B21-97CA7EA0FA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6B9103F1-9000-45A8-933D-88175BF1134C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A5BA1533-5C73-4C6E-9997-8A061F19EBE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fld id="{6FD35343-7F44-4697-8EB5-3E213F7ADDDF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44712B6-09B8-40DF-A2C6-D67ED9B88619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77A88C1-50D4-48F7-840A-D2B1F4DB19F5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6AB82D1-35F8-4961-9261-B35855637830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3" name="日期占位符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AC66F68-F77E-4011-A62B-8F0DCE4964DB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400" b="1"/>
            </a:lvl1pPr>
          </a:lstStyle>
          <a:p>
            <a:endParaRPr lang="en-US" noProof="1"/>
          </a:p>
        </p:txBody>
      </p:sp>
      <p:sp>
        <p:nvSpPr>
          <p:cNvPr id="3" name="日期占位符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9B61140-F7F5-4AC2-B03F-FB53E9CBB447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/>
            </a:lvl1pPr>
          </a:lstStyle>
          <a:p>
            <a:fld id="{EFF8432C-76EF-4F89-922E-B4ADB1C1079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6386" name="图片 5" descr="黑板-空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图片 7" descr="叶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15" descr="桌子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图片 16" descr="粉笔画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图片 11" descr="书本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图片 14" descr="钟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图片 10" descr="铅笔筒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图片 13" descr="眼镜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77975" y="1924050"/>
            <a:ext cx="5661025" cy="1503363"/>
            <a:chOff x="2600" y="2713"/>
            <a:chExt cx="8914" cy="2365"/>
          </a:xfrm>
        </p:grpSpPr>
        <p:sp>
          <p:nvSpPr>
            <p:cNvPr id="16396" name="文本框 6"/>
            <p:cNvSpPr txBox="1">
              <a:spLocks noChangeArrowheads="1"/>
            </p:cNvSpPr>
            <p:nvPr/>
          </p:nvSpPr>
          <p:spPr bwMode="auto">
            <a:xfrm>
              <a:off x="2600" y="4167"/>
              <a:ext cx="8914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课时</a:t>
              </a:r>
            </a:p>
          </p:txBody>
        </p:sp>
        <p:sp>
          <p:nvSpPr>
            <p:cNvPr id="16397" name="文本框 8"/>
            <p:cNvSpPr txBox="1">
              <a:spLocks noChangeArrowheads="1"/>
            </p:cNvSpPr>
            <p:nvPr/>
          </p:nvSpPr>
          <p:spPr bwMode="auto">
            <a:xfrm>
              <a:off x="3613" y="2713"/>
              <a:ext cx="6887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3.1 </a:t>
              </a: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有理数的加法与减法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6237312"/>
            <a:ext cx="91471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3313"/>
          <p:cNvSpPr txBox="1">
            <a:spLocks noChangeArrowheads="1"/>
          </p:cNvSpPr>
          <p:nvPr/>
        </p:nvSpPr>
        <p:spPr bwMode="auto">
          <a:xfrm>
            <a:off x="1187450" y="908050"/>
            <a:ext cx="77057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02" name="组合 13314"/>
          <p:cNvGrpSpPr/>
          <p:nvPr/>
        </p:nvGrpSpPr>
        <p:grpSpPr bwMode="auto">
          <a:xfrm>
            <a:off x="0" y="188913"/>
            <a:ext cx="2160588" cy="795337"/>
            <a:chOff x="0" y="0"/>
            <a:chExt cx="1361" cy="501"/>
          </a:xfrm>
        </p:grpSpPr>
        <p:pic>
          <p:nvPicPr>
            <p:cNvPr id="25603" name="图片 1331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4" name="文本框 13316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13318" name="文本框 13317"/>
          <p:cNvSpPr txBox="1">
            <a:spLocks noChangeArrowheads="1"/>
          </p:cNvSpPr>
          <p:nvPr/>
        </p:nvSpPr>
        <p:spPr bwMode="auto">
          <a:xfrm>
            <a:off x="612775" y="1125538"/>
            <a:ext cx="3384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4356100" y="1268413"/>
            <a:ext cx="31686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</a:rPr>
              <a:t>0+(+8)= </a:t>
            </a:r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+8</a:t>
            </a:r>
          </a:p>
        </p:txBody>
      </p:sp>
      <p:sp>
        <p:nvSpPr>
          <p:cNvPr id="13320" name="文本框 13319"/>
          <p:cNvSpPr txBox="1">
            <a:spLocks noChangeArrowheads="1"/>
          </p:cNvSpPr>
          <p:nvPr/>
        </p:nvSpPr>
        <p:spPr bwMode="auto">
          <a:xfrm>
            <a:off x="4860925" y="2060575"/>
            <a:ext cx="2806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13321" name="文本框 13320"/>
          <p:cNvSpPr txBox="1">
            <a:spLocks noChangeArrowheads="1"/>
          </p:cNvSpPr>
          <p:nvPr/>
        </p:nvSpPr>
        <p:spPr bwMode="auto">
          <a:xfrm>
            <a:off x="755650" y="1341438"/>
            <a:ext cx="2592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</a:rPr>
              <a:t>(-3)+0=</a:t>
            </a:r>
          </a:p>
        </p:txBody>
      </p:sp>
      <p:sp>
        <p:nvSpPr>
          <p:cNvPr id="13322" name="文本框 13321"/>
          <p:cNvSpPr txBox="1">
            <a:spLocks noChangeArrowheads="1"/>
          </p:cNvSpPr>
          <p:nvPr/>
        </p:nvSpPr>
        <p:spPr bwMode="auto">
          <a:xfrm>
            <a:off x="2700338" y="1341438"/>
            <a:ext cx="1512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/>
              <a:t>－３</a:t>
            </a:r>
          </a:p>
        </p:txBody>
      </p:sp>
      <p:sp>
        <p:nvSpPr>
          <p:cNvPr id="13324" name="文本框 13323"/>
          <p:cNvSpPr txBox="1">
            <a:spLocks noChangeArrowheads="1"/>
          </p:cNvSpPr>
          <p:nvPr/>
        </p:nvSpPr>
        <p:spPr bwMode="auto">
          <a:xfrm>
            <a:off x="468313" y="2708275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ea typeface="黑体" panose="02010609060101010101" pitchFamily="49" charset="-122"/>
              </a:rPr>
              <a:t>一个数与</a:t>
            </a:r>
            <a:r>
              <a:rPr lang="en-US" altLang="zh-CN" sz="4000" b="1">
                <a:solidFill>
                  <a:srgbClr val="0000FF"/>
                </a:solidFill>
                <a:ea typeface="黑体" panose="02010609060101010101" pitchFamily="49" charset="-122"/>
              </a:rPr>
              <a:t>0</a:t>
            </a:r>
            <a:r>
              <a:rPr lang="zh-CN" altLang="en-US" sz="4000" b="1">
                <a:solidFill>
                  <a:srgbClr val="0000FF"/>
                </a:solidFill>
                <a:ea typeface="黑体" panose="02010609060101010101" pitchFamily="49" charset="-122"/>
              </a:rPr>
              <a:t>相加，仍得这个数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5650" y="4322763"/>
            <a:ext cx="7615238" cy="1189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400" noProof="1">
                <a:cs typeface="+mn-ea"/>
              </a:rPr>
              <a:t>观察以上算式，和的符号与加数的符号有什么关系</a:t>
            </a:r>
            <a:r>
              <a:rPr lang="en-US" altLang="zh-CN" sz="2400" noProof="1">
                <a:cs typeface="+mn-ea"/>
              </a:rPr>
              <a:t>?</a:t>
            </a:r>
            <a:r>
              <a:rPr lang="zh-CN" altLang="en-US" sz="2400" noProof="1">
                <a:cs typeface="+mn-ea"/>
              </a:rPr>
              <a:t>和的绝对值与加数的绝对值有什么关系？你能总结出有理数的加法法则吗？与同学交流</a:t>
            </a:r>
            <a:r>
              <a:rPr lang="en-US" altLang="zh-CN" sz="2400" noProof="1">
                <a:cs typeface="+mn-ea"/>
              </a:rPr>
              <a:t>.</a:t>
            </a:r>
            <a:endParaRPr lang="en-US" altLang="zh-CN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 bldLvl="0"/>
      <p:bldP spid="13320" grpId="0"/>
      <p:bldP spid="13322" grpId="0"/>
      <p:bldP spid="13324" grpId="0" bldLvl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337"/>
          <p:cNvSpPr>
            <a:spLocks noChangeArrowheads="1"/>
          </p:cNvSpPr>
          <p:nvPr/>
        </p:nvSpPr>
        <p:spPr bwMode="auto">
          <a:xfrm>
            <a:off x="125413" y="2168525"/>
            <a:ext cx="889317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-571320" anchor="ctr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１、同号两数相加，取相同的符号，并把绝对值相加； </a:t>
            </a:r>
          </a:p>
          <a:p>
            <a:r>
              <a:rPr lang="zh-CN" altLang="en-US" sz="3200" b="1" dirty="0">
                <a:solidFill>
                  <a:srgbClr val="0000FF"/>
                </a:solidFill>
              </a:rPr>
              <a:t>２、绝对值不相等的异号两数相加，取绝对值较大的加数的符号，并用较大的绝对值减去较小的绝对值；互为相反数的两个数相加得０； </a:t>
            </a:r>
          </a:p>
          <a:p>
            <a:r>
              <a:rPr lang="zh-CN" altLang="en-US" sz="3200" b="1" dirty="0">
                <a:solidFill>
                  <a:srgbClr val="0000FF"/>
                </a:solidFill>
              </a:rPr>
              <a:t>３、一个数与零相加，仍得这个数。</a:t>
            </a:r>
            <a:r>
              <a:rPr lang="zh-CN" altLang="en-US" sz="4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626" name="文本框 14338"/>
          <p:cNvSpPr txBox="1">
            <a:spLocks noChangeArrowheads="1"/>
          </p:cNvSpPr>
          <p:nvPr/>
        </p:nvSpPr>
        <p:spPr bwMode="auto">
          <a:xfrm>
            <a:off x="2411413" y="476250"/>
            <a:ext cx="4681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</a:rPr>
              <a:t>有理数加法法则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5688"/>
            <a:ext cx="15843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15362"/>
          <p:cNvSpPr>
            <a:spLocks noChangeArrowheads="1" noChangeShapeType="1" noTextEdit="1"/>
          </p:cNvSpPr>
          <p:nvPr/>
        </p:nvSpPr>
        <p:spPr bwMode="auto">
          <a:xfrm>
            <a:off x="1392238" y="1905794"/>
            <a:ext cx="7485062" cy="11993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楷体_GB2312"/>
              </a:rPr>
              <a:t>在探索加法法则的过程中运用了数学的什么思想？</a:t>
            </a:r>
          </a:p>
        </p:txBody>
      </p:sp>
      <p:sp>
        <p:nvSpPr>
          <p:cNvPr id="16388" name="矩形 16387"/>
          <p:cNvSpPr>
            <a:spLocks noChangeArrowheads="1" noChangeShapeType="1" noTextEdit="1"/>
          </p:cNvSpPr>
          <p:nvPr/>
        </p:nvSpPr>
        <p:spPr bwMode="auto">
          <a:xfrm>
            <a:off x="1946275" y="4652963"/>
            <a:ext cx="5610225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数行结合的思想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63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74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0"/>
            <a:ext cx="14033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179388" y="4652963"/>
            <a:ext cx="2303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解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</a:rPr>
              <a:t>:</a:t>
            </a: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(1)(-5)+(-9)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     =-(5+9)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     =-14</a:t>
            </a:r>
            <a:endParaRPr lang="en-US" altLang="zh-CN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2484438" y="4652963"/>
            <a:ext cx="2303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(2)11+(-12.1)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=-(12.1-11)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=-1.1</a:t>
            </a:r>
            <a:endParaRPr lang="en-US" altLang="zh-CN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7413" name="文本框 17412"/>
          <p:cNvSpPr txBox="1">
            <a:spLocks noChangeArrowheads="1"/>
          </p:cNvSpPr>
          <p:nvPr/>
        </p:nvSpPr>
        <p:spPr bwMode="auto">
          <a:xfrm>
            <a:off x="4643438" y="4652963"/>
            <a:ext cx="2303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(3)(-3.8)+0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=-3.8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ea typeface="黑体" panose="02010609060101010101" pitchFamily="49" charset="-122"/>
                <a:sym typeface="Wingdings" panose="05000000000000000000" pitchFamily="2" charset="2"/>
              </a:rPr>
              <a:t>  </a:t>
            </a:r>
            <a:endParaRPr lang="en-US" altLang="zh-CN" sz="2400" b="1">
              <a:ea typeface="黑体" panose="02010609060101010101" pitchFamily="49" charset="-122"/>
            </a:endParaRPr>
          </a:p>
        </p:txBody>
      </p:sp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6445250" y="4656138"/>
            <a:ext cx="230346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(4)(-2.4)+2.4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  =0</a:t>
            </a:r>
            <a:endParaRPr lang="en-US" altLang="zh-CN" sz="24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7415" name="文本框 17414"/>
          <p:cNvSpPr txBox="1">
            <a:spLocks noChangeArrowheads="1"/>
          </p:cNvSpPr>
          <p:nvPr/>
        </p:nvSpPr>
        <p:spPr bwMode="auto">
          <a:xfrm>
            <a:off x="323850" y="3213100"/>
            <a:ext cx="88201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sym typeface="Wingdings" panose="05000000000000000000" pitchFamily="2" charset="2"/>
              </a:rPr>
              <a:t>(1)(-5)+(-9)       (2)11+(-12.1)       (3)(-3.8)+0        (4)(-2.4)+2.4</a:t>
            </a:r>
          </a:p>
        </p:txBody>
      </p:sp>
      <p:grpSp>
        <p:nvGrpSpPr>
          <p:cNvPr id="28679" name="组合 17415"/>
          <p:cNvGrpSpPr/>
          <p:nvPr/>
        </p:nvGrpSpPr>
        <p:grpSpPr bwMode="auto">
          <a:xfrm>
            <a:off x="0" y="0"/>
            <a:ext cx="3671888" cy="750888"/>
            <a:chOff x="0" y="0"/>
            <a:chExt cx="2313" cy="473"/>
          </a:xfrm>
        </p:grpSpPr>
        <p:pic>
          <p:nvPicPr>
            <p:cNvPr id="28680" name="图片 174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44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矩形 17417"/>
            <p:cNvSpPr>
              <a:spLocks noChangeArrowheads="1"/>
            </p:cNvSpPr>
            <p:nvPr/>
          </p:nvSpPr>
          <p:spPr bwMode="auto">
            <a:xfrm>
              <a:off x="544" y="136"/>
              <a:ext cx="862" cy="3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文本框 17418"/>
            <p:cNvSpPr txBox="1">
              <a:spLocks noChangeArrowheads="1"/>
            </p:cNvSpPr>
            <p:nvPr/>
          </p:nvSpPr>
          <p:spPr bwMode="auto">
            <a:xfrm>
              <a:off x="544" y="136"/>
              <a:ext cx="1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bg1"/>
                  </a:solidFill>
                </a:rPr>
                <a:t>精讲点拨</a:t>
              </a:r>
            </a:p>
          </p:txBody>
        </p:sp>
      </p:grpSp>
      <p:sp>
        <p:nvSpPr>
          <p:cNvPr id="17420" name="云形标注 17419"/>
          <p:cNvSpPr>
            <a:spLocks noChangeArrowheads="1"/>
          </p:cNvSpPr>
          <p:nvPr/>
        </p:nvSpPr>
        <p:spPr bwMode="auto">
          <a:xfrm rot="10800000">
            <a:off x="971550" y="476250"/>
            <a:ext cx="6119813" cy="2520950"/>
          </a:xfrm>
          <a:prstGeom prst="cloudCallout">
            <a:avLst>
              <a:gd name="adj1" fmla="val -62481"/>
              <a:gd name="adj2" fmla="val 43639"/>
            </a:avLst>
          </a:prstGeom>
          <a:solidFill>
            <a:srgbClr val="93CDDD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algn="ctr"/>
            <a:endParaRPr noProof="1"/>
          </a:p>
        </p:txBody>
      </p:sp>
      <p:sp>
        <p:nvSpPr>
          <p:cNvPr id="17421" name="文本框 17420"/>
          <p:cNvSpPr txBox="1">
            <a:spLocks noChangeArrowheads="1"/>
          </p:cNvSpPr>
          <p:nvPr/>
        </p:nvSpPr>
        <p:spPr bwMode="auto">
          <a:xfrm>
            <a:off x="2124075" y="836613"/>
            <a:ext cx="4032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两个数相加，要先根据加数的符号确定和的符号，再根据加数的绝对值确定和的绝对值。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0" grpId="0" bldLvl="0" animBg="1"/>
      <p:bldP spid="17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1316835" y="1772816"/>
            <a:ext cx="684212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矩形 18434"/>
          <p:cNvSpPr>
            <a:spLocks noChangeArrowheads="1" noChangeShapeType="1" noTextEdit="1"/>
          </p:cNvSpPr>
          <p:nvPr/>
        </p:nvSpPr>
        <p:spPr bwMode="auto">
          <a:xfrm>
            <a:off x="1476375" y="261938"/>
            <a:ext cx="5327650" cy="10795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zh-CN" altLang="en-US" sz="54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小试牛刀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占位符 19458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zh-CN" altLang="en-US" sz="3600" b="1" dirty="0" smtClean="0">
                <a:latin typeface="宋体" panose="02010600030101010101" pitchFamily="2" charset="-122"/>
              </a:rPr>
              <a:t>1、两个正数相加，和一定大于每个加数吗？举例说明；</a:t>
            </a:r>
          </a:p>
          <a:p>
            <a:r>
              <a:rPr lang="zh-CN" altLang="en-US" sz="3600" b="1" dirty="0" smtClean="0">
                <a:latin typeface="宋体" panose="02010600030101010101" pitchFamily="2" charset="-122"/>
              </a:rPr>
              <a:t>2、两个有理数相加，和一定大于每个加数吗？举例说明</a:t>
            </a:r>
            <a:r>
              <a:rPr lang="en-US" altLang="zh-CN" sz="3600" b="1" dirty="0" smtClean="0">
                <a:latin typeface="宋体" panose="02010600030101010101" pitchFamily="2" charset="-122"/>
              </a:rPr>
              <a:t>.</a:t>
            </a:r>
          </a:p>
          <a:p>
            <a:endParaRPr lang="zh-CN" altLang="en-US" sz="3600" b="1" dirty="0" smtClean="0"/>
          </a:p>
        </p:txBody>
      </p:sp>
      <p:sp>
        <p:nvSpPr>
          <p:cNvPr id="30722" name="矩形 19459"/>
          <p:cNvSpPr>
            <a:spLocks noChangeArrowheads="1" noChangeShapeType="1" noTextEdit="1"/>
          </p:cNvSpPr>
          <p:nvPr/>
        </p:nvSpPr>
        <p:spPr bwMode="auto">
          <a:xfrm>
            <a:off x="1590675" y="319088"/>
            <a:ext cx="4606925" cy="143986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zh-CN" altLang="en-US" sz="54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挑战自我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20481"/>
          <p:cNvGrpSpPr/>
          <p:nvPr/>
        </p:nvGrpSpPr>
        <p:grpSpPr bwMode="auto">
          <a:xfrm>
            <a:off x="0" y="260350"/>
            <a:ext cx="3240088" cy="935038"/>
            <a:chOff x="0" y="0"/>
            <a:chExt cx="2041" cy="438"/>
          </a:xfrm>
        </p:grpSpPr>
        <p:grpSp>
          <p:nvGrpSpPr>
            <p:cNvPr id="31746" name="组合 20482"/>
            <p:cNvGrpSpPr/>
            <p:nvPr/>
          </p:nvGrpSpPr>
          <p:grpSpPr bwMode="auto">
            <a:xfrm>
              <a:off x="0" y="0"/>
              <a:ext cx="1543" cy="438"/>
              <a:chOff x="0" y="0"/>
              <a:chExt cx="1543" cy="438"/>
            </a:xfrm>
          </p:grpSpPr>
          <p:sp>
            <p:nvSpPr>
              <p:cNvPr id="31747" name="矩形 20483"/>
              <p:cNvSpPr>
                <a:spLocks noChangeArrowheads="1"/>
              </p:cNvSpPr>
              <p:nvPr/>
            </p:nvSpPr>
            <p:spPr bwMode="auto">
              <a:xfrm>
                <a:off x="726" y="90"/>
                <a:ext cx="817" cy="27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FF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1748" name="图片 20484" descr="678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885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49" name="文本框 20485"/>
            <p:cNvSpPr txBox="1">
              <a:spLocks noChangeArrowheads="1"/>
            </p:cNvSpPr>
            <p:nvPr/>
          </p:nvSpPr>
          <p:spPr bwMode="auto">
            <a:xfrm>
              <a:off x="726" y="90"/>
              <a:ext cx="131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  结</a:t>
              </a:r>
            </a:p>
          </p:txBody>
        </p:sp>
      </p:grpSp>
      <p:sp>
        <p:nvSpPr>
          <p:cNvPr id="31750" name="文本框 20487"/>
          <p:cNvSpPr txBox="1">
            <a:spLocks noChangeArrowheads="1"/>
          </p:cNvSpPr>
          <p:nvPr/>
        </p:nvSpPr>
        <p:spPr bwMode="auto">
          <a:xfrm>
            <a:off x="2843213" y="333375"/>
            <a:ext cx="4681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C00000"/>
                </a:solidFill>
              </a:rPr>
              <a:t>有理数加法法则</a:t>
            </a:r>
          </a:p>
        </p:txBody>
      </p:sp>
      <p:sp>
        <p:nvSpPr>
          <p:cNvPr id="20489" name="矩形 20488"/>
          <p:cNvSpPr>
            <a:spLocks noChangeArrowheads="1"/>
          </p:cNvSpPr>
          <p:nvPr/>
        </p:nvSpPr>
        <p:spPr bwMode="auto">
          <a:xfrm>
            <a:off x="250825" y="2238375"/>
            <a:ext cx="889317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-571320" anchor="ctr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１、同号两数相加，取相同的符号，并把绝对值相加； </a:t>
            </a:r>
          </a:p>
          <a:p>
            <a:r>
              <a:rPr lang="zh-CN" altLang="en-US" sz="3200" b="1" dirty="0">
                <a:solidFill>
                  <a:srgbClr val="0000FF"/>
                </a:solidFill>
              </a:rPr>
              <a:t>２、绝对值不相等的异号两数相加，取绝对值较大的加数的符号，并用较大的绝对值减去较小的绝对值；互为相反数的两个数相加得０； </a:t>
            </a:r>
          </a:p>
          <a:p>
            <a:r>
              <a:rPr lang="zh-CN" altLang="en-US" sz="3200" b="1" dirty="0">
                <a:solidFill>
                  <a:srgbClr val="0000FF"/>
                </a:solidFill>
              </a:rPr>
              <a:t>３、一个数与０相加，仍得这个数。</a:t>
            </a:r>
            <a:r>
              <a:rPr lang="zh-CN" altLang="en-US" sz="40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32771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881313" y="2733675"/>
            <a:ext cx="5346700" cy="501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完成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55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页习题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3.1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第</a:t>
            </a:r>
            <a:r>
              <a:rPr lang="en-US" altLang="zh-CN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题</a:t>
            </a:r>
          </a:p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    </a:t>
            </a:r>
            <a:endParaRPr lang="zh-CN" altLang="en-US" sz="2400" b="1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marL="457200" indent="-457200">
              <a:lnSpc>
                <a:spcPct val="15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宋体" panose="02010600030101010101" pitchFamily="2" charset="-122"/>
            </a:endParaRPr>
          </a:p>
          <a:p>
            <a:pPr algn="ctr" eaLnBrk="0" hangingPunct="0"/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/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32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5123"/>
          <p:cNvSpPr txBox="1">
            <a:spLocks noChangeArrowheads="1"/>
          </p:cNvSpPr>
          <p:nvPr/>
        </p:nvSpPr>
        <p:spPr bwMode="auto">
          <a:xfrm>
            <a:off x="474663" y="342900"/>
            <a:ext cx="2351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00000"/>
                </a:solidFill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5122"/>
          <p:cNvSpPr txBox="1">
            <a:spLocks noChangeArrowheads="1"/>
          </p:cNvSpPr>
          <p:nvPr/>
        </p:nvSpPr>
        <p:spPr bwMode="auto">
          <a:xfrm>
            <a:off x="474663" y="1765300"/>
            <a:ext cx="8569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１、掌握有理数加法法则；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２、会利用有理数加法法则进行相关计算；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３、经历探索有理数加法法则的过程，感受数学学习的方法。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重点 </a:t>
            </a:r>
            <a:r>
              <a:rPr lang="zh-CN" altLang="en-US" sz="2800" b="1" dirty="0"/>
              <a:t>  理解并掌握有理数加法法则。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难点 </a:t>
            </a:r>
            <a:r>
              <a:rPr lang="zh-CN" altLang="en-US" sz="2800" b="1" dirty="0"/>
              <a:t>  有理数加法法则的熟练运用。</a:t>
            </a:r>
          </a:p>
        </p:txBody>
      </p:sp>
      <p:sp>
        <p:nvSpPr>
          <p:cNvPr id="17410" name="文本框 5123"/>
          <p:cNvSpPr txBox="1">
            <a:spLocks noChangeArrowheads="1"/>
          </p:cNvSpPr>
          <p:nvPr/>
        </p:nvSpPr>
        <p:spPr bwMode="auto">
          <a:xfrm>
            <a:off x="474663" y="342900"/>
            <a:ext cx="2351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00000"/>
                </a:solidFill>
              </a:rPr>
              <a:t>学习目标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6145"/>
          <p:cNvGrpSpPr/>
          <p:nvPr/>
        </p:nvGrpSpPr>
        <p:grpSpPr bwMode="auto">
          <a:xfrm>
            <a:off x="446088" y="760413"/>
            <a:ext cx="2160587" cy="795337"/>
            <a:chOff x="0" y="0"/>
            <a:chExt cx="1361" cy="501"/>
          </a:xfrm>
        </p:grpSpPr>
        <p:pic>
          <p:nvPicPr>
            <p:cNvPr id="18434" name="图片 614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文本框 6147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2339975" y="838200"/>
            <a:ext cx="68040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河务人员正在测量黄河水位</a:t>
            </a:r>
          </a:p>
        </p:txBody>
      </p:sp>
      <p:pic>
        <p:nvPicPr>
          <p:cNvPr id="18437" name="图片 6149" descr="0932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52613"/>
            <a:ext cx="6264275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/>
          <p:cNvPicPr>
            <a:picLocks noChangeAspect="1" noChangeArrowheads="1"/>
          </p:cNvPicPr>
          <p:nvPr/>
        </p:nvPicPr>
        <p:blipFill>
          <a:blip r:embed="rId2" cstate="email"/>
          <a:srcRect l="66522" t="3418"/>
          <a:stretch>
            <a:fillRect/>
          </a:stretch>
        </p:blipFill>
        <p:spPr bwMode="auto">
          <a:xfrm>
            <a:off x="6084888" y="1412875"/>
            <a:ext cx="2681287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7170"/>
          <p:cNvSpPr txBox="1">
            <a:spLocks noChangeArrowheads="1"/>
          </p:cNvSpPr>
          <p:nvPr/>
        </p:nvSpPr>
        <p:spPr bwMode="auto">
          <a:xfrm>
            <a:off x="395288" y="5614988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(+2)+(+3)=+5</a:t>
            </a:r>
          </a:p>
        </p:txBody>
      </p:sp>
      <p:sp>
        <p:nvSpPr>
          <p:cNvPr id="7172" name="文本框 7171"/>
          <p:cNvSpPr txBox="1">
            <a:spLocks noChangeArrowheads="1"/>
          </p:cNvSpPr>
          <p:nvPr/>
        </p:nvSpPr>
        <p:spPr bwMode="auto">
          <a:xfrm>
            <a:off x="3348038" y="5614988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(-2)+(-3)=-5</a:t>
            </a:r>
          </a:p>
        </p:txBody>
      </p:sp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5867400" y="5589588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(+2)+(-3)=-1</a:t>
            </a:r>
          </a:p>
        </p:txBody>
      </p:sp>
      <p:pic>
        <p:nvPicPr>
          <p:cNvPr id="7174" name="图片 7173"/>
          <p:cNvPicPr>
            <a:picLocks noChangeAspect="1" noChangeArrowheads="1"/>
          </p:cNvPicPr>
          <p:nvPr/>
        </p:nvPicPr>
        <p:blipFill>
          <a:blip r:embed="rId2" cstate="email"/>
          <a:srcRect t="3418" r="69435"/>
          <a:stretch>
            <a:fillRect/>
          </a:stretch>
        </p:blipFill>
        <p:spPr bwMode="auto">
          <a:xfrm>
            <a:off x="611188" y="1412875"/>
            <a:ext cx="2447925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7174"/>
          <p:cNvPicPr>
            <a:picLocks noChangeAspect="1" noChangeArrowheads="1"/>
          </p:cNvPicPr>
          <p:nvPr/>
        </p:nvPicPr>
        <p:blipFill>
          <a:blip r:embed="rId2" cstate="email"/>
          <a:srcRect l="33261" t="3418" r="37067"/>
          <a:stretch>
            <a:fillRect/>
          </a:stretch>
        </p:blipFill>
        <p:spPr bwMode="auto">
          <a:xfrm>
            <a:off x="3203575" y="1412875"/>
            <a:ext cx="237648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7175"/>
          <p:cNvSpPr txBox="1">
            <a:spLocks noChangeArrowheads="1"/>
          </p:cNvSpPr>
          <p:nvPr/>
        </p:nvSpPr>
        <p:spPr bwMode="auto">
          <a:xfrm>
            <a:off x="611188" y="222250"/>
            <a:ext cx="8281987" cy="1190625"/>
          </a:xfrm>
          <a:prstGeom prst="rect">
            <a:avLst/>
          </a:prstGeom>
          <a:solidFill>
            <a:srgbClr val="FF99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把观测初始水位记为０厘米，水位上升记为正，下降记为负。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/>
          <p:cNvPicPr>
            <a:picLocks noChangeAspect="1" noChangeArrowheads="1"/>
          </p:cNvPicPr>
          <p:nvPr/>
        </p:nvPicPr>
        <p:blipFill>
          <a:blip r:embed="rId2" cstate="email"/>
          <a:srcRect r="70415"/>
          <a:stretch>
            <a:fillRect/>
          </a:stretch>
        </p:blipFill>
        <p:spPr bwMode="auto">
          <a:xfrm>
            <a:off x="468313" y="1916113"/>
            <a:ext cx="21590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8197"/>
          <p:cNvSpPr txBox="1">
            <a:spLocks noChangeArrowheads="1"/>
          </p:cNvSpPr>
          <p:nvPr/>
        </p:nvSpPr>
        <p:spPr bwMode="auto">
          <a:xfrm>
            <a:off x="323850" y="5229225"/>
            <a:ext cx="280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(-2)+(+3)=+1</a:t>
            </a:r>
          </a:p>
        </p:txBody>
      </p:sp>
      <p:sp>
        <p:nvSpPr>
          <p:cNvPr id="8199" name="文本框 8198"/>
          <p:cNvSpPr txBox="1">
            <a:spLocks noChangeArrowheads="1"/>
          </p:cNvSpPr>
          <p:nvPr/>
        </p:nvSpPr>
        <p:spPr bwMode="auto">
          <a:xfrm>
            <a:off x="3419475" y="5157788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(-3)+(+3)=0</a:t>
            </a:r>
          </a:p>
        </p:txBody>
      </p:sp>
      <p:sp>
        <p:nvSpPr>
          <p:cNvPr id="8200" name="文本框 8199"/>
          <p:cNvSpPr txBox="1">
            <a:spLocks noChangeArrowheads="1"/>
          </p:cNvSpPr>
          <p:nvPr/>
        </p:nvSpPr>
        <p:spPr bwMode="auto">
          <a:xfrm>
            <a:off x="6804025" y="515778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(-3)+0=-3</a:t>
            </a:r>
          </a:p>
        </p:txBody>
      </p:sp>
      <p:pic>
        <p:nvPicPr>
          <p:cNvPr id="8201" name="图片 8200"/>
          <p:cNvPicPr>
            <a:picLocks noChangeAspect="1" noChangeArrowheads="1"/>
          </p:cNvPicPr>
          <p:nvPr/>
        </p:nvPicPr>
        <p:blipFill>
          <a:blip r:embed="rId2" cstate="email"/>
          <a:srcRect l="33543" r="29955"/>
          <a:stretch>
            <a:fillRect/>
          </a:stretch>
        </p:blipFill>
        <p:spPr bwMode="auto">
          <a:xfrm>
            <a:off x="3203575" y="1844675"/>
            <a:ext cx="2663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8201"/>
          <p:cNvPicPr>
            <a:picLocks noChangeAspect="1" noChangeArrowheads="1"/>
          </p:cNvPicPr>
          <p:nvPr/>
        </p:nvPicPr>
        <p:blipFill>
          <a:blip r:embed="rId2" cstate="email"/>
          <a:srcRect l="70067"/>
          <a:stretch>
            <a:fillRect/>
          </a:stretch>
        </p:blipFill>
        <p:spPr bwMode="auto">
          <a:xfrm>
            <a:off x="6443663" y="1844675"/>
            <a:ext cx="21844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组合 8194"/>
          <p:cNvGrpSpPr/>
          <p:nvPr/>
        </p:nvGrpSpPr>
        <p:grpSpPr bwMode="auto">
          <a:xfrm>
            <a:off x="395288" y="257175"/>
            <a:ext cx="2160587" cy="795338"/>
            <a:chOff x="0" y="0"/>
            <a:chExt cx="1361" cy="501"/>
          </a:xfrm>
        </p:grpSpPr>
        <p:pic>
          <p:nvPicPr>
            <p:cNvPr id="20488" name="图片 819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文本框 8196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9217"/>
          <p:cNvSpPr txBox="1">
            <a:spLocks noChangeArrowheads="1"/>
          </p:cNvSpPr>
          <p:nvPr/>
        </p:nvSpPr>
        <p:spPr bwMode="auto">
          <a:xfrm>
            <a:off x="1187450" y="908050"/>
            <a:ext cx="77041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612775" y="1125538"/>
            <a:ext cx="3384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(+2)+(+3)=</a:t>
            </a:r>
            <a:r>
              <a:rPr lang="zh-CN" altLang="en-US" sz="3600" b="1" dirty="0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9223" name="文本框 9222"/>
          <p:cNvSpPr txBox="1">
            <a:spLocks noChangeArrowheads="1"/>
          </p:cNvSpPr>
          <p:nvPr/>
        </p:nvSpPr>
        <p:spPr bwMode="auto">
          <a:xfrm>
            <a:off x="4860925" y="1052513"/>
            <a:ext cx="280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(-2)+(-3)=</a:t>
            </a:r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9224" name="文本框 9223"/>
          <p:cNvSpPr txBox="1">
            <a:spLocks noChangeArrowheads="1"/>
          </p:cNvSpPr>
          <p:nvPr/>
        </p:nvSpPr>
        <p:spPr bwMode="auto">
          <a:xfrm>
            <a:off x="4860925" y="2060575"/>
            <a:ext cx="28067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(+2)+(-3)=</a:t>
            </a:r>
          </a:p>
        </p:txBody>
      </p:sp>
      <p:sp>
        <p:nvSpPr>
          <p:cNvPr id="9225" name="文本框 9224"/>
          <p:cNvSpPr txBox="1">
            <a:spLocks noChangeArrowheads="1"/>
          </p:cNvSpPr>
          <p:nvPr/>
        </p:nvSpPr>
        <p:spPr bwMode="auto">
          <a:xfrm>
            <a:off x="611188" y="2133600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(-2)+(+3)=</a:t>
            </a:r>
          </a:p>
        </p:txBody>
      </p:sp>
      <p:sp>
        <p:nvSpPr>
          <p:cNvPr id="9226" name="文本框 9225"/>
          <p:cNvSpPr txBox="1">
            <a:spLocks noChangeArrowheads="1"/>
          </p:cNvSpPr>
          <p:nvPr/>
        </p:nvSpPr>
        <p:spPr bwMode="auto">
          <a:xfrm>
            <a:off x="684213" y="3140075"/>
            <a:ext cx="2954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(-3)+(+3)=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5003800" y="3068638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(-3)+0=</a:t>
            </a:r>
          </a:p>
        </p:txBody>
      </p:sp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2844800" y="1052513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+</a:t>
            </a:r>
            <a:r>
              <a:rPr lang="zh-CN" altLang="en-US" sz="4000" b="1"/>
              <a:t>５</a:t>
            </a:r>
          </a:p>
        </p:txBody>
      </p:sp>
      <p:sp>
        <p:nvSpPr>
          <p:cNvPr id="9229" name="文本框 9228"/>
          <p:cNvSpPr txBox="1">
            <a:spLocks noChangeArrowheads="1"/>
          </p:cNvSpPr>
          <p:nvPr/>
        </p:nvSpPr>
        <p:spPr bwMode="auto">
          <a:xfrm>
            <a:off x="6948488" y="981075"/>
            <a:ext cx="1223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－５</a:t>
            </a:r>
          </a:p>
        </p:txBody>
      </p:sp>
      <p:sp>
        <p:nvSpPr>
          <p:cNvPr id="9230" name="文本框 9229"/>
          <p:cNvSpPr txBox="1">
            <a:spLocks noChangeArrowheads="1"/>
          </p:cNvSpPr>
          <p:nvPr/>
        </p:nvSpPr>
        <p:spPr bwMode="auto">
          <a:xfrm>
            <a:off x="6948488" y="2060575"/>
            <a:ext cx="1223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－１</a:t>
            </a:r>
          </a:p>
        </p:txBody>
      </p:sp>
      <p:sp>
        <p:nvSpPr>
          <p:cNvPr id="9231" name="文本框 9230"/>
          <p:cNvSpPr txBox="1">
            <a:spLocks noChangeArrowheads="1"/>
          </p:cNvSpPr>
          <p:nvPr/>
        </p:nvSpPr>
        <p:spPr bwMode="auto">
          <a:xfrm>
            <a:off x="2916238" y="2060575"/>
            <a:ext cx="1008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+</a:t>
            </a:r>
            <a:r>
              <a:rPr lang="zh-CN" altLang="en-US" sz="4000" b="1"/>
              <a:t>１</a:t>
            </a:r>
          </a:p>
        </p:txBody>
      </p:sp>
      <p:sp>
        <p:nvSpPr>
          <p:cNvPr id="9232" name="文本框 9231"/>
          <p:cNvSpPr txBox="1">
            <a:spLocks noChangeArrowheads="1"/>
          </p:cNvSpPr>
          <p:nvPr/>
        </p:nvSpPr>
        <p:spPr bwMode="auto">
          <a:xfrm>
            <a:off x="2987675" y="3068638"/>
            <a:ext cx="100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０</a:t>
            </a:r>
          </a:p>
        </p:txBody>
      </p:sp>
      <p:sp>
        <p:nvSpPr>
          <p:cNvPr id="9233" name="文本框 9232"/>
          <p:cNvSpPr txBox="1">
            <a:spLocks noChangeArrowheads="1"/>
          </p:cNvSpPr>
          <p:nvPr/>
        </p:nvSpPr>
        <p:spPr bwMode="auto">
          <a:xfrm>
            <a:off x="6661150" y="306863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－３</a:t>
            </a:r>
          </a:p>
        </p:txBody>
      </p:sp>
      <p:grpSp>
        <p:nvGrpSpPr>
          <p:cNvPr id="21518" name="组合 8194"/>
          <p:cNvGrpSpPr/>
          <p:nvPr/>
        </p:nvGrpSpPr>
        <p:grpSpPr bwMode="auto">
          <a:xfrm>
            <a:off x="395288" y="257175"/>
            <a:ext cx="2160587" cy="795338"/>
            <a:chOff x="0" y="0"/>
            <a:chExt cx="1361" cy="501"/>
          </a:xfrm>
        </p:grpSpPr>
        <p:pic>
          <p:nvPicPr>
            <p:cNvPr id="21519" name="图片 819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文本框 8196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55650" y="4322763"/>
            <a:ext cx="7615238" cy="1189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400" noProof="1">
                <a:cs typeface="+mn-ea"/>
              </a:rPr>
              <a:t>观察以上算式，和的符号与加数的符号有什么关系</a:t>
            </a:r>
            <a:r>
              <a:rPr lang="en-US" altLang="zh-CN" sz="2400" noProof="1">
                <a:cs typeface="+mn-ea"/>
              </a:rPr>
              <a:t>?</a:t>
            </a:r>
            <a:r>
              <a:rPr lang="zh-CN" altLang="en-US" sz="2400" noProof="1">
                <a:cs typeface="+mn-ea"/>
              </a:rPr>
              <a:t>和的绝对值与加数的绝对值有什么关系？你能总结出有理数的加法法则吗？与同学交流</a:t>
            </a:r>
            <a:r>
              <a:rPr lang="en-US" altLang="zh-CN" sz="2400" noProof="1">
                <a:cs typeface="+mn-ea"/>
              </a:rPr>
              <a:t>.</a:t>
            </a:r>
            <a:endParaRPr lang="en-US" altLang="zh-CN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28" grpId="0"/>
      <p:bldP spid="9229" grpId="0"/>
      <p:bldP spid="9230" grpId="0"/>
      <p:bldP spid="9231" grpId="0"/>
      <p:bldP spid="9232" grpId="0"/>
      <p:bldP spid="923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612775" y="1125538"/>
            <a:ext cx="3384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(+2)+(+3)=</a:t>
            </a:r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4860925" y="1052513"/>
            <a:ext cx="280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(-2)+(-3)=</a:t>
            </a:r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2844800" y="1052513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+</a:t>
            </a:r>
            <a:r>
              <a:rPr lang="zh-CN" altLang="en-US" sz="4000" b="1"/>
              <a:t>５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6948488" y="981075"/>
            <a:ext cx="1223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－５</a:t>
            </a:r>
          </a:p>
        </p:txBody>
      </p:sp>
      <p:sp>
        <p:nvSpPr>
          <p:cNvPr id="22533" name="文本框 10250"/>
          <p:cNvSpPr txBox="1">
            <a:spLocks noChangeArrowheads="1"/>
          </p:cNvSpPr>
          <p:nvPr/>
        </p:nvSpPr>
        <p:spPr bwMode="auto">
          <a:xfrm flipV="1">
            <a:off x="900113" y="2354263"/>
            <a:ext cx="711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252" name="文本框 10251"/>
          <p:cNvSpPr txBox="1">
            <a:spLocks noChangeArrowheads="1"/>
          </p:cNvSpPr>
          <p:nvPr/>
        </p:nvSpPr>
        <p:spPr bwMode="auto">
          <a:xfrm>
            <a:off x="900113" y="2205038"/>
            <a:ext cx="72723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</a:rPr>
              <a:t>同号两数相加，取相同的符号，并把绝对值相加</a:t>
            </a:r>
          </a:p>
        </p:txBody>
      </p:sp>
      <p:grpSp>
        <p:nvGrpSpPr>
          <p:cNvPr id="22535" name="组合 8194"/>
          <p:cNvGrpSpPr/>
          <p:nvPr/>
        </p:nvGrpSpPr>
        <p:grpSpPr bwMode="auto">
          <a:xfrm>
            <a:off x="395288" y="257175"/>
            <a:ext cx="2160587" cy="795338"/>
            <a:chOff x="0" y="0"/>
            <a:chExt cx="1361" cy="501"/>
          </a:xfrm>
        </p:grpSpPr>
        <p:pic>
          <p:nvPicPr>
            <p:cNvPr id="22536" name="图片 819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文本框 8196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55650" y="4322763"/>
            <a:ext cx="7615238" cy="1189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400" noProof="1">
                <a:cs typeface="+mn-ea"/>
              </a:rPr>
              <a:t>观察以上算式，和的符号与加数的符号有什么关系</a:t>
            </a:r>
            <a:r>
              <a:rPr lang="en-US" altLang="zh-CN" sz="2400" noProof="1">
                <a:cs typeface="+mn-ea"/>
              </a:rPr>
              <a:t>?</a:t>
            </a:r>
            <a:r>
              <a:rPr lang="zh-CN" altLang="en-US" sz="2400" noProof="1">
                <a:cs typeface="+mn-ea"/>
              </a:rPr>
              <a:t>和的绝对值与加数的绝对值有什么关系？你能总结出有理数的加法法则吗？与同学交流</a:t>
            </a:r>
            <a:r>
              <a:rPr lang="en-US" altLang="zh-CN" sz="2400" noProof="1">
                <a:cs typeface="+mn-ea"/>
              </a:rPr>
              <a:t>.</a:t>
            </a:r>
            <a:endParaRPr lang="en-US" altLang="zh-CN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2" grpId="0" bldLvl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1265"/>
          <p:cNvSpPr txBox="1">
            <a:spLocks noChangeArrowheads="1"/>
          </p:cNvSpPr>
          <p:nvPr/>
        </p:nvSpPr>
        <p:spPr bwMode="auto">
          <a:xfrm>
            <a:off x="1187450" y="908050"/>
            <a:ext cx="77041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554" name="组合 11266"/>
          <p:cNvGrpSpPr/>
          <p:nvPr/>
        </p:nvGrpSpPr>
        <p:grpSpPr bwMode="auto">
          <a:xfrm>
            <a:off x="0" y="188913"/>
            <a:ext cx="2160588" cy="795337"/>
            <a:chOff x="0" y="0"/>
            <a:chExt cx="1361" cy="501"/>
          </a:xfrm>
        </p:grpSpPr>
        <p:pic>
          <p:nvPicPr>
            <p:cNvPr id="23555" name="图片 1126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文本框 11268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11272" name="文本框 11271"/>
          <p:cNvSpPr txBox="1">
            <a:spLocks noChangeArrowheads="1"/>
          </p:cNvSpPr>
          <p:nvPr/>
        </p:nvSpPr>
        <p:spPr bwMode="auto">
          <a:xfrm>
            <a:off x="4860925" y="1341438"/>
            <a:ext cx="2806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(+2)+(-3)=</a:t>
            </a:r>
          </a:p>
        </p:txBody>
      </p:sp>
      <p:sp>
        <p:nvSpPr>
          <p:cNvPr id="11273" name="文本框 11272"/>
          <p:cNvSpPr txBox="1">
            <a:spLocks noChangeArrowheads="1"/>
          </p:cNvSpPr>
          <p:nvPr/>
        </p:nvSpPr>
        <p:spPr bwMode="auto">
          <a:xfrm>
            <a:off x="611188" y="1485900"/>
            <a:ext cx="28082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(-2)+(+3)=</a:t>
            </a:r>
          </a:p>
        </p:txBody>
      </p:sp>
      <p:sp>
        <p:nvSpPr>
          <p:cNvPr id="11274" name="文本框 11273"/>
          <p:cNvSpPr txBox="1">
            <a:spLocks noChangeArrowheads="1"/>
          </p:cNvSpPr>
          <p:nvPr/>
        </p:nvSpPr>
        <p:spPr bwMode="auto">
          <a:xfrm>
            <a:off x="7021513" y="1268413"/>
            <a:ext cx="1223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－１</a:t>
            </a:r>
          </a:p>
        </p:txBody>
      </p:sp>
      <p:sp>
        <p:nvSpPr>
          <p:cNvPr id="11275" name="文本框 11274"/>
          <p:cNvSpPr txBox="1">
            <a:spLocks noChangeArrowheads="1"/>
          </p:cNvSpPr>
          <p:nvPr/>
        </p:nvSpPr>
        <p:spPr bwMode="auto">
          <a:xfrm>
            <a:off x="2917825" y="1412875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+</a:t>
            </a:r>
            <a:r>
              <a:rPr lang="zh-CN" altLang="en-US" sz="4000" b="1"/>
              <a:t>１</a:t>
            </a:r>
          </a:p>
        </p:txBody>
      </p:sp>
      <p:sp>
        <p:nvSpPr>
          <p:cNvPr id="11277" name="文本框 11276"/>
          <p:cNvSpPr txBox="1">
            <a:spLocks noChangeArrowheads="1"/>
          </p:cNvSpPr>
          <p:nvPr/>
        </p:nvSpPr>
        <p:spPr bwMode="auto">
          <a:xfrm>
            <a:off x="233363" y="2509838"/>
            <a:ext cx="84597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</a:rPr>
              <a:t> 绝对值不相等的异号两数相加，取绝对值较大的加数的符号，并用较大的绝对值减去较小的绝对值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  <a:p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238" y="4654550"/>
            <a:ext cx="7615237" cy="1187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400" noProof="1">
                <a:cs typeface="+mn-ea"/>
              </a:rPr>
              <a:t>观察以上算式，和的符号与加数的符号有什么关系</a:t>
            </a:r>
            <a:r>
              <a:rPr lang="en-US" altLang="zh-CN" sz="2400" noProof="1">
                <a:cs typeface="+mn-ea"/>
              </a:rPr>
              <a:t>?</a:t>
            </a:r>
            <a:r>
              <a:rPr lang="zh-CN" altLang="en-US" sz="2400" noProof="1">
                <a:cs typeface="+mn-ea"/>
              </a:rPr>
              <a:t>和的绝对值与加数的绝对值有什么关系？你能总结出有理数的加法法则吗？与同学交流</a:t>
            </a:r>
            <a:r>
              <a:rPr lang="en-US" altLang="zh-CN" sz="2400" noProof="1">
                <a:cs typeface="+mn-ea"/>
              </a:rPr>
              <a:t>.</a:t>
            </a:r>
            <a:endParaRPr lang="en-US" altLang="zh-CN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7" grpId="0" bldLvl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2290"/>
          <p:cNvGrpSpPr/>
          <p:nvPr/>
        </p:nvGrpSpPr>
        <p:grpSpPr bwMode="auto">
          <a:xfrm>
            <a:off x="0" y="188913"/>
            <a:ext cx="2160588" cy="795337"/>
            <a:chOff x="0" y="0"/>
            <a:chExt cx="1361" cy="501"/>
          </a:xfrm>
        </p:grpSpPr>
        <p:pic>
          <p:nvPicPr>
            <p:cNvPr id="24578" name="图片 1229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7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文本框 12292"/>
            <p:cNvSpPr txBox="1">
              <a:spLocks noChangeArrowheads="1"/>
            </p:cNvSpPr>
            <p:nvPr/>
          </p:nvSpPr>
          <p:spPr bwMode="auto">
            <a:xfrm>
              <a:off x="227" y="136"/>
              <a:ext cx="11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交流与发现</a:t>
              </a:r>
              <a:r>
                <a:rPr lang="zh-CN" altLang="en-US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612775" y="1412875"/>
            <a:ext cx="3384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2295" name="文本框 12294"/>
          <p:cNvSpPr txBox="1">
            <a:spLocks noChangeArrowheads="1"/>
          </p:cNvSpPr>
          <p:nvPr/>
        </p:nvSpPr>
        <p:spPr bwMode="auto">
          <a:xfrm>
            <a:off x="4860925" y="1052513"/>
            <a:ext cx="2806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　</a:t>
            </a: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755650" y="1268413"/>
            <a:ext cx="29543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0000FF"/>
                </a:solidFill>
              </a:rPr>
              <a:t>(-3)+(+3)=</a:t>
            </a:r>
          </a:p>
        </p:txBody>
      </p:sp>
      <p:sp>
        <p:nvSpPr>
          <p:cNvPr id="12297" name="文本框 12296"/>
          <p:cNvSpPr txBox="1">
            <a:spLocks noChangeArrowheads="1"/>
          </p:cNvSpPr>
          <p:nvPr/>
        </p:nvSpPr>
        <p:spPr bwMode="auto">
          <a:xfrm>
            <a:off x="3635375" y="1196975"/>
            <a:ext cx="1009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０</a:t>
            </a:r>
          </a:p>
        </p:txBody>
      </p:sp>
      <p:sp>
        <p:nvSpPr>
          <p:cNvPr id="12298" name="文本框 12297"/>
          <p:cNvSpPr txBox="1">
            <a:spLocks noChangeArrowheads="1"/>
          </p:cNvSpPr>
          <p:nvPr/>
        </p:nvSpPr>
        <p:spPr bwMode="auto">
          <a:xfrm>
            <a:off x="6661150" y="3068638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000" b="1"/>
          </a:p>
        </p:txBody>
      </p:sp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755650" y="2549525"/>
            <a:ext cx="11450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互为相反数的两个数相加得0 </a:t>
            </a:r>
            <a:endParaRPr lang="zh-CN" altLang="en-US" b="1">
              <a:solidFill>
                <a:srgbClr val="0000FF"/>
              </a:solidFill>
            </a:endParaRPr>
          </a:p>
          <a:p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4322763"/>
            <a:ext cx="7615238" cy="1189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400" noProof="1">
                <a:cs typeface="+mn-ea"/>
              </a:rPr>
              <a:t>观察以上算式，和的符号与加数的符号有什么关系</a:t>
            </a:r>
            <a:r>
              <a:rPr lang="en-US" altLang="zh-CN" sz="2400" noProof="1">
                <a:cs typeface="+mn-ea"/>
              </a:rPr>
              <a:t>?</a:t>
            </a:r>
            <a:r>
              <a:rPr lang="zh-CN" altLang="en-US" sz="2400" noProof="1">
                <a:cs typeface="+mn-ea"/>
              </a:rPr>
              <a:t>和的绝对值与加数的绝对值有什么关系？你能总结出有理数的加法法则吗？与同学交流</a:t>
            </a:r>
            <a:r>
              <a:rPr lang="en-US" altLang="zh-CN" sz="2400" noProof="1">
                <a:cs typeface="+mn-ea"/>
              </a:rPr>
              <a:t>.</a:t>
            </a:r>
            <a:endParaRPr lang="en-US" altLang="zh-CN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2298" grpId="0"/>
      <p:bldP spid="12300" grpId="0" bldLvl="0"/>
      <p:bldP spid="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444</Template>
  <TotalTime>0</TotalTime>
  <Words>817</Words>
  <Application>Microsoft Office PowerPoint</Application>
  <PresentationFormat>全屏显示(4:3)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2009-05-26T09:07:00Z</dcterms:created>
  <dcterms:modified xsi:type="dcterms:W3CDTF">2023-01-17T00:40:31Z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E5E690494D164822B28AF9C81F44125F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