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handoutMasterIdLst>
    <p:handoutMasterId r:id="rId44"/>
  </p:handoutMasterIdLst>
  <p:sldIdLst>
    <p:sldId id="256" r:id="rId2"/>
    <p:sldId id="310" r:id="rId3"/>
    <p:sldId id="311" r:id="rId4"/>
    <p:sldId id="312" r:id="rId5"/>
    <p:sldId id="264" r:id="rId6"/>
    <p:sldId id="316" r:id="rId7"/>
    <p:sldId id="317" r:id="rId8"/>
    <p:sldId id="320" r:id="rId9"/>
    <p:sldId id="318" r:id="rId10"/>
    <p:sldId id="321" r:id="rId11"/>
    <p:sldId id="319" r:id="rId12"/>
    <p:sldId id="313" r:id="rId13"/>
    <p:sldId id="322" r:id="rId14"/>
    <p:sldId id="323" r:id="rId15"/>
    <p:sldId id="324" r:id="rId16"/>
    <p:sldId id="325" r:id="rId17"/>
    <p:sldId id="326" r:id="rId18"/>
    <p:sldId id="337" r:id="rId19"/>
    <p:sldId id="327" r:id="rId20"/>
    <p:sldId id="328" r:id="rId21"/>
    <p:sldId id="329" r:id="rId22"/>
    <p:sldId id="331" r:id="rId23"/>
    <p:sldId id="334" r:id="rId24"/>
    <p:sldId id="335" r:id="rId25"/>
    <p:sldId id="336" r:id="rId26"/>
    <p:sldId id="330" r:id="rId27"/>
    <p:sldId id="332" r:id="rId28"/>
    <p:sldId id="333" r:id="rId29"/>
    <p:sldId id="314" r:id="rId30"/>
    <p:sldId id="338" r:id="rId31"/>
    <p:sldId id="339" r:id="rId32"/>
    <p:sldId id="340" r:id="rId33"/>
    <p:sldId id="341" r:id="rId34"/>
    <p:sldId id="342" r:id="rId35"/>
    <p:sldId id="343" r:id="rId36"/>
    <p:sldId id="315" r:id="rId37"/>
    <p:sldId id="344" r:id="rId38"/>
    <p:sldId id="345" r:id="rId39"/>
    <p:sldId id="347" r:id="rId40"/>
    <p:sldId id="348" r:id="rId41"/>
    <p:sldId id="349" r:id="rId42"/>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E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6" autoAdjust="0"/>
    <p:restoredTop sz="94660"/>
  </p:normalViewPr>
  <p:slideViewPr>
    <p:cSldViewPr snapToGrid="0" showGuides="1">
      <p:cViewPr varScale="1">
        <p:scale>
          <a:sx n="113" d="100"/>
          <a:sy n="113" d="100"/>
        </p:scale>
        <p:origin x="504" y="96"/>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5CE5F-2384-4ECA-A1A3-47861EA0C823}"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CD896-5BB0-47EA-A9FD-AA08636F55D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11</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14</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15</a:t>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18</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20</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22</a:t>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23</a:t>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25</a:t>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26</a:t>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27</a:t>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28</a:t>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30</a:t>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31</a:t>
            </a:fld>
            <a:endParaRPr lang="zh-CN"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32</a:t>
            </a:fld>
            <a:endParaRPr lang="zh-CN"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33</a:t>
            </a:fld>
            <a:endParaRPr lang="zh-CN"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34</a:t>
            </a:fld>
            <a:endParaRPr lang="zh-CN"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35</a:t>
            </a:fld>
            <a:endParaRPr lang="zh-CN" alt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37</a:t>
            </a:fld>
            <a:endParaRPr lang="zh-CN" alt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38</a:t>
            </a:fld>
            <a:endParaRPr lang="zh-CN" alt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39</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40</a:t>
            </a:fld>
            <a:endParaRPr lang="zh-CN" alt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41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9</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22516C88-1DBC-4A6F-B7E7-3EF051E8B715}"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50D784D-74CC-49A9-95D7-F9265270368D}"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50D784D-74CC-49A9-95D7-F9265270368D}"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22516C88-1DBC-4A6F-B7E7-3EF051E8B715}"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BB8A7E-8CFB-4EE6-B02F-58142BF95A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50D784D-74CC-49A9-95D7-F9265270368D}"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50D784D-74CC-49A9-95D7-F9265270368D}"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50D784D-74CC-49A9-95D7-F9265270368D}"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50D784D-74CC-49A9-95D7-F9265270368D}"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50D784D-74CC-49A9-95D7-F9265270368D}"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16C88-1DBC-4A6F-B7E7-3EF051E8B715}"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B8A7E-8CFB-4EE6-B02F-58142BF95AC5}" type="slidenum">
              <a:rPr lang="zh-CN" altLang="en-US" smtClean="0"/>
              <a:t>‹#›</a:t>
            </a:fld>
            <a:endParaRPr lang="zh-CN" altLang="en-US"/>
          </a:p>
        </p:txBody>
      </p:sp>
      <p:sp>
        <p:nvSpPr>
          <p:cNvPr id="8" name="矩形 7"/>
          <p:cNvSpPr/>
          <p:nvPr userDrawn="1"/>
        </p:nvSpPr>
        <p:spPr>
          <a:xfrm>
            <a:off x="0" y="0"/>
            <a:ext cx="12192000" cy="6858000"/>
          </a:xfrm>
          <a:prstGeom prst="rect">
            <a:avLst/>
          </a:prstGeom>
          <a:solidFill>
            <a:srgbClr val="F5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3723" y="2745633"/>
            <a:ext cx="5184990" cy="4147992"/>
          </a:xfrm>
          <a:prstGeom prst="rect">
            <a:avLst/>
          </a:prstGeom>
        </p:spPr>
      </p:pic>
      <p:pic>
        <p:nvPicPr>
          <p:cNvPr id="35" name="图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049960"/>
            <a:ext cx="4460240" cy="2788989"/>
          </a:xfrm>
          <a:prstGeom prst="rect">
            <a:avLst/>
          </a:prstGeom>
        </p:spPr>
      </p:pic>
      <p:sp>
        <p:nvSpPr>
          <p:cNvPr id="30" name="矩形 29"/>
          <p:cNvSpPr/>
          <p:nvPr/>
        </p:nvSpPr>
        <p:spPr>
          <a:xfrm>
            <a:off x="1333318" y="2190080"/>
            <a:ext cx="9525365" cy="1446550"/>
          </a:xfrm>
          <a:prstGeom prst="rect">
            <a:avLst/>
          </a:prstGeom>
        </p:spPr>
        <p:txBody>
          <a:bodyPr wrap="none">
            <a:spAutoFit/>
          </a:bodyPr>
          <a:lstStyle/>
          <a:p>
            <a:pPr algn="ctr"/>
            <a:r>
              <a:rPr lang="zh-CN" altLang="en-US" sz="8800" dirty="0">
                <a:solidFill>
                  <a:srgbClr val="C00000"/>
                </a:solidFill>
                <a:latin typeface="字体视界-NEW魏碑体" panose="02010601030101010101" pitchFamily="2" charset="-122"/>
                <a:ea typeface="字体视界-NEW魏碑体" panose="02010601030101010101" pitchFamily="2" charset="-122"/>
                <a:cs typeface="+mn-ea"/>
                <a:sym typeface="+mn-lt"/>
              </a:rPr>
              <a:t>不忘初心 继续前进</a:t>
            </a:r>
          </a:p>
        </p:txBody>
      </p:sp>
      <p:sp>
        <p:nvSpPr>
          <p:cNvPr id="31" name="矩形 30"/>
          <p:cNvSpPr/>
          <p:nvPr/>
        </p:nvSpPr>
        <p:spPr>
          <a:xfrm>
            <a:off x="2990378" y="3853208"/>
            <a:ext cx="6138219" cy="584775"/>
          </a:xfrm>
          <a:prstGeom prst="rect">
            <a:avLst/>
          </a:prstGeom>
        </p:spPr>
        <p:txBody>
          <a:bodyPr wrap="none">
            <a:spAutoFit/>
          </a:bodyPr>
          <a:lstStyle/>
          <a:p>
            <a:pPr algn="ctr"/>
            <a:r>
              <a:rPr lang="en-US" altLang="zh-CN" sz="3200" dirty="0">
                <a:solidFill>
                  <a:srgbClr val="C00000"/>
                </a:solidFill>
                <a:latin typeface="字体视界-NEW魏碑体" panose="02010601030101010101" pitchFamily="2" charset="-122"/>
                <a:ea typeface="字体视界-NEW魏碑体" panose="02010601030101010101" pitchFamily="2" charset="-122"/>
                <a:cs typeface="+mn-ea"/>
                <a:sym typeface="+mn-lt"/>
              </a:rPr>
              <a:t>—— </a:t>
            </a:r>
            <a:r>
              <a:rPr lang="zh-CN" altLang="en-US" sz="3200" dirty="0">
                <a:solidFill>
                  <a:srgbClr val="C00000"/>
                </a:solidFill>
                <a:latin typeface="字体视界-NEW魏碑体" panose="02010601030101010101" pitchFamily="2" charset="-122"/>
                <a:ea typeface="字体视界-NEW魏碑体" panose="02010601030101010101" pitchFamily="2" charset="-122"/>
                <a:cs typeface="+mn-ea"/>
                <a:sym typeface="+mn-lt"/>
              </a:rPr>
              <a:t>不忘井冈山精神继续前行</a:t>
            </a:r>
            <a:r>
              <a:rPr lang="en-US" altLang="zh-CN" sz="3200" dirty="0">
                <a:solidFill>
                  <a:srgbClr val="C00000"/>
                </a:solidFill>
                <a:latin typeface="字体视界-NEW魏碑体" panose="02010601030101010101" pitchFamily="2" charset="-122"/>
                <a:ea typeface="字体视界-NEW魏碑体" panose="02010601030101010101" pitchFamily="2" charset="-122"/>
                <a:cs typeface="+mn-ea"/>
                <a:sym typeface="+mn-lt"/>
              </a:rPr>
              <a:t>——</a:t>
            </a:r>
            <a:endParaRPr lang="zh-CN" altLang="en-US" sz="3200" dirty="0">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sp>
        <p:nvSpPr>
          <p:cNvPr id="32" name="Freeform 29"/>
          <p:cNvSpPr/>
          <p:nvPr/>
        </p:nvSpPr>
        <p:spPr bwMode="auto">
          <a:xfrm>
            <a:off x="5221018" y="590692"/>
            <a:ext cx="1749965" cy="156376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pic>
        <p:nvPicPr>
          <p:cNvPr id="33" name="图片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7468" y="552220"/>
            <a:ext cx="2857500" cy="1190625"/>
          </a:xfrm>
          <a:prstGeom prst="rect">
            <a:avLst/>
          </a:prstGeom>
        </p:spPr>
      </p:pic>
      <p:sp>
        <p:nvSpPr>
          <p:cNvPr id="38" name="矩形 37"/>
          <p:cNvSpPr/>
          <p:nvPr/>
        </p:nvSpPr>
        <p:spPr>
          <a:xfrm>
            <a:off x="3788673" y="4993536"/>
            <a:ext cx="4541629" cy="369332"/>
          </a:xfrm>
          <a:prstGeom prst="rect">
            <a:avLst/>
          </a:prstGeom>
        </p:spPr>
        <p:txBody>
          <a:bodyPr wrap="none">
            <a:spAutoFit/>
          </a:bodyPr>
          <a:lstStyle/>
          <a:p>
            <a:pPr algn="ctr"/>
            <a:r>
              <a:rPr lang="zh-CN" altLang="en-US" smtClean="0">
                <a:solidFill>
                  <a:srgbClr val="C00000"/>
                </a:solidFill>
                <a:latin typeface="字体视界-NEW魏碑体" panose="02010601030101010101" pitchFamily="2" charset="-122"/>
                <a:ea typeface="字体视界-NEW魏碑体" panose="02010601030101010101" pitchFamily="2" charset="-122"/>
                <a:cs typeface="+mn-ea"/>
                <a:sym typeface="+mn-lt"/>
              </a:rPr>
              <a:t>汇报人</a:t>
            </a:r>
            <a:r>
              <a:rPr lang="en-US" altLang="zh-CN" smtClean="0">
                <a:solidFill>
                  <a:srgbClr val="C00000"/>
                </a:solidFill>
                <a:latin typeface="字体视界-NEW魏碑体" panose="02010601030101010101" pitchFamily="2" charset="-122"/>
                <a:ea typeface="字体视界-NEW魏碑体" panose="02010601030101010101" pitchFamily="2" charset="-122"/>
                <a:cs typeface="+mn-ea"/>
                <a:sym typeface="+mn-lt"/>
              </a:rPr>
              <a:t>:PPT818       </a:t>
            </a:r>
            <a:r>
              <a:rPr lang="zh-CN" altLang="en-US" smtClean="0">
                <a:solidFill>
                  <a:srgbClr val="C00000"/>
                </a:solidFill>
                <a:latin typeface="字体视界-NEW魏碑体" panose="02010601030101010101" pitchFamily="2" charset="-122"/>
                <a:ea typeface="字体视界-NEW魏碑体" panose="02010601030101010101" pitchFamily="2" charset="-122"/>
                <a:cs typeface="+mn-ea"/>
                <a:sym typeface="+mn-lt"/>
              </a:rPr>
              <a:t>汇报时间：</a:t>
            </a:r>
            <a:r>
              <a:rPr lang="en-US" altLang="zh-CN" smtClean="0">
                <a:solidFill>
                  <a:srgbClr val="C00000"/>
                </a:solidFill>
                <a:latin typeface="字体视界-NEW魏碑体" panose="02010601030101010101" pitchFamily="2" charset="-122"/>
                <a:ea typeface="字体视界-NEW魏碑体" panose="02010601030101010101" pitchFamily="2" charset="-122"/>
                <a:cs typeface="+mn-ea"/>
                <a:sym typeface="+mn-lt"/>
              </a:rPr>
              <a:t>202X</a:t>
            </a:r>
            <a:endParaRPr lang="zh-CN" altLang="en-US" dirty="0">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pic>
        <p:nvPicPr>
          <p:cNvPr id="40" name="图片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02340" flipH="1">
            <a:off x="1320789" y="1151521"/>
            <a:ext cx="2100539" cy="8752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par>
                          <p:cTn id="12" fill="hold">
                            <p:stCondLst>
                              <p:cond delay="1000"/>
                            </p:stCondLst>
                            <p:childTnLst>
                              <p:par>
                                <p:cTn id="13" presetID="23" presetClass="entr" presetSubtype="36"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1000" fill="hold"/>
                                        <p:tgtEl>
                                          <p:spTgt spid="32"/>
                                        </p:tgtEl>
                                        <p:attrNameLst>
                                          <p:attrName>ppt_w</p:attrName>
                                        </p:attrNameLst>
                                      </p:cBhvr>
                                      <p:tavLst>
                                        <p:tav tm="0">
                                          <p:val>
                                            <p:strVal val="(6*min(max(#ppt_w*#ppt_h,.3),1)-7.4)/-.7*#ppt_w"/>
                                          </p:val>
                                        </p:tav>
                                        <p:tav tm="100000">
                                          <p:val>
                                            <p:strVal val="#ppt_w"/>
                                          </p:val>
                                        </p:tav>
                                      </p:tavLst>
                                    </p:anim>
                                    <p:anim calcmode="lin" valueType="num">
                                      <p:cBhvr>
                                        <p:cTn id="16" dur="1000" fill="hold"/>
                                        <p:tgtEl>
                                          <p:spTgt spid="32"/>
                                        </p:tgtEl>
                                        <p:attrNameLst>
                                          <p:attrName>ppt_h</p:attrName>
                                        </p:attrNameLst>
                                      </p:cBhvr>
                                      <p:tavLst>
                                        <p:tav tm="0">
                                          <p:val>
                                            <p:strVal val="(6*min(max(#ppt_w*#ppt_h,.3),1)-7.4)/-.7*#ppt_h"/>
                                          </p:val>
                                        </p:tav>
                                        <p:tav tm="100000">
                                          <p:val>
                                            <p:strVal val="#ppt_h"/>
                                          </p:val>
                                        </p:tav>
                                      </p:tavLst>
                                    </p:anim>
                                    <p:anim calcmode="lin" valueType="num">
                                      <p:cBhvr>
                                        <p:cTn id="17" dur="1000" fill="hold"/>
                                        <p:tgtEl>
                                          <p:spTgt spid="32"/>
                                        </p:tgtEl>
                                        <p:attrNameLst>
                                          <p:attrName>ppt_x</p:attrName>
                                        </p:attrNameLst>
                                      </p:cBhvr>
                                      <p:tavLst>
                                        <p:tav tm="0">
                                          <p:val>
                                            <p:fltVal val="0.5"/>
                                          </p:val>
                                        </p:tav>
                                        <p:tav tm="100000">
                                          <p:val>
                                            <p:strVal val="#ppt_x"/>
                                          </p:val>
                                        </p:tav>
                                      </p:tavLst>
                                    </p:anim>
                                    <p:anim calcmode="lin" valueType="num">
                                      <p:cBhvr>
                                        <p:cTn id="18" dur="1000" fill="hold"/>
                                        <p:tgtEl>
                                          <p:spTgt spid="32"/>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1000" fill="hold"/>
                                        <p:tgtEl>
                                          <p:spTgt spid="30"/>
                                        </p:tgtEl>
                                        <p:attrNameLst>
                                          <p:attrName>ppt_w</p:attrName>
                                        </p:attrNameLst>
                                      </p:cBhvr>
                                      <p:tavLst>
                                        <p:tav tm="0">
                                          <p:val>
                                            <p:fltVal val="0"/>
                                          </p:val>
                                        </p:tav>
                                        <p:tav tm="100000">
                                          <p:val>
                                            <p:strVal val="#ppt_w"/>
                                          </p:val>
                                        </p:tav>
                                      </p:tavLst>
                                    </p:anim>
                                    <p:anim calcmode="lin" valueType="num">
                                      <p:cBhvr>
                                        <p:cTn id="23" dur="1000" fill="hold"/>
                                        <p:tgtEl>
                                          <p:spTgt spid="30"/>
                                        </p:tgtEl>
                                        <p:attrNameLst>
                                          <p:attrName>ppt_h</p:attrName>
                                        </p:attrNameLst>
                                      </p:cBhvr>
                                      <p:tavLst>
                                        <p:tav tm="0">
                                          <p:val>
                                            <p:fltVal val="0"/>
                                          </p:val>
                                        </p:tav>
                                        <p:tav tm="100000">
                                          <p:val>
                                            <p:strVal val="#ppt_h"/>
                                          </p:val>
                                        </p:tav>
                                      </p:tavLst>
                                    </p:anim>
                                    <p:animEffect transition="in" filter="fade">
                                      <p:cBhvr>
                                        <p:cTn id="24" dur="1000"/>
                                        <p:tgtEl>
                                          <p:spTgt spid="30"/>
                                        </p:tgtEl>
                                      </p:cBhvr>
                                    </p:animEffect>
                                  </p:childTnLst>
                                </p:cTn>
                              </p:par>
                              <p:par>
                                <p:cTn id="25" presetID="35" presetClass="path" presetSubtype="0" accel="50000" decel="50000" fill="hold" grpId="1" nodeType="withEffect">
                                  <p:stCondLst>
                                    <p:cond delay="0"/>
                                  </p:stCondLst>
                                  <p:childTnLst>
                                    <p:animMotion origin="layout" path="M 0 1.48148E-6 L -0.41185 1.48148E-6 " pathEditMode="relative" rAng="0" ptsTypes="AA">
                                      <p:cBhvr>
                                        <p:cTn id="26" dur="2000" spd="-100000" fill="hold"/>
                                        <p:tgtEl>
                                          <p:spTgt spid="30"/>
                                        </p:tgtEl>
                                        <p:attrNameLst>
                                          <p:attrName>ppt_x</p:attrName>
                                          <p:attrName>ppt_y</p:attrName>
                                        </p:attrNameLst>
                                      </p:cBhvr>
                                      <p:rCtr x="-20599" y="0"/>
                                    </p:animMotion>
                                  </p:childTnLst>
                                </p:cTn>
                              </p:par>
                              <p:par>
                                <p:cTn id="27" presetID="53" presetClass="entr" presetSubtype="16"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1000" fill="hold"/>
                                        <p:tgtEl>
                                          <p:spTgt spid="31"/>
                                        </p:tgtEl>
                                        <p:attrNameLst>
                                          <p:attrName>ppt_w</p:attrName>
                                        </p:attrNameLst>
                                      </p:cBhvr>
                                      <p:tavLst>
                                        <p:tav tm="0">
                                          <p:val>
                                            <p:fltVal val="0"/>
                                          </p:val>
                                        </p:tav>
                                        <p:tav tm="100000">
                                          <p:val>
                                            <p:strVal val="#ppt_w"/>
                                          </p:val>
                                        </p:tav>
                                      </p:tavLst>
                                    </p:anim>
                                    <p:anim calcmode="lin" valueType="num">
                                      <p:cBhvr>
                                        <p:cTn id="30" dur="1000" fill="hold"/>
                                        <p:tgtEl>
                                          <p:spTgt spid="31"/>
                                        </p:tgtEl>
                                        <p:attrNameLst>
                                          <p:attrName>ppt_h</p:attrName>
                                        </p:attrNameLst>
                                      </p:cBhvr>
                                      <p:tavLst>
                                        <p:tav tm="0">
                                          <p:val>
                                            <p:fltVal val="0"/>
                                          </p:val>
                                        </p:tav>
                                        <p:tav tm="100000">
                                          <p:val>
                                            <p:strVal val="#ppt_h"/>
                                          </p:val>
                                        </p:tav>
                                      </p:tavLst>
                                    </p:anim>
                                    <p:animEffect transition="in" filter="fade">
                                      <p:cBhvr>
                                        <p:cTn id="31" dur="1000"/>
                                        <p:tgtEl>
                                          <p:spTgt spid="31"/>
                                        </p:tgtEl>
                                      </p:cBhvr>
                                    </p:animEffect>
                                  </p:childTnLst>
                                </p:cTn>
                              </p:par>
                              <p:par>
                                <p:cTn id="32" presetID="35" presetClass="path" presetSubtype="0" accel="50000" decel="50000" fill="hold" grpId="1" nodeType="withEffect">
                                  <p:stCondLst>
                                    <p:cond delay="0"/>
                                  </p:stCondLst>
                                  <p:childTnLst>
                                    <p:animMotion origin="layout" path="M 4.79167E-6 1.85185E-6 L 0.31575 1.85185E-6 " pathEditMode="relative" rAng="0" ptsTypes="AA">
                                      <p:cBhvr>
                                        <p:cTn id="33" dur="2000" spd="-100000" fill="hold"/>
                                        <p:tgtEl>
                                          <p:spTgt spid="31"/>
                                        </p:tgtEl>
                                        <p:attrNameLst>
                                          <p:attrName>ppt_x</p:attrName>
                                          <p:attrName>ppt_y</p:attrName>
                                        </p:attrNameLst>
                                      </p:cBhvr>
                                      <p:rCtr x="15781" y="0"/>
                                    </p:animMotion>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1000" fill="hold"/>
                                        <p:tgtEl>
                                          <p:spTgt spid="33"/>
                                        </p:tgtEl>
                                        <p:attrNameLst>
                                          <p:attrName>ppt_w</p:attrName>
                                        </p:attrNameLst>
                                      </p:cBhvr>
                                      <p:tavLst>
                                        <p:tav tm="0">
                                          <p:val>
                                            <p:fltVal val="0"/>
                                          </p:val>
                                        </p:tav>
                                        <p:tav tm="100000">
                                          <p:val>
                                            <p:strVal val="#ppt_w"/>
                                          </p:val>
                                        </p:tav>
                                      </p:tavLst>
                                    </p:anim>
                                    <p:anim calcmode="lin" valueType="num">
                                      <p:cBhvr>
                                        <p:cTn id="38" dur="1000" fill="hold"/>
                                        <p:tgtEl>
                                          <p:spTgt spid="33"/>
                                        </p:tgtEl>
                                        <p:attrNameLst>
                                          <p:attrName>ppt_h</p:attrName>
                                        </p:attrNameLst>
                                      </p:cBhvr>
                                      <p:tavLst>
                                        <p:tav tm="0">
                                          <p:val>
                                            <p:fltVal val="0"/>
                                          </p:val>
                                        </p:tav>
                                        <p:tav tm="100000">
                                          <p:val>
                                            <p:strVal val="#ppt_h"/>
                                          </p:val>
                                        </p:tav>
                                      </p:tavLst>
                                    </p:anim>
                                    <p:animEffect transition="in" filter="fade">
                                      <p:cBhvr>
                                        <p:cTn id="39" dur="1000"/>
                                        <p:tgtEl>
                                          <p:spTgt spid="33"/>
                                        </p:tgtEl>
                                      </p:cBhvr>
                                    </p:animEffect>
                                  </p:childTnLst>
                                </p:cTn>
                              </p:par>
                              <p:par>
                                <p:cTn id="40" presetID="35" presetClass="path" presetSubtype="0" accel="50000" decel="50000" fill="hold" nodeType="withEffect">
                                  <p:stCondLst>
                                    <p:cond delay="0"/>
                                  </p:stCondLst>
                                  <p:childTnLst>
                                    <p:animMotion origin="layout" path="M 6.25E-7 -1.11111E-6 L 0.31575 -1.11111E-6 " pathEditMode="relative" rAng="0" ptsTypes="AA">
                                      <p:cBhvr>
                                        <p:cTn id="41" dur="2000" spd="-100000" fill="hold"/>
                                        <p:tgtEl>
                                          <p:spTgt spid="33"/>
                                        </p:tgtEl>
                                        <p:attrNameLst>
                                          <p:attrName>ppt_x</p:attrName>
                                          <p:attrName>ppt_y</p:attrName>
                                        </p:attrNameLst>
                                      </p:cBhvr>
                                      <p:rCtr x="15781" y="0"/>
                                    </p:animMotion>
                                  </p:childTnLst>
                                </p:cTn>
                              </p:par>
                              <p:par>
                                <p:cTn id="42" presetID="53" presetClass="entr" presetSubtype="16"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1000" fill="hold"/>
                                        <p:tgtEl>
                                          <p:spTgt spid="38"/>
                                        </p:tgtEl>
                                        <p:attrNameLst>
                                          <p:attrName>ppt_w</p:attrName>
                                        </p:attrNameLst>
                                      </p:cBhvr>
                                      <p:tavLst>
                                        <p:tav tm="0">
                                          <p:val>
                                            <p:fltVal val="0"/>
                                          </p:val>
                                        </p:tav>
                                        <p:tav tm="100000">
                                          <p:val>
                                            <p:strVal val="#ppt_w"/>
                                          </p:val>
                                        </p:tav>
                                      </p:tavLst>
                                    </p:anim>
                                    <p:anim calcmode="lin" valueType="num">
                                      <p:cBhvr>
                                        <p:cTn id="45" dur="1000" fill="hold"/>
                                        <p:tgtEl>
                                          <p:spTgt spid="38"/>
                                        </p:tgtEl>
                                        <p:attrNameLst>
                                          <p:attrName>ppt_h</p:attrName>
                                        </p:attrNameLst>
                                      </p:cBhvr>
                                      <p:tavLst>
                                        <p:tav tm="0">
                                          <p:val>
                                            <p:fltVal val="0"/>
                                          </p:val>
                                        </p:tav>
                                        <p:tav tm="100000">
                                          <p:val>
                                            <p:strVal val="#ppt_h"/>
                                          </p:val>
                                        </p:tav>
                                      </p:tavLst>
                                    </p:anim>
                                    <p:animEffect transition="in" filter="fade">
                                      <p:cBhvr>
                                        <p:cTn id="46" dur="1000"/>
                                        <p:tgtEl>
                                          <p:spTgt spid="38"/>
                                        </p:tgtEl>
                                      </p:cBhvr>
                                    </p:animEffect>
                                  </p:childTnLst>
                                </p:cTn>
                              </p:par>
                              <p:par>
                                <p:cTn id="47" presetID="35" presetClass="path" presetSubtype="0" accel="50000" decel="50000" fill="hold" grpId="1" nodeType="withEffect">
                                  <p:stCondLst>
                                    <p:cond delay="0"/>
                                  </p:stCondLst>
                                  <p:childTnLst>
                                    <p:animMotion origin="layout" path="M 4.79167E-6 -2.59259E-6 L 0.31575 -2.59259E-6 " pathEditMode="relative" rAng="0" ptsTypes="AA">
                                      <p:cBhvr>
                                        <p:cTn id="48" dur="2000" spd="-100000" fill="hold"/>
                                        <p:tgtEl>
                                          <p:spTgt spid="38"/>
                                        </p:tgtEl>
                                        <p:attrNameLst>
                                          <p:attrName>ppt_x</p:attrName>
                                          <p:attrName>ppt_y</p:attrName>
                                        </p:attrNameLst>
                                      </p:cBhvr>
                                      <p:rCtr x="15781" y="0"/>
                                    </p:animMotion>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1000" fill="hold"/>
                                        <p:tgtEl>
                                          <p:spTgt spid="40"/>
                                        </p:tgtEl>
                                        <p:attrNameLst>
                                          <p:attrName>ppt_w</p:attrName>
                                        </p:attrNameLst>
                                      </p:cBhvr>
                                      <p:tavLst>
                                        <p:tav tm="0">
                                          <p:val>
                                            <p:fltVal val="0"/>
                                          </p:val>
                                        </p:tav>
                                        <p:tav tm="100000">
                                          <p:val>
                                            <p:strVal val="#ppt_w"/>
                                          </p:val>
                                        </p:tav>
                                      </p:tavLst>
                                    </p:anim>
                                    <p:anim calcmode="lin" valueType="num">
                                      <p:cBhvr>
                                        <p:cTn id="53" dur="1000" fill="hold"/>
                                        <p:tgtEl>
                                          <p:spTgt spid="40"/>
                                        </p:tgtEl>
                                        <p:attrNameLst>
                                          <p:attrName>ppt_h</p:attrName>
                                        </p:attrNameLst>
                                      </p:cBhvr>
                                      <p:tavLst>
                                        <p:tav tm="0">
                                          <p:val>
                                            <p:fltVal val="0"/>
                                          </p:val>
                                        </p:tav>
                                        <p:tav tm="100000">
                                          <p:val>
                                            <p:strVal val="#ppt_h"/>
                                          </p:val>
                                        </p:tav>
                                      </p:tavLst>
                                    </p:anim>
                                    <p:animEffect transition="in" filter="fade">
                                      <p:cBhvr>
                                        <p:cTn id="54" dur="1000"/>
                                        <p:tgtEl>
                                          <p:spTgt spid="40"/>
                                        </p:tgtEl>
                                      </p:cBhvr>
                                    </p:animEffect>
                                  </p:childTnLst>
                                </p:cTn>
                              </p:par>
                              <p:par>
                                <p:cTn id="55" presetID="35" presetClass="path" presetSubtype="0" accel="50000" decel="50000" fill="hold" nodeType="withEffect">
                                  <p:stCondLst>
                                    <p:cond delay="0"/>
                                  </p:stCondLst>
                                  <p:childTnLst>
                                    <p:animMotion origin="layout" path="M -1.04167E-6 -2.96296E-6 L 0.31576 -2.96296E-6 " pathEditMode="relative" rAng="0" ptsTypes="AA">
                                      <p:cBhvr>
                                        <p:cTn id="56" dur="2000" spd="-100000" fill="hold"/>
                                        <p:tgtEl>
                                          <p:spTgt spid="40"/>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1" grpId="0"/>
      <p:bldP spid="31" grpId="1"/>
      <p:bldP spid="32" grpId="0" animBg="1"/>
      <p:bldP spid="38" grpId="0"/>
      <p:bldP spid="3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圆角矩形 5"/>
          <p:cNvSpPr/>
          <p:nvPr/>
        </p:nvSpPr>
        <p:spPr>
          <a:xfrm>
            <a:off x="1458738" y="1863485"/>
            <a:ext cx="1672454" cy="1672454"/>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字魂35号-经典雅黑"/>
              <a:cs typeface="+mn-ea"/>
              <a:sym typeface="+mn-lt"/>
            </a:endParaRPr>
          </a:p>
        </p:txBody>
      </p:sp>
      <p:sp>
        <p:nvSpPr>
          <p:cNvPr id="7" name="圆角矩形 6"/>
          <p:cNvSpPr/>
          <p:nvPr/>
        </p:nvSpPr>
        <p:spPr>
          <a:xfrm>
            <a:off x="1458738" y="3911544"/>
            <a:ext cx="1672454" cy="1672454"/>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字魂35号-经典雅黑"/>
              <a:cs typeface="+mn-ea"/>
              <a:sym typeface="+mn-lt"/>
            </a:endParaRPr>
          </a:p>
        </p:txBody>
      </p:sp>
      <p:sp>
        <p:nvSpPr>
          <p:cNvPr id="8" name="圆角矩形 7"/>
          <p:cNvSpPr/>
          <p:nvPr/>
        </p:nvSpPr>
        <p:spPr>
          <a:xfrm>
            <a:off x="1458738" y="3911544"/>
            <a:ext cx="9274525" cy="1672454"/>
          </a:xfrm>
          <a:prstGeom prst="roundRect">
            <a:avLst/>
          </a:prstGeom>
          <a:noFill/>
          <a:ln w="12700">
            <a:solidFill>
              <a:schemeClr val="tx2"/>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字魂35号-经典雅黑"/>
              <a:cs typeface="+mn-ea"/>
              <a:sym typeface="+mn-lt"/>
            </a:endParaRPr>
          </a:p>
        </p:txBody>
      </p:sp>
      <p:sp>
        <p:nvSpPr>
          <p:cNvPr id="9" name="文本框 8"/>
          <p:cNvSpPr txBox="1"/>
          <p:nvPr/>
        </p:nvSpPr>
        <p:spPr>
          <a:xfrm>
            <a:off x="1584180" y="2099548"/>
            <a:ext cx="1421571" cy="1200329"/>
          </a:xfrm>
          <a:prstGeom prst="rect">
            <a:avLst/>
          </a:prstGeom>
          <a:noFill/>
        </p:spPr>
        <p:txBody>
          <a:bodyPr wrap="square" rtlCol="0">
            <a:spAutoFit/>
          </a:bodyPr>
          <a:lstStyle>
            <a:defPPr>
              <a:defRPr lang="zh-CN"/>
            </a:defPPr>
            <a:lvl1pPr>
              <a:defRPr sz="3600">
                <a:solidFill>
                  <a:srgbClr val="FFFF00"/>
                </a:solidFill>
                <a:effectLst>
                  <a:glow rad="101600">
                    <a:srgbClr val="C00000"/>
                  </a:glow>
                  <a:outerShdw blurRad="203200" dist="101600" dir="5400000" algn="tl" rotWithShape="0">
                    <a:prstClr val="black">
                      <a:alpha val="60000"/>
                    </a:prstClr>
                  </a:outerShdw>
                </a:effectLst>
                <a:latin typeface="方正兰亭粗黑_GBK" panose="02000000000000000000" pitchFamily="2" charset="-122"/>
                <a:ea typeface="方正兰亭粗黑_GBK"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字魂35号-经典雅黑"/>
                <a:cs typeface="+mn-ea"/>
                <a:sym typeface="+mn-lt"/>
              </a:rPr>
              <a:t>根据地</a:t>
            </a:r>
          </a:p>
        </p:txBody>
      </p:sp>
      <p:sp>
        <p:nvSpPr>
          <p:cNvPr id="10" name="文本框 9"/>
          <p:cNvSpPr txBox="1"/>
          <p:nvPr/>
        </p:nvSpPr>
        <p:spPr>
          <a:xfrm>
            <a:off x="1584180" y="4147607"/>
            <a:ext cx="1421571" cy="1200329"/>
          </a:xfrm>
          <a:prstGeom prst="rect">
            <a:avLst/>
          </a:prstGeom>
          <a:noFill/>
        </p:spPr>
        <p:txBody>
          <a:bodyPr wrap="square" rtlCol="0">
            <a:spAutoFit/>
          </a:bodyPr>
          <a:lstStyle>
            <a:defPPr>
              <a:defRPr lang="zh-CN"/>
            </a:defPPr>
            <a:lvl1pPr>
              <a:defRPr sz="3600">
                <a:solidFill>
                  <a:srgbClr val="FFFF00"/>
                </a:solidFill>
                <a:effectLst>
                  <a:glow rad="101600">
                    <a:srgbClr val="C00000"/>
                  </a:glow>
                  <a:outerShdw blurRad="203200" dist="101600" dir="5400000" algn="tl" rotWithShape="0">
                    <a:prstClr val="black">
                      <a:alpha val="60000"/>
                    </a:prstClr>
                  </a:outerShdw>
                </a:effectLst>
                <a:latin typeface="方正兰亭粗黑_GBK" panose="02000000000000000000" pitchFamily="2" charset="-122"/>
                <a:ea typeface="方正兰亭粗黑_GBK"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字魂35号-经典雅黑"/>
                <a:cs typeface="+mn-ea"/>
                <a:sym typeface="+mn-lt"/>
              </a:rPr>
              <a:t>建立完善</a:t>
            </a:r>
          </a:p>
        </p:txBody>
      </p:sp>
      <p:sp>
        <p:nvSpPr>
          <p:cNvPr id="11" name="圆角矩形 10"/>
          <p:cNvSpPr/>
          <p:nvPr/>
        </p:nvSpPr>
        <p:spPr>
          <a:xfrm>
            <a:off x="1458738" y="1863485"/>
            <a:ext cx="9274525" cy="1672454"/>
          </a:xfrm>
          <a:prstGeom prst="roundRect">
            <a:avLst/>
          </a:prstGeom>
          <a:noFill/>
          <a:ln w="12700">
            <a:solidFill>
              <a:schemeClr val="tx2"/>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字魂35号-经典雅黑"/>
              <a:cs typeface="+mn-ea"/>
              <a:sym typeface="+mn-lt"/>
            </a:endParaRPr>
          </a:p>
        </p:txBody>
      </p:sp>
      <p:sp>
        <p:nvSpPr>
          <p:cNvPr id="12" name="矩形 11"/>
          <p:cNvSpPr/>
          <p:nvPr/>
        </p:nvSpPr>
        <p:spPr>
          <a:xfrm>
            <a:off x="3569892" y="1961048"/>
            <a:ext cx="6724800" cy="1422954"/>
          </a:xfrm>
          <a:prstGeom prst="rect">
            <a:avLst/>
          </a:prstGeom>
          <a:noFill/>
        </p:spPr>
        <p:txBody>
          <a:bodyPr wrap="square">
            <a:spAutoFit/>
          </a:bodyPr>
          <a:lstStyle/>
          <a:p>
            <a:pPr>
              <a:lnSpc>
                <a:spcPct val="150000"/>
              </a:lnSpc>
            </a:pPr>
            <a:r>
              <a:rPr lang="zh-CN" altLang="en-US" sz="2000" dirty="0">
                <a:solidFill>
                  <a:srgbClr val="C00000"/>
                </a:solidFill>
                <a:latin typeface="微软雅黑" panose="020B0503020204020204" pitchFamily="34" charset="-122"/>
                <a:ea typeface="微软雅黑" panose="020B0503020204020204" pitchFamily="34" charset="-122"/>
              </a:rPr>
              <a:t>对土匪的关系 暴动前可以同他们同盟，暴动后则应解除其武装并消灭其领袖。即令他们帮助暴动亦应如此，这类首领均应完全歼除。</a:t>
            </a:r>
          </a:p>
        </p:txBody>
      </p:sp>
      <p:sp>
        <p:nvSpPr>
          <p:cNvPr id="13" name="矩形 12"/>
          <p:cNvSpPr/>
          <p:nvPr/>
        </p:nvSpPr>
        <p:spPr>
          <a:xfrm>
            <a:off x="3569892" y="4009107"/>
            <a:ext cx="6724800" cy="1422954"/>
          </a:xfrm>
          <a:prstGeom prst="rect">
            <a:avLst/>
          </a:prstGeom>
          <a:noFill/>
        </p:spPr>
        <p:txBody>
          <a:bodyPr wrap="square">
            <a:spAutoFit/>
          </a:bodyPr>
          <a:lstStyle/>
          <a:p>
            <a:pPr>
              <a:lnSpc>
                <a:spcPct val="150000"/>
              </a:lnSpc>
            </a:pPr>
            <a:r>
              <a:rPr lang="zh-CN" altLang="en-US" sz="2000" dirty="0">
                <a:solidFill>
                  <a:srgbClr val="C00000"/>
                </a:solidFill>
                <a:latin typeface="微软雅黑" panose="020B0503020204020204" pitchFamily="34" charset="-122"/>
                <a:ea typeface="微软雅黑" panose="020B0503020204020204" pitchFamily="34" charset="-122"/>
              </a:rPr>
              <a:t>土匪队伍第一就须改组，改组时首要的无须注意军官成分的选择，因为大半的土匪领袖是真正的强盗，他们只是妨碍革命的事业。</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250" fill="hold"/>
                                        <p:tgtEl>
                                          <p:spTgt spid="6"/>
                                        </p:tgtEl>
                                        <p:attrNameLst>
                                          <p:attrName>ppt_w</p:attrName>
                                        </p:attrNameLst>
                                      </p:cBhvr>
                                      <p:tavLst>
                                        <p:tav tm="0">
                                          <p:val>
                                            <p:fltVal val="0"/>
                                          </p:val>
                                        </p:tav>
                                        <p:tav tm="100000">
                                          <p:val>
                                            <p:strVal val="#ppt_w"/>
                                          </p:val>
                                        </p:tav>
                                      </p:tavLst>
                                    </p:anim>
                                    <p:anim calcmode="lin" valueType="num">
                                      <p:cBhvr>
                                        <p:cTn id="41" dur="250" fill="hold"/>
                                        <p:tgtEl>
                                          <p:spTgt spid="6"/>
                                        </p:tgtEl>
                                        <p:attrNameLst>
                                          <p:attrName>ppt_h</p:attrName>
                                        </p:attrNameLst>
                                      </p:cBhvr>
                                      <p:tavLst>
                                        <p:tav tm="0">
                                          <p:val>
                                            <p:fltVal val="0"/>
                                          </p:val>
                                        </p:tav>
                                        <p:tav tm="100000">
                                          <p:val>
                                            <p:strVal val="#ppt_h"/>
                                          </p:val>
                                        </p:tav>
                                      </p:tavLst>
                                    </p:anim>
                                    <p:animEffect transition="in" filter="fade">
                                      <p:cBhvr>
                                        <p:cTn id="42" dur="250"/>
                                        <p:tgtEl>
                                          <p:spTgt spid="6"/>
                                        </p:tgtEl>
                                      </p:cBhvr>
                                    </p:animEffect>
                                  </p:childTnLst>
                                </p:cTn>
                              </p:par>
                              <p:par>
                                <p:cTn id="43" presetID="6" presetClass="emph" presetSubtype="0" decel="100000" fill="hold" grpId="1" nodeType="withEffect">
                                  <p:stCondLst>
                                    <p:cond delay="200"/>
                                  </p:stCondLst>
                                  <p:childTnLst>
                                    <p:animScale>
                                      <p:cBhvr>
                                        <p:cTn id="44" dur="250" fill="hold"/>
                                        <p:tgtEl>
                                          <p:spTgt spid="6"/>
                                        </p:tgtEl>
                                      </p:cBhvr>
                                      <p:by x="120000" y="120000"/>
                                    </p:animScale>
                                  </p:childTnLst>
                                </p:cTn>
                              </p:par>
                              <p:par>
                                <p:cTn id="45" presetID="6" presetClass="emph" presetSubtype="0" decel="100000" fill="hold" grpId="2" nodeType="withEffect">
                                  <p:stCondLst>
                                    <p:cond delay="400"/>
                                  </p:stCondLst>
                                  <p:childTnLst>
                                    <p:animScale>
                                      <p:cBhvr>
                                        <p:cTn id="46" dur="250" fill="hold"/>
                                        <p:tgtEl>
                                          <p:spTgt spid="6"/>
                                        </p:tgtEl>
                                      </p:cBhvr>
                                      <p:by x="83000" y="83000"/>
                                    </p:animScale>
                                  </p:childTnLst>
                                </p:cTn>
                              </p:par>
                              <p:par>
                                <p:cTn id="47" presetID="53" presetClass="entr" presetSubtype="16" fill="hold" grpId="0" nodeType="withEffect">
                                  <p:stCondLst>
                                    <p:cond delay="400"/>
                                  </p:stCondLst>
                                  <p:childTnLst>
                                    <p:set>
                                      <p:cBhvr>
                                        <p:cTn id="48" dur="1" fill="hold">
                                          <p:stCondLst>
                                            <p:cond delay="0"/>
                                          </p:stCondLst>
                                        </p:cTn>
                                        <p:tgtEl>
                                          <p:spTgt spid="9"/>
                                        </p:tgtEl>
                                        <p:attrNameLst>
                                          <p:attrName>style.visibility</p:attrName>
                                        </p:attrNameLst>
                                      </p:cBhvr>
                                      <p:to>
                                        <p:strVal val="visible"/>
                                      </p:to>
                                    </p:set>
                                    <p:anim calcmode="lin" valueType="num">
                                      <p:cBhvr>
                                        <p:cTn id="49" dur="250" fill="hold"/>
                                        <p:tgtEl>
                                          <p:spTgt spid="9"/>
                                        </p:tgtEl>
                                        <p:attrNameLst>
                                          <p:attrName>ppt_w</p:attrName>
                                        </p:attrNameLst>
                                      </p:cBhvr>
                                      <p:tavLst>
                                        <p:tav tm="0">
                                          <p:val>
                                            <p:fltVal val="0"/>
                                          </p:val>
                                        </p:tav>
                                        <p:tav tm="100000">
                                          <p:val>
                                            <p:strVal val="#ppt_w"/>
                                          </p:val>
                                        </p:tav>
                                      </p:tavLst>
                                    </p:anim>
                                    <p:anim calcmode="lin" valueType="num">
                                      <p:cBhvr>
                                        <p:cTn id="50" dur="250" fill="hold"/>
                                        <p:tgtEl>
                                          <p:spTgt spid="9"/>
                                        </p:tgtEl>
                                        <p:attrNameLst>
                                          <p:attrName>ppt_h</p:attrName>
                                        </p:attrNameLst>
                                      </p:cBhvr>
                                      <p:tavLst>
                                        <p:tav tm="0">
                                          <p:val>
                                            <p:fltVal val="0"/>
                                          </p:val>
                                        </p:tav>
                                        <p:tav tm="100000">
                                          <p:val>
                                            <p:strVal val="#ppt_h"/>
                                          </p:val>
                                        </p:tav>
                                      </p:tavLst>
                                    </p:anim>
                                    <p:animEffect transition="in" filter="fade">
                                      <p:cBhvr>
                                        <p:cTn id="51" dur="250"/>
                                        <p:tgtEl>
                                          <p:spTgt spid="9"/>
                                        </p:tgtEl>
                                      </p:cBhvr>
                                    </p:animEffect>
                                  </p:childTnLst>
                                </p:cTn>
                              </p:par>
                              <p:par>
                                <p:cTn id="52" presetID="6" presetClass="emph" presetSubtype="0" decel="100000" fill="hold" grpId="1" nodeType="withEffect">
                                  <p:stCondLst>
                                    <p:cond delay="600"/>
                                  </p:stCondLst>
                                  <p:childTnLst>
                                    <p:animScale>
                                      <p:cBhvr>
                                        <p:cTn id="53" dur="250" fill="hold"/>
                                        <p:tgtEl>
                                          <p:spTgt spid="9"/>
                                        </p:tgtEl>
                                      </p:cBhvr>
                                      <p:by x="120000" y="120000"/>
                                    </p:animScale>
                                  </p:childTnLst>
                                </p:cTn>
                              </p:par>
                              <p:par>
                                <p:cTn id="54" presetID="6" presetClass="emph" presetSubtype="0" decel="100000" fill="hold" grpId="2" nodeType="withEffect">
                                  <p:stCondLst>
                                    <p:cond delay="800"/>
                                  </p:stCondLst>
                                  <p:childTnLst>
                                    <p:animScale>
                                      <p:cBhvr>
                                        <p:cTn id="55" dur="250" fill="hold"/>
                                        <p:tgtEl>
                                          <p:spTgt spid="9"/>
                                        </p:tgtEl>
                                      </p:cBhvr>
                                      <p:by x="83000" y="83000"/>
                                    </p:animScale>
                                  </p:childTnLst>
                                </p:cTn>
                              </p:par>
                            </p:childTnLst>
                          </p:cTn>
                        </p:par>
                        <p:par>
                          <p:cTn id="56" fill="hold">
                            <p:stCondLst>
                              <p:cond delay="2000"/>
                            </p:stCondLst>
                            <p:childTnLst>
                              <p:par>
                                <p:cTn id="57" presetID="1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p:tgtEl>
                                          <p:spTgt spid="11"/>
                                        </p:tgtEl>
                                        <p:attrNameLst>
                                          <p:attrName>ppt_x</p:attrName>
                                        </p:attrNameLst>
                                      </p:cBhvr>
                                      <p:tavLst>
                                        <p:tav tm="0">
                                          <p:val>
                                            <p:strVal val="#ppt_x-#ppt_w*1.125000"/>
                                          </p:val>
                                        </p:tav>
                                        <p:tav tm="100000">
                                          <p:val>
                                            <p:strVal val="#ppt_x"/>
                                          </p:val>
                                        </p:tav>
                                      </p:tavLst>
                                    </p:anim>
                                    <p:animEffect transition="in" filter="wipe(right)">
                                      <p:cBhvr>
                                        <p:cTn id="60" dur="500"/>
                                        <p:tgtEl>
                                          <p:spTgt spid="11"/>
                                        </p:tgtEl>
                                      </p:cBhvr>
                                    </p:animEffect>
                                  </p:childTnLst>
                                </p:cTn>
                              </p:par>
                            </p:childTnLst>
                          </p:cTn>
                        </p:par>
                        <p:par>
                          <p:cTn id="61" fill="hold">
                            <p:stCondLst>
                              <p:cond delay="2500"/>
                            </p:stCondLst>
                            <p:childTnLst>
                              <p:par>
                                <p:cTn id="62" presetID="53" presetClass="entr" presetSubtype="16" fill="hold" grpId="0" nodeType="afterEffect">
                                  <p:stCondLst>
                                    <p:cond delay="0"/>
                                  </p:stCondLst>
                                  <p:iterate type="lt">
                                    <p:tmPct val="10000"/>
                                  </p:iterate>
                                  <p:childTnLst>
                                    <p:set>
                                      <p:cBhvr>
                                        <p:cTn id="63" dur="1" fill="hold">
                                          <p:stCondLst>
                                            <p:cond delay="0"/>
                                          </p:stCondLst>
                                        </p:cTn>
                                        <p:tgtEl>
                                          <p:spTgt spid="12"/>
                                        </p:tgtEl>
                                        <p:attrNameLst>
                                          <p:attrName>style.visibility</p:attrName>
                                        </p:attrNameLst>
                                      </p:cBhvr>
                                      <p:to>
                                        <p:strVal val="visible"/>
                                      </p:to>
                                    </p:set>
                                    <p:anim calcmode="lin" valueType="num">
                                      <p:cBhvr>
                                        <p:cTn id="64" dur="250" fill="hold"/>
                                        <p:tgtEl>
                                          <p:spTgt spid="12"/>
                                        </p:tgtEl>
                                        <p:attrNameLst>
                                          <p:attrName>ppt_w</p:attrName>
                                        </p:attrNameLst>
                                      </p:cBhvr>
                                      <p:tavLst>
                                        <p:tav tm="0">
                                          <p:val>
                                            <p:fltVal val="0"/>
                                          </p:val>
                                        </p:tav>
                                        <p:tav tm="100000">
                                          <p:val>
                                            <p:strVal val="#ppt_w"/>
                                          </p:val>
                                        </p:tav>
                                      </p:tavLst>
                                    </p:anim>
                                    <p:anim calcmode="lin" valueType="num">
                                      <p:cBhvr>
                                        <p:cTn id="65" dur="250" fill="hold"/>
                                        <p:tgtEl>
                                          <p:spTgt spid="12"/>
                                        </p:tgtEl>
                                        <p:attrNameLst>
                                          <p:attrName>ppt_h</p:attrName>
                                        </p:attrNameLst>
                                      </p:cBhvr>
                                      <p:tavLst>
                                        <p:tav tm="0">
                                          <p:val>
                                            <p:fltVal val="0"/>
                                          </p:val>
                                        </p:tav>
                                        <p:tav tm="100000">
                                          <p:val>
                                            <p:strVal val="#ppt_h"/>
                                          </p:val>
                                        </p:tav>
                                      </p:tavLst>
                                    </p:anim>
                                    <p:animEffect transition="in" filter="fade">
                                      <p:cBhvr>
                                        <p:cTn id="66" dur="250"/>
                                        <p:tgtEl>
                                          <p:spTgt spid="12"/>
                                        </p:tgtEl>
                                      </p:cBhvr>
                                    </p:animEffect>
                                  </p:childTnLst>
                                </p:cTn>
                              </p:par>
                            </p:childTnLst>
                          </p:cTn>
                        </p:par>
                        <p:par>
                          <p:cTn id="67" fill="hold">
                            <p:stCondLst>
                              <p:cond delay="5900"/>
                            </p:stCondLst>
                            <p:childTnLst>
                              <p:par>
                                <p:cTn id="68" presetID="53" presetClass="entr" presetSubtype="16"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250" fill="hold"/>
                                        <p:tgtEl>
                                          <p:spTgt spid="7"/>
                                        </p:tgtEl>
                                        <p:attrNameLst>
                                          <p:attrName>ppt_w</p:attrName>
                                        </p:attrNameLst>
                                      </p:cBhvr>
                                      <p:tavLst>
                                        <p:tav tm="0">
                                          <p:val>
                                            <p:fltVal val="0"/>
                                          </p:val>
                                        </p:tav>
                                        <p:tav tm="100000">
                                          <p:val>
                                            <p:strVal val="#ppt_w"/>
                                          </p:val>
                                        </p:tav>
                                      </p:tavLst>
                                    </p:anim>
                                    <p:anim calcmode="lin" valueType="num">
                                      <p:cBhvr>
                                        <p:cTn id="71" dur="250" fill="hold"/>
                                        <p:tgtEl>
                                          <p:spTgt spid="7"/>
                                        </p:tgtEl>
                                        <p:attrNameLst>
                                          <p:attrName>ppt_h</p:attrName>
                                        </p:attrNameLst>
                                      </p:cBhvr>
                                      <p:tavLst>
                                        <p:tav tm="0">
                                          <p:val>
                                            <p:fltVal val="0"/>
                                          </p:val>
                                        </p:tav>
                                        <p:tav tm="100000">
                                          <p:val>
                                            <p:strVal val="#ppt_h"/>
                                          </p:val>
                                        </p:tav>
                                      </p:tavLst>
                                    </p:anim>
                                    <p:animEffect transition="in" filter="fade">
                                      <p:cBhvr>
                                        <p:cTn id="72" dur="250"/>
                                        <p:tgtEl>
                                          <p:spTgt spid="7"/>
                                        </p:tgtEl>
                                      </p:cBhvr>
                                    </p:animEffect>
                                  </p:childTnLst>
                                </p:cTn>
                              </p:par>
                              <p:par>
                                <p:cTn id="73" presetID="6" presetClass="emph" presetSubtype="0" decel="100000" fill="hold" grpId="1" nodeType="withEffect">
                                  <p:stCondLst>
                                    <p:cond delay="200"/>
                                  </p:stCondLst>
                                  <p:childTnLst>
                                    <p:animScale>
                                      <p:cBhvr>
                                        <p:cTn id="74" dur="250" fill="hold"/>
                                        <p:tgtEl>
                                          <p:spTgt spid="7"/>
                                        </p:tgtEl>
                                      </p:cBhvr>
                                      <p:by x="120000" y="120000"/>
                                    </p:animScale>
                                  </p:childTnLst>
                                </p:cTn>
                              </p:par>
                              <p:par>
                                <p:cTn id="75" presetID="6" presetClass="emph" presetSubtype="0" decel="100000" fill="hold" grpId="2" nodeType="withEffect">
                                  <p:stCondLst>
                                    <p:cond delay="400"/>
                                  </p:stCondLst>
                                  <p:childTnLst>
                                    <p:animScale>
                                      <p:cBhvr>
                                        <p:cTn id="76" dur="250" fill="hold"/>
                                        <p:tgtEl>
                                          <p:spTgt spid="7"/>
                                        </p:tgtEl>
                                      </p:cBhvr>
                                      <p:by x="83000" y="83000"/>
                                    </p:animScale>
                                  </p:childTnLst>
                                </p:cTn>
                              </p:par>
                              <p:par>
                                <p:cTn id="77" presetID="53" presetClass="entr" presetSubtype="16" fill="hold" grpId="0" nodeType="withEffect">
                                  <p:stCondLst>
                                    <p:cond delay="400"/>
                                  </p:stCondLst>
                                  <p:childTnLst>
                                    <p:set>
                                      <p:cBhvr>
                                        <p:cTn id="78" dur="1" fill="hold">
                                          <p:stCondLst>
                                            <p:cond delay="0"/>
                                          </p:stCondLst>
                                        </p:cTn>
                                        <p:tgtEl>
                                          <p:spTgt spid="10"/>
                                        </p:tgtEl>
                                        <p:attrNameLst>
                                          <p:attrName>style.visibility</p:attrName>
                                        </p:attrNameLst>
                                      </p:cBhvr>
                                      <p:to>
                                        <p:strVal val="visible"/>
                                      </p:to>
                                    </p:set>
                                    <p:anim calcmode="lin" valueType="num">
                                      <p:cBhvr>
                                        <p:cTn id="79" dur="250" fill="hold"/>
                                        <p:tgtEl>
                                          <p:spTgt spid="10"/>
                                        </p:tgtEl>
                                        <p:attrNameLst>
                                          <p:attrName>ppt_w</p:attrName>
                                        </p:attrNameLst>
                                      </p:cBhvr>
                                      <p:tavLst>
                                        <p:tav tm="0">
                                          <p:val>
                                            <p:fltVal val="0"/>
                                          </p:val>
                                        </p:tav>
                                        <p:tav tm="100000">
                                          <p:val>
                                            <p:strVal val="#ppt_w"/>
                                          </p:val>
                                        </p:tav>
                                      </p:tavLst>
                                    </p:anim>
                                    <p:anim calcmode="lin" valueType="num">
                                      <p:cBhvr>
                                        <p:cTn id="80" dur="250" fill="hold"/>
                                        <p:tgtEl>
                                          <p:spTgt spid="10"/>
                                        </p:tgtEl>
                                        <p:attrNameLst>
                                          <p:attrName>ppt_h</p:attrName>
                                        </p:attrNameLst>
                                      </p:cBhvr>
                                      <p:tavLst>
                                        <p:tav tm="0">
                                          <p:val>
                                            <p:fltVal val="0"/>
                                          </p:val>
                                        </p:tav>
                                        <p:tav tm="100000">
                                          <p:val>
                                            <p:strVal val="#ppt_h"/>
                                          </p:val>
                                        </p:tav>
                                      </p:tavLst>
                                    </p:anim>
                                    <p:animEffect transition="in" filter="fade">
                                      <p:cBhvr>
                                        <p:cTn id="81" dur="250"/>
                                        <p:tgtEl>
                                          <p:spTgt spid="10"/>
                                        </p:tgtEl>
                                      </p:cBhvr>
                                    </p:animEffect>
                                  </p:childTnLst>
                                </p:cTn>
                              </p:par>
                              <p:par>
                                <p:cTn id="82" presetID="6" presetClass="emph" presetSubtype="0" decel="100000" fill="hold" grpId="1" nodeType="withEffect">
                                  <p:stCondLst>
                                    <p:cond delay="600"/>
                                  </p:stCondLst>
                                  <p:childTnLst>
                                    <p:animScale>
                                      <p:cBhvr>
                                        <p:cTn id="83" dur="250" fill="hold"/>
                                        <p:tgtEl>
                                          <p:spTgt spid="10"/>
                                        </p:tgtEl>
                                      </p:cBhvr>
                                      <p:by x="120000" y="120000"/>
                                    </p:animScale>
                                  </p:childTnLst>
                                </p:cTn>
                              </p:par>
                              <p:par>
                                <p:cTn id="84" presetID="6" presetClass="emph" presetSubtype="0" decel="100000" fill="hold" grpId="2" nodeType="withEffect">
                                  <p:stCondLst>
                                    <p:cond delay="800"/>
                                  </p:stCondLst>
                                  <p:childTnLst>
                                    <p:animScale>
                                      <p:cBhvr>
                                        <p:cTn id="85" dur="250" fill="hold"/>
                                        <p:tgtEl>
                                          <p:spTgt spid="10"/>
                                        </p:tgtEl>
                                      </p:cBhvr>
                                      <p:by x="83000" y="83000"/>
                                    </p:animScale>
                                  </p:childTnLst>
                                </p:cTn>
                              </p:par>
                            </p:childTnLst>
                          </p:cTn>
                        </p:par>
                        <p:par>
                          <p:cTn id="86" fill="hold">
                            <p:stCondLst>
                              <p:cond delay="6400"/>
                            </p:stCondLst>
                            <p:childTnLst>
                              <p:par>
                                <p:cTn id="87" presetID="12" presetClass="entr" presetSubtype="8" fill="hold" grpId="0" nodeType="after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additive="base">
                                        <p:cTn id="89" dur="500"/>
                                        <p:tgtEl>
                                          <p:spTgt spid="8"/>
                                        </p:tgtEl>
                                        <p:attrNameLst>
                                          <p:attrName>ppt_x</p:attrName>
                                        </p:attrNameLst>
                                      </p:cBhvr>
                                      <p:tavLst>
                                        <p:tav tm="0">
                                          <p:val>
                                            <p:strVal val="#ppt_x-#ppt_w*1.125000"/>
                                          </p:val>
                                        </p:tav>
                                        <p:tav tm="100000">
                                          <p:val>
                                            <p:strVal val="#ppt_x"/>
                                          </p:val>
                                        </p:tav>
                                      </p:tavLst>
                                    </p:anim>
                                    <p:animEffect transition="in" filter="wipe(right)">
                                      <p:cBhvr>
                                        <p:cTn id="90" dur="500"/>
                                        <p:tgtEl>
                                          <p:spTgt spid="8"/>
                                        </p:tgtEl>
                                      </p:cBhvr>
                                    </p:animEffect>
                                  </p:childTnLst>
                                </p:cTn>
                              </p:par>
                            </p:childTnLst>
                          </p:cTn>
                        </p:par>
                        <p:par>
                          <p:cTn id="91" fill="hold">
                            <p:stCondLst>
                              <p:cond delay="6900"/>
                            </p:stCondLst>
                            <p:childTnLst>
                              <p:par>
                                <p:cTn id="92" presetID="53" presetClass="entr" presetSubtype="16" fill="hold" grpId="0" nodeType="afterEffect">
                                  <p:stCondLst>
                                    <p:cond delay="0"/>
                                  </p:stCondLst>
                                  <p:iterate type="lt">
                                    <p:tmPct val="10000"/>
                                  </p:iterate>
                                  <p:childTnLst>
                                    <p:set>
                                      <p:cBhvr>
                                        <p:cTn id="93" dur="1" fill="hold">
                                          <p:stCondLst>
                                            <p:cond delay="0"/>
                                          </p:stCondLst>
                                        </p:cTn>
                                        <p:tgtEl>
                                          <p:spTgt spid="13"/>
                                        </p:tgtEl>
                                        <p:attrNameLst>
                                          <p:attrName>style.visibility</p:attrName>
                                        </p:attrNameLst>
                                      </p:cBhvr>
                                      <p:to>
                                        <p:strVal val="visible"/>
                                      </p:to>
                                    </p:set>
                                    <p:anim calcmode="lin" valueType="num">
                                      <p:cBhvr>
                                        <p:cTn id="94" dur="250" fill="hold"/>
                                        <p:tgtEl>
                                          <p:spTgt spid="13"/>
                                        </p:tgtEl>
                                        <p:attrNameLst>
                                          <p:attrName>ppt_w</p:attrName>
                                        </p:attrNameLst>
                                      </p:cBhvr>
                                      <p:tavLst>
                                        <p:tav tm="0">
                                          <p:val>
                                            <p:fltVal val="0"/>
                                          </p:val>
                                        </p:tav>
                                        <p:tav tm="100000">
                                          <p:val>
                                            <p:strVal val="#ppt_w"/>
                                          </p:val>
                                        </p:tav>
                                      </p:tavLst>
                                    </p:anim>
                                    <p:anim calcmode="lin" valueType="num">
                                      <p:cBhvr>
                                        <p:cTn id="95" dur="250" fill="hold"/>
                                        <p:tgtEl>
                                          <p:spTgt spid="13"/>
                                        </p:tgtEl>
                                        <p:attrNameLst>
                                          <p:attrName>ppt_h</p:attrName>
                                        </p:attrNameLst>
                                      </p:cBhvr>
                                      <p:tavLst>
                                        <p:tav tm="0">
                                          <p:val>
                                            <p:fltVal val="0"/>
                                          </p:val>
                                        </p:tav>
                                        <p:tav tm="100000">
                                          <p:val>
                                            <p:strVal val="#ppt_h"/>
                                          </p:val>
                                        </p:tav>
                                      </p:tavLst>
                                    </p:anim>
                                    <p:animEffect transition="in" filter="fade">
                                      <p:cBhvr>
                                        <p:cTn id="96"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6" grpId="1" animBg="1"/>
      <p:bldP spid="6" grpId="2" animBg="1"/>
      <p:bldP spid="7" grpId="0" animBg="1"/>
      <p:bldP spid="7" grpId="1" animBg="1"/>
      <p:bldP spid="7" grpId="2" animBg="1"/>
      <p:bldP spid="8" grpId="0" animBg="1"/>
      <p:bldP spid="9" grpId="0"/>
      <p:bldP spid="9" grpId="1"/>
      <p:bldP spid="9" grpId="2"/>
      <p:bldP spid="10" grpId="0"/>
      <p:bldP spid="10" grpId="1"/>
      <p:bldP spid="10" grpId="2"/>
      <p:bldP spid="11" grpId="0" animBg="1"/>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857442" y="2061560"/>
            <a:ext cx="2698175" cy="662554"/>
          </a:xfrm>
          <a:prstGeom prst="rect">
            <a:avLst/>
          </a:prstGeom>
        </p:spPr>
        <p:txBody>
          <a:bodyPr wrap="none">
            <a:spAutoFit/>
          </a:bodyPr>
          <a:lstStyle/>
          <a:p>
            <a:pPr defTabSz="1218565">
              <a:lnSpc>
                <a:spcPct val="150000"/>
              </a:lnSpc>
              <a:defRPr/>
            </a:pPr>
            <a:r>
              <a:rPr lang="zh-CN" altLang="en-US" sz="2800" b="1" dirty="0">
                <a:solidFill>
                  <a:srgbClr val="C00000"/>
                </a:solidFill>
                <a:latin typeface="微软雅黑" panose="020B0503020204020204" pitchFamily="34" charset="-122"/>
                <a:ea typeface="微软雅黑" panose="020B0503020204020204" pitchFamily="34" charset="-122"/>
              </a:rPr>
              <a:t>打开山门迎大军</a:t>
            </a:r>
          </a:p>
        </p:txBody>
      </p:sp>
      <p:sp>
        <p:nvSpPr>
          <p:cNvPr id="7" name="Line 106"/>
          <p:cNvSpPr>
            <a:spLocks noChangeShapeType="1"/>
          </p:cNvSpPr>
          <p:nvPr/>
        </p:nvSpPr>
        <p:spPr bwMode="auto">
          <a:xfrm>
            <a:off x="3555617" y="2506212"/>
            <a:ext cx="3716606" cy="0"/>
          </a:xfrm>
          <a:prstGeom prst="line">
            <a:avLst/>
          </a:prstGeom>
          <a:noFill/>
          <a:ln w="19050" cap="flat">
            <a:solidFill>
              <a:srgbClr val="C00000"/>
            </a:solidFill>
            <a:prstDash val="solid"/>
            <a:miter lim="800000"/>
            <a:tailEnd type="ova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857442" y="2616129"/>
            <a:ext cx="6787239" cy="2368757"/>
          </a:xfrm>
          <a:prstGeom prst="rect">
            <a:avLst/>
          </a:prstGeom>
        </p:spPr>
        <p:txBody>
          <a:bodyPr wrap="square" lIns="105571" tIns="52784" rIns="105571" bIns="52784">
            <a:spAutoFit/>
          </a:bodyPr>
          <a:lstStyle/>
          <a:p>
            <a:pPr>
              <a:lnSpc>
                <a:spcPct val="150000"/>
              </a:lnSpc>
              <a:defRPr/>
            </a:pP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井冈山革命根据地</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是毛泽东等老一辈革命家领导湘赣边区军民开创的中国第一块农村革命根据地</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在中国革命的史册上</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井冈山素以“中国革命的摇篮”著称于世</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朱德称之为“天下第一山”</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彭真称之为“中华人民共和国的奠基石”。这块革命根据地的创建</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是中国共产党人和井冈的军民集体奋斗的结果</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凝聚了老一辈革命家和无数革命先烈的心力与鲜血。其中袁文才、王佐作出的贡献是不可低估的。袁文才、王佐是盘踞在井冈山一带的草莽英雄</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是绿林性质的“坐山虎”、“地头蛇”</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没有他们的许可和支持</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工农革命军是不可能在井冈山安营扎寨、落草生根的。</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724466" y="2336807"/>
            <a:ext cx="4221599" cy="3832816"/>
          </a:xfrm>
          <a:prstGeom prst="rect">
            <a:avLst/>
          </a:prstGeom>
        </p:spPr>
      </p:pic>
      <p:sp>
        <p:nvSpPr>
          <p:cNvPr id="10" name="Rectangle 11"/>
          <p:cNvSpPr>
            <a:spLocks noChangeArrowheads="1"/>
          </p:cNvSpPr>
          <p:nvPr/>
        </p:nvSpPr>
        <p:spPr bwMode="auto">
          <a:xfrm>
            <a:off x="857443" y="5364480"/>
            <a:ext cx="6787238" cy="805145"/>
          </a:xfrm>
          <a:prstGeom prst="roundRect">
            <a:avLst>
              <a:gd name="adj" fmla="val 0"/>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lnSpc>
                <a:spcPct val="150000"/>
              </a:lnSpc>
            </a:pPr>
            <a:r>
              <a:rPr lang="zh-CN" altLang="en-US" sz="3600" b="1" dirty="0">
                <a:solidFill>
                  <a:prstClr val="white"/>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井冈山革命根据地的建立</a:t>
            </a:r>
            <a:endParaRPr lang="zh-CN" altLang="zh-CN" sz="3600" b="1" dirty="0">
              <a:solidFill>
                <a:prstClr val="white"/>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3" presetClass="entr" presetSubtype="16"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500"/>
                                        <p:tgtEl>
                                          <p:spTgt spid="8"/>
                                        </p:tgtEl>
                                      </p:cBhvr>
                                    </p:animEffect>
                                  </p:childTnLst>
                                </p:cTn>
                              </p:par>
                            </p:childTnLst>
                          </p:cTn>
                        </p:par>
                        <p:par>
                          <p:cTn id="50" fill="hold">
                            <p:stCondLst>
                              <p:cond delay="3000"/>
                            </p:stCondLst>
                            <p:childTnLst>
                              <p:par>
                                <p:cTn id="51" presetID="14" presetClass="entr" presetSubtype="1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randombar(horizontal)">
                                      <p:cBhvr>
                                        <p:cTn id="53" dur="500"/>
                                        <p:tgtEl>
                                          <p:spTgt spid="9"/>
                                        </p:tgtEl>
                                      </p:cBhvr>
                                    </p:animEffect>
                                  </p:childTnLst>
                                </p:cTn>
                              </p:par>
                            </p:childTnLst>
                          </p:cTn>
                        </p:par>
                        <p:par>
                          <p:cTn id="54" fill="hold">
                            <p:stCondLst>
                              <p:cond delay="3500"/>
                            </p:stCondLst>
                            <p:childTnLst>
                              <p:par>
                                <p:cTn id="55" presetID="2" presetClass="entr" presetSubtype="8"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0-#ppt_w/2"/>
                                          </p:val>
                                        </p:tav>
                                        <p:tav tm="100000">
                                          <p:val>
                                            <p:strVal val="#ppt_x"/>
                                          </p:val>
                                        </p:tav>
                                      </p:tavLst>
                                    </p:anim>
                                    <p:anim calcmode="lin" valueType="num">
                                      <p:cBhvr additive="base">
                                        <p:cTn id="5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p:bldP spid="7" grpId="0" animBg="1"/>
      <p:bldP spid="8"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578" y="5737759"/>
            <a:ext cx="6809422" cy="1120241"/>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049960"/>
            <a:ext cx="4460240" cy="2788989"/>
          </a:xfrm>
          <a:prstGeom prst="rect">
            <a:avLst/>
          </a:prstGeom>
        </p:spPr>
      </p:pic>
      <p:pic>
        <p:nvPicPr>
          <p:cNvPr id="74" name="图片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02340" flipH="1">
            <a:off x="686735" y="622930"/>
            <a:ext cx="3143832" cy="1309931"/>
          </a:xfrm>
          <a:prstGeom prst="rect">
            <a:avLst/>
          </a:prstGeom>
        </p:spPr>
      </p:pic>
      <p:sp>
        <p:nvSpPr>
          <p:cNvPr id="75" name="文本框 74"/>
          <p:cNvSpPr txBox="1"/>
          <p:nvPr/>
        </p:nvSpPr>
        <p:spPr>
          <a:xfrm>
            <a:off x="4460240" y="2467132"/>
            <a:ext cx="3217547" cy="1015663"/>
          </a:xfrm>
          <a:prstGeom prst="rect">
            <a:avLst/>
          </a:prstGeom>
          <a:noFill/>
        </p:spPr>
        <p:txBody>
          <a:bodyPr wrap="none" rtlCol="0">
            <a:spAutoFit/>
          </a:bodyPr>
          <a:lstStyle/>
          <a:p>
            <a:r>
              <a:rPr lang="zh-CN" altLang="en-US" sz="6000" b="1" dirty="0">
                <a:solidFill>
                  <a:srgbClr val="C00000"/>
                </a:solidFill>
                <a:latin typeface="字体视界-NEW魏碑体" panose="02010601030101010101" pitchFamily="2" charset="-122"/>
                <a:ea typeface="字体视界-NEW魏碑体" panose="02010601030101010101" pitchFamily="2" charset="-122"/>
                <a:cs typeface="+mn-ea"/>
                <a:sym typeface="+mn-lt"/>
              </a:rPr>
              <a:t>第二部分</a:t>
            </a:r>
          </a:p>
        </p:txBody>
      </p:sp>
      <p:sp>
        <p:nvSpPr>
          <p:cNvPr id="77" name="Freeform 29"/>
          <p:cNvSpPr/>
          <p:nvPr/>
        </p:nvSpPr>
        <p:spPr bwMode="auto">
          <a:xfrm>
            <a:off x="5221018" y="590692"/>
            <a:ext cx="1749965" cy="156376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sp>
        <p:nvSpPr>
          <p:cNvPr id="78" name="文本框 77"/>
          <p:cNvSpPr txBox="1"/>
          <p:nvPr/>
        </p:nvSpPr>
        <p:spPr>
          <a:xfrm>
            <a:off x="2221118" y="3393756"/>
            <a:ext cx="7758855" cy="1015663"/>
          </a:xfrm>
          <a:prstGeom prst="rect">
            <a:avLst/>
          </a:prstGeom>
          <a:noFill/>
        </p:spPr>
        <p:txBody>
          <a:bodyPr wrap="none" rtlCol="0">
            <a:spAutoFit/>
          </a:bodyPr>
          <a:lstStyle/>
          <a:p>
            <a:pPr algn="ctr"/>
            <a:r>
              <a:rPr lang="zh-CN" altLang="en-US" sz="6000" b="1" dirty="0">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1000" fill="hold"/>
                                        <p:tgtEl>
                                          <p:spTgt spid="74"/>
                                        </p:tgtEl>
                                        <p:attrNameLst>
                                          <p:attrName>ppt_w</p:attrName>
                                        </p:attrNameLst>
                                      </p:cBhvr>
                                      <p:tavLst>
                                        <p:tav tm="0">
                                          <p:val>
                                            <p:fltVal val="0"/>
                                          </p:val>
                                        </p:tav>
                                        <p:tav tm="100000">
                                          <p:val>
                                            <p:strVal val="#ppt_w"/>
                                          </p:val>
                                        </p:tav>
                                      </p:tavLst>
                                    </p:anim>
                                    <p:anim calcmode="lin" valueType="num">
                                      <p:cBhvr>
                                        <p:cTn id="18" dur="1000" fill="hold"/>
                                        <p:tgtEl>
                                          <p:spTgt spid="74"/>
                                        </p:tgtEl>
                                        <p:attrNameLst>
                                          <p:attrName>ppt_h</p:attrName>
                                        </p:attrNameLst>
                                      </p:cBhvr>
                                      <p:tavLst>
                                        <p:tav tm="0">
                                          <p:val>
                                            <p:fltVal val="0"/>
                                          </p:val>
                                        </p:tav>
                                        <p:tav tm="100000">
                                          <p:val>
                                            <p:strVal val="#ppt_h"/>
                                          </p:val>
                                        </p:tav>
                                      </p:tavLst>
                                    </p:anim>
                                    <p:animEffect transition="in" filter="fade">
                                      <p:cBhvr>
                                        <p:cTn id="19" dur="1000"/>
                                        <p:tgtEl>
                                          <p:spTgt spid="74"/>
                                        </p:tgtEl>
                                      </p:cBhvr>
                                    </p:animEffect>
                                  </p:childTnLst>
                                </p:cTn>
                              </p:par>
                              <p:par>
                                <p:cTn id="20" presetID="35" presetClass="path" presetSubtype="0" accel="50000" decel="50000" fill="hold" nodeType="withEffect">
                                  <p:stCondLst>
                                    <p:cond delay="0"/>
                                  </p:stCondLst>
                                  <p:childTnLst>
                                    <p:animMotion origin="layout" path="M 3.54167E-6 -2.59259E-6 L 0.31575 -2.59259E-6 " pathEditMode="relative" rAng="0" ptsTypes="AA">
                                      <p:cBhvr>
                                        <p:cTn id="21" dur="2000" spd="-100000" fill="hold"/>
                                        <p:tgtEl>
                                          <p:spTgt spid="74"/>
                                        </p:tgtEl>
                                        <p:attrNameLst>
                                          <p:attrName>ppt_x</p:attrName>
                                          <p:attrName>ppt_y</p:attrName>
                                        </p:attrNameLst>
                                      </p:cBhvr>
                                      <p:rCtr x="15781" y="0"/>
                                    </p:animMotion>
                                  </p:childTnLst>
                                </p:cTn>
                              </p:par>
                              <p:par>
                                <p:cTn id="22" presetID="53" presetClass="entr" presetSubtype="16" fill="hold" grpId="0" nodeType="withEffect">
                                  <p:stCondLst>
                                    <p:cond delay="400"/>
                                  </p:stCondLst>
                                  <p:childTnLst>
                                    <p:set>
                                      <p:cBhvr>
                                        <p:cTn id="23" dur="1" fill="hold">
                                          <p:stCondLst>
                                            <p:cond delay="0"/>
                                          </p:stCondLst>
                                        </p:cTn>
                                        <p:tgtEl>
                                          <p:spTgt spid="75"/>
                                        </p:tgtEl>
                                        <p:attrNameLst>
                                          <p:attrName>style.visibility</p:attrName>
                                        </p:attrNameLst>
                                      </p:cBhvr>
                                      <p:to>
                                        <p:strVal val="visible"/>
                                      </p:to>
                                    </p:set>
                                    <p:anim calcmode="lin" valueType="num">
                                      <p:cBhvr>
                                        <p:cTn id="24" dur="250" fill="hold"/>
                                        <p:tgtEl>
                                          <p:spTgt spid="75"/>
                                        </p:tgtEl>
                                        <p:attrNameLst>
                                          <p:attrName>ppt_w</p:attrName>
                                        </p:attrNameLst>
                                      </p:cBhvr>
                                      <p:tavLst>
                                        <p:tav tm="0">
                                          <p:val>
                                            <p:fltVal val="0"/>
                                          </p:val>
                                        </p:tav>
                                        <p:tav tm="100000">
                                          <p:val>
                                            <p:strVal val="#ppt_w"/>
                                          </p:val>
                                        </p:tav>
                                      </p:tavLst>
                                    </p:anim>
                                    <p:anim calcmode="lin" valueType="num">
                                      <p:cBhvr>
                                        <p:cTn id="25" dur="250" fill="hold"/>
                                        <p:tgtEl>
                                          <p:spTgt spid="75"/>
                                        </p:tgtEl>
                                        <p:attrNameLst>
                                          <p:attrName>ppt_h</p:attrName>
                                        </p:attrNameLst>
                                      </p:cBhvr>
                                      <p:tavLst>
                                        <p:tav tm="0">
                                          <p:val>
                                            <p:fltVal val="0"/>
                                          </p:val>
                                        </p:tav>
                                        <p:tav tm="100000">
                                          <p:val>
                                            <p:strVal val="#ppt_h"/>
                                          </p:val>
                                        </p:tav>
                                      </p:tavLst>
                                    </p:anim>
                                    <p:animEffect transition="in" filter="fade">
                                      <p:cBhvr>
                                        <p:cTn id="26" dur="250"/>
                                        <p:tgtEl>
                                          <p:spTgt spid="75"/>
                                        </p:tgtEl>
                                      </p:cBhvr>
                                    </p:animEffect>
                                  </p:childTnLst>
                                </p:cTn>
                              </p:par>
                              <p:par>
                                <p:cTn id="27" presetID="6" presetClass="emph" presetSubtype="0" decel="100000" fill="hold" grpId="1" nodeType="withEffect">
                                  <p:stCondLst>
                                    <p:cond delay="600"/>
                                  </p:stCondLst>
                                  <p:childTnLst>
                                    <p:animScale>
                                      <p:cBhvr>
                                        <p:cTn id="28" dur="250" fill="hold"/>
                                        <p:tgtEl>
                                          <p:spTgt spid="75"/>
                                        </p:tgtEl>
                                      </p:cBhvr>
                                      <p:by x="120000" y="120000"/>
                                    </p:animScale>
                                  </p:childTnLst>
                                </p:cTn>
                              </p:par>
                              <p:par>
                                <p:cTn id="29" presetID="6" presetClass="emph" presetSubtype="0" decel="100000" fill="hold" grpId="2" nodeType="withEffect">
                                  <p:stCondLst>
                                    <p:cond delay="800"/>
                                  </p:stCondLst>
                                  <p:childTnLst>
                                    <p:animScale>
                                      <p:cBhvr>
                                        <p:cTn id="30" dur="250" fill="hold"/>
                                        <p:tgtEl>
                                          <p:spTgt spid="75"/>
                                        </p:tgtEl>
                                      </p:cBhvr>
                                      <p:by x="83000" y="83000"/>
                                    </p:animScale>
                                  </p:childTnLst>
                                </p:cTn>
                              </p:par>
                            </p:childTnLst>
                          </p:cTn>
                        </p:par>
                        <p:par>
                          <p:cTn id="31" fill="hold">
                            <p:stCondLst>
                              <p:cond delay="2500"/>
                            </p:stCondLst>
                            <p:childTnLst>
                              <p:par>
                                <p:cTn id="32" presetID="23" presetClass="entr" presetSubtype="36" fill="hold" grpId="0" nodeType="afterEffect">
                                  <p:stCondLst>
                                    <p:cond delay="0"/>
                                  </p:stCondLst>
                                  <p:childTnLst>
                                    <p:set>
                                      <p:cBhvr>
                                        <p:cTn id="33" dur="1" fill="hold">
                                          <p:stCondLst>
                                            <p:cond delay="0"/>
                                          </p:stCondLst>
                                        </p:cTn>
                                        <p:tgtEl>
                                          <p:spTgt spid="77"/>
                                        </p:tgtEl>
                                        <p:attrNameLst>
                                          <p:attrName>style.visibility</p:attrName>
                                        </p:attrNameLst>
                                      </p:cBhvr>
                                      <p:to>
                                        <p:strVal val="visible"/>
                                      </p:to>
                                    </p:set>
                                    <p:anim calcmode="lin" valueType="num">
                                      <p:cBhvr>
                                        <p:cTn id="34" dur="1000" fill="hold"/>
                                        <p:tgtEl>
                                          <p:spTgt spid="77"/>
                                        </p:tgtEl>
                                        <p:attrNameLst>
                                          <p:attrName>ppt_w</p:attrName>
                                        </p:attrNameLst>
                                      </p:cBhvr>
                                      <p:tavLst>
                                        <p:tav tm="0">
                                          <p:val>
                                            <p:strVal val="(6*min(max(#ppt_w*#ppt_h,.3),1)-7.4)/-.7*#ppt_w"/>
                                          </p:val>
                                        </p:tav>
                                        <p:tav tm="100000">
                                          <p:val>
                                            <p:strVal val="#ppt_w"/>
                                          </p:val>
                                        </p:tav>
                                      </p:tavLst>
                                    </p:anim>
                                    <p:anim calcmode="lin" valueType="num">
                                      <p:cBhvr>
                                        <p:cTn id="35" dur="1000" fill="hold"/>
                                        <p:tgtEl>
                                          <p:spTgt spid="77"/>
                                        </p:tgtEl>
                                        <p:attrNameLst>
                                          <p:attrName>ppt_h</p:attrName>
                                        </p:attrNameLst>
                                      </p:cBhvr>
                                      <p:tavLst>
                                        <p:tav tm="0">
                                          <p:val>
                                            <p:strVal val="(6*min(max(#ppt_w*#ppt_h,.3),1)-7.4)/-.7*#ppt_h"/>
                                          </p:val>
                                        </p:tav>
                                        <p:tav tm="100000">
                                          <p:val>
                                            <p:strVal val="#ppt_h"/>
                                          </p:val>
                                        </p:tav>
                                      </p:tavLst>
                                    </p:anim>
                                    <p:anim calcmode="lin" valueType="num">
                                      <p:cBhvr>
                                        <p:cTn id="36" dur="1000" fill="hold"/>
                                        <p:tgtEl>
                                          <p:spTgt spid="77"/>
                                        </p:tgtEl>
                                        <p:attrNameLst>
                                          <p:attrName>ppt_x</p:attrName>
                                        </p:attrNameLst>
                                      </p:cBhvr>
                                      <p:tavLst>
                                        <p:tav tm="0">
                                          <p:val>
                                            <p:fltVal val="0.5"/>
                                          </p:val>
                                        </p:tav>
                                        <p:tav tm="100000">
                                          <p:val>
                                            <p:strVal val="#ppt_x"/>
                                          </p:val>
                                        </p:tav>
                                      </p:tavLst>
                                    </p:anim>
                                    <p:anim calcmode="lin" valueType="num">
                                      <p:cBhvr>
                                        <p:cTn id="37" dur="1000" fill="hold"/>
                                        <p:tgtEl>
                                          <p:spTgt spid="77"/>
                                        </p:tgtEl>
                                        <p:attrNameLst>
                                          <p:attrName>ppt_y</p:attrName>
                                        </p:attrNameLst>
                                      </p:cBhvr>
                                      <p:tavLst>
                                        <p:tav tm="0">
                                          <p:val>
                                            <p:strVal val="1+(6*min(max(#ppt_w*#ppt_h,.3),1)-7.4)/-.7*#ppt_h/2"/>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78"/>
                                        </p:tgtEl>
                                        <p:attrNameLst>
                                          <p:attrName>style.visibility</p:attrName>
                                        </p:attrNameLst>
                                      </p:cBhvr>
                                      <p:to>
                                        <p:strVal val="visible"/>
                                      </p:to>
                                    </p:set>
                                    <p:anim calcmode="lin" valueType="num">
                                      <p:cBhvr>
                                        <p:cTn id="40" dur="250" fill="hold"/>
                                        <p:tgtEl>
                                          <p:spTgt spid="78"/>
                                        </p:tgtEl>
                                        <p:attrNameLst>
                                          <p:attrName>ppt_w</p:attrName>
                                        </p:attrNameLst>
                                      </p:cBhvr>
                                      <p:tavLst>
                                        <p:tav tm="0">
                                          <p:val>
                                            <p:fltVal val="0"/>
                                          </p:val>
                                        </p:tav>
                                        <p:tav tm="100000">
                                          <p:val>
                                            <p:strVal val="#ppt_w"/>
                                          </p:val>
                                        </p:tav>
                                      </p:tavLst>
                                    </p:anim>
                                    <p:anim calcmode="lin" valueType="num">
                                      <p:cBhvr>
                                        <p:cTn id="41" dur="250" fill="hold"/>
                                        <p:tgtEl>
                                          <p:spTgt spid="78"/>
                                        </p:tgtEl>
                                        <p:attrNameLst>
                                          <p:attrName>ppt_h</p:attrName>
                                        </p:attrNameLst>
                                      </p:cBhvr>
                                      <p:tavLst>
                                        <p:tav tm="0">
                                          <p:val>
                                            <p:fltVal val="0"/>
                                          </p:val>
                                        </p:tav>
                                        <p:tav tm="100000">
                                          <p:val>
                                            <p:strVal val="#ppt_h"/>
                                          </p:val>
                                        </p:tav>
                                      </p:tavLst>
                                    </p:anim>
                                    <p:animEffect transition="in" filter="fade">
                                      <p:cBhvr>
                                        <p:cTn id="42" dur="250"/>
                                        <p:tgtEl>
                                          <p:spTgt spid="78"/>
                                        </p:tgtEl>
                                      </p:cBhvr>
                                    </p:animEffect>
                                  </p:childTnLst>
                                </p:cTn>
                              </p:par>
                              <p:par>
                                <p:cTn id="43" presetID="6" presetClass="emph" presetSubtype="0" decel="100000" fill="hold" grpId="1" nodeType="withEffect">
                                  <p:stCondLst>
                                    <p:cond delay="600"/>
                                  </p:stCondLst>
                                  <p:childTnLst>
                                    <p:animScale>
                                      <p:cBhvr>
                                        <p:cTn id="44" dur="250" fill="hold"/>
                                        <p:tgtEl>
                                          <p:spTgt spid="78"/>
                                        </p:tgtEl>
                                      </p:cBhvr>
                                      <p:by x="120000" y="120000"/>
                                    </p:animScale>
                                  </p:childTnLst>
                                </p:cTn>
                              </p:par>
                              <p:par>
                                <p:cTn id="45" presetID="6" presetClass="emph" presetSubtype="0" decel="100000" fill="hold" grpId="2" nodeType="withEffect">
                                  <p:stCondLst>
                                    <p:cond delay="800"/>
                                  </p:stCondLst>
                                  <p:childTnLst>
                                    <p:animScale>
                                      <p:cBhvr>
                                        <p:cTn id="46" dur="250" fill="hold"/>
                                        <p:tgtEl>
                                          <p:spTgt spid="78"/>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5" grpId="2"/>
      <p:bldP spid="77" grpId="0" animBg="1"/>
      <p:bldP spid="78" grpId="0"/>
      <p:bldP spid="78" grpId="1"/>
      <p:bldP spid="78"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圆角矩形 10"/>
          <p:cNvSpPr/>
          <p:nvPr/>
        </p:nvSpPr>
        <p:spPr>
          <a:xfrm>
            <a:off x="2210317" y="2291022"/>
            <a:ext cx="4214092" cy="702640"/>
          </a:xfrm>
          <a:prstGeom prst="roundRect">
            <a:avLst/>
          </a:prstGeom>
          <a:noFill/>
          <a:ln w="19050">
            <a:solidFill>
              <a:schemeClr val="accent1"/>
            </a:solidFill>
          </a:ln>
        </p:spPr>
        <p:txBody>
          <a:bodyPr vert="horz" wrap="square" lIns="91440" tIns="45720" rIns="91440" bIns="45720" numCol="1" anchor="t" anchorCtr="0" compatLnSpc="1"/>
          <a:lstStyle/>
          <a:p>
            <a:endParaRPr lang="zh-CN" altLang="en-US">
              <a:cs typeface="+mn-ea"/>
              <a:sym typeface="+mn-lt"/>
            </a:endParaRPr>
          </a:p>
        </p:txBody>
      </p:sp>
      <p:sp>
        <p:nvSpPr>
          <p:cNvPr id="12" name="圆角矩形 11"/>
          <p:cNvSpPr/>
          <p:nvPr/>
        </p:nvSpPr>
        <p:spPr>
          <a:xfrm>
            <a:off x="2210317" y="3142920"/>
            <a:ext cx="4214092" cy="702640"/>
          </a:xfrm>
          <a:prstGeom prst="roundRect">
            <a:avLst/>
          </a:prstGeom>
          <a:noFill/>
          <a:ln w="19050">
            <a:solidFill>
              <a:schemeClr val="accent1"/>
            </a:solidFill>
          </a:ln>
        </p:spPr>
        <p:txBody>
          <a:bodyPr vert="horz" wrap="square" lIns="91440" tIns="45720" rIns="91440" bIns="45720" numCol="1" anchor="t" anchorCtr="0" compatLnSpc="1"/>
          <a:lstStyle/>
          <a:p>
            <a:endParaRPr lang="zh-CN" altLang="en-US">
              <a:cs typeface="+mn-ea"/>
              <a:sym typeface="+mn-lt"/>
            </a:endParaRPr>
          </a:p>
        </p:txBody>
      </p:sp>
      <p:sp>
        <p:nvSpPr>
          <p:cNvPr id="13" name="圆角矩形 12"/>
          <p:cNvSpPr/>
          <p:nvPr/>
        </p:nvSpPr>
        <p:spPr>
          <a:xfrm>
            <a:off x="2210317" y="3994818"/>
            <a:ext cx="4214092" cy="702640"/>
          </a:xfrm>
          <a:prstGeom prst="roundRect">
            <a:avLst/>
          </a:prstGeom>
          <a:noFill/>
          <a:ln w="19050">
            <a:solidFill>
              <a:schemeClr val="accent1"/>
            </a:solidFill>
          </a:ln>
        </p:spPr>
        <p:txBody>
          <a:bodyPr vert="horz" wrap="square" lIns="91440" tIns="45720" rIns="91440" bIns="45720" numCol="1" anchor="t" anchorCtr="0" compatLnSpc="1"/>
          <a:lstStyle/>
          <a:p>
            <a:endParaRPr lang="zh-CN" altLang="en-US">
              <a:cs typeface="+mn-ea"/>
              <a:sym typeface="+mn-lt"/>
            </a:endParaRPr>
          </a:p>
        </p:txBody>
      </p:sp>
      <p:sp>
        <p:nvSpPr>
          <p:cNvPr id="14" name="圆角矩形 13"/>
          <p:cNvSpPr/>
          <p:nvPr/>
        </p:nvSpPr>
        <p:spPr>
          <a:xfrm>
            <a:off x="2210317" y="4846716"/>
            <a:ext cx="4214092" cy="702640"/>
          </a:xfrm>
          <a:prstGeom prst="roundRect">
            <a:avLst/>
          </a:prstGeom>
          <a:noFill/>
          <a:ln w="19050">
            <a:solidFill>
              <a:schemeClr val="accent1"/>
            </a:solidFill>
          </a:ln>
        </p:spPr>
        <p:txBody>
          <a:bodyPr vert="horz" wrap="square" lIns="91440" tIns="45720" rIns="91440" bIns="45720" numCol="1" anchor="t" anchorCtr="0" compatLnSpc="1"/>
          <a:lstStyle/>
          <a:p>
            <a:endParaRPr lang="zh-CN" altLang="en-US">
              <a:cs typeface="+mn-ea"/>
              <a:sym typeface="+mn-lt"/>
            </a:endParaRPr>
          </a:p>
        </p:txBody>
      </p:sp>
      <p:sp>
        <p:nvSpPr>
          <p:cNvPr id="16" name="圆角矩形 15"/>
          <p:cNvSpPr/>
          <p:nvPr/>
        </p:nvSpPr>
        <p:spPr>
          <a:xfrm>
            <a:off x="5611134" y="2291022"/>
            <a:ext cx="813275" cy="702640"/>
          </a:xfrm>
          <a:prstGeom prst="roundRect">
            <a:avLst/>
          </a:prstGeom>
          <a:solidFill>
            <a:schemeClr val="accent1"/>
          </a:solidFill>
          <a:ln w="12700">
            <a:noFill/>
          </a:ln>
          <a:effectLst>
            <a:outerShdw blurRad="127000" dist="50800" dir="5400000" algn="t" rotWithShape="0">
              <a:prstClr val="black">
                <a:alpha val="60000"/>
              </a:prstClr>
            </a:outerShdw>
          </a:effectLst>
        </p:spPr>
        <p:txBody>
          <a:bodyPr vert="horz" wrap="square" lIns="91440" tIns="45720" rIns="91440" bIns="45720" numCol="1" anchor="t" anchorCtr="0" compatLnSpc="1"/>
          <a:lstStyle/>
          <a:p>
            <a:pPr algn="ctr"/>
            <a:r>
              <a:rPr lang="zh-CN" altLang="en-US" b="1" dirty="0">
                <a:solidFill>
                  <a:srgbClr val="FFFDFB"/>
                </a:solidFill>
                <a:cs typeface="+mn-ea"/>
                <a:sym typeface="+mn-lt"/>
              </a:rPr>
              <a:t>结合起来</a:t>
            </a:r>
          </a:p>
        </p:txBody>
      </p:sp>
      <p:sp>
        <p:nvSpPr>
          <p:cNvPr id="17" name="矩形 16"/>
          <p:cNvSpPr/>
          <p:nvPr/>
        </p:nvSpPr>
        <p:spPr>
          <a:xfrm>
            <a:off x="2343928" y="2459413"/>
            <a:ext cx="3305175" cy="400110"/>
          </a:xfrm>
          <a:prstGeom prst="rect">
            <a:avLst/>
          </a:prstGeom>
        </p:spPr>
        <p:txBody>
          <a:bodyPr wrap="square">
            <a:spAutoFit/>
          </a:bodyPr>
          <a:lstStyle/>
          <a:p>
            <a:pPr algn="ctr">
              <a:defRPr/>
            </a:pPr>
            <a:r>
              <a:rPr lang="zh-CN" altLang="en-US" sz="2000" b="1" kern="0" dirty="0">
                <a:solidFill>
                  <a:srgbClr val="C00000"/>
                </a:solidFill>
                <a:latin typeface="微软雅黑" panose="020B0503020204020204" pitchFamily="34" charset="-122"/>
                <a:ea typeface="微软雅黑" panose="020B0503020204020204" pitchFamily="34" charset="-122"/>
              </a:rPr>
              <a:t>胸怀理想，坚定信念 </a:t>
            </a:r>
          </a:p>
        </p:txBody>
      </p:sp>
      <p:sp>
        <p:nvSpPr>
          <p:cNvPr id="18" name="矩形 17"/>
          <p:cNvSpPr/>
          <p:nvPr/>
        </p:nvSpPr>
        <p:spPr>
          <a:xfrm>
            <a:off x="2343928" y="3299784"/>
            <a:ext cx="3305175" cy="400110"/>
          </a:xfrm>
          <a:prstGeom prst="rect">
            <a:avLst/>
          </a:prstGeom>
        </p:spPr>
        <p:txBody>
          <a:bodyPr wrap="square">
            <a:spAutoFit/>
          </a:bodyPr>
          <a:lstStyle/>
          <a:p>
            <a:pPr algn="ctr">
              <a:defRPr/>
            </a:pPr>
            <a:r>
              <a:rPr lang="zh-CN" altLang="en-US" sz="2000" b="1" kern="0" dirty="0">
                <a:solidFill>
                  <a:srgbClr val="C00000"/>
                </a:solidFill>
                <a:latin typeface="微软雅黑" panose="020B0503020204020204" pitchFamily="34" charset="-122"/>
                <a:ea typeface="微软雅黑" panose="020B0503020204020204" pitchFamily="34" charset="-122"/>
              </a:rPr>
              <a:t>实事求是、勇闯新路</a:t>
            </a:r>
          </a:p>
        </p:txBody>
      </p:sp>
      <p:sp>
        <p:nvSpPr>
          <p:cNvPr id="19" name="矩形 18"/>
          <p:cNvSpPr/>
          <p:nvPr/>
        </p:nvSpPr>
        <p:spPr>
          <a:xfrm>
            <a:off x="2343928" y="4184556"/>
            <a:ext cx="3305175" cy="400110"/>
          </a:xfrm>
          <a:prstGeom prst="rect">
            <a:avLst/>
          </a:prstGeom>
        </p:spPr>
        <p:txBody>
          <a:bodyPr wrap="square">
            <a:spAutoFit/>
          </a:bodyPr>
          <a:lstStyle/>
          <a:p>
            <a:pPr algn="ctr">
              <a:defRPr/>
            </a:pPr>
            <a:r>
              <a:rPr lang="zh-CN" altLang="en-US" sz="2000" b="1" kern="0" dirty="0">
                <a:solidFill>
                  <a:srgbClr val="C00000"/>
                </a:solidFill>
                <a:latin typeface="微软雅黑" panose="020B0503020204020204" pitchFamily="34" charset="-122"/>
                <a:ea typeface="微软雅黑" panose="020B0503020204020204" pitchFamily="34" charset="-122"/>
              </a:rPr>
              <a:t>艰苦奋斗、敢于胜利</a:t>
            </a:r>
          </a:p>
        </p:txBody>
      </p:sp>
      <p:sp>
        <p:nvSpPr>
          <p:cNvPr id="20" name="矩形 19"/>
          <p:cNvSpPr/>
          <p:nvPr/>
        </p:nvSpPr>
        <p:spPr>
          <a:xfrm>
            <a:off x="2343928" y="5036454"/>
            <a:ext cx="3305175" cy="400110"/>
          </a:xfrm>
          <a:prstGeom prst="rect">
            <a:avLst/>
          </a:prstGeom>
        </p:spPr>
        <p:txBody>
          <a:bodyPr wrap="square">
            <a:spAutoFit/>
          </a:bodyPr>
          <a:lstStyle/>
          <a:p>
            <a:pPr algn="ctr">
              <a:defRPr/>
            </a:pPr>
            <a:r>
              <a:rPr lang="zh-CN" altLang="en-US" sz="2000" b="1" kern="0" dirty="0">
                <a:solidFill>
                  <a:srgbClr val="C00000"/>
                </a:solidFill>
                <a:latin typeface="微软雅黑" panose="020B0503020204020204" pitchFamily="34" charset="-122"/>
                <a:ea typeface="微软雅黑" panose="020B0503020204020204" pitchFamily="34" charset="-122"/>
              </a:rPr>
              <a:t>相信群众、依靠群众</a:t>
            </a:r>
          </a:p>
        </p:txBody>
      </p:sp>
      <p:sp>
        <p:nvSpPr>
          <p:cNvPr id="22" name="圆角矩形 27"/>
          <p:cNvSpPr/>
          <p:nvPr/>
        </p:nvSpPr>
        <p:spPr>
          <a:xfrm>
            <a:off x="5611134" y="3142920"/>
            <a:ext cx="813275" cy="702640"/>
          </a:xfrm>
          <a:prstGeom prst="roundRect">
            <a:avLst/>
          </a:prstGeom>
          <a:solidFill>
            <a:schemeClr val="accent1"/>
          </a:solidFill>
          <a:ln w="12700">
            <a:noFill/>
          </a:ln>
          <a:effectLst>
            <a:outerShdw blurRad="127000" dist="50800" dir="5400000" algn="t" rotWithShape="0">
              <a:prstClr val="black">
                <a:alpha val="60000"/>
              </a:prstClr>
            </a:outerShdw>
          </a:effectLst>
        </p:spPr>
        <p:txBody>
          <a:bodyPr vert="horz" wrap="square" lIns="91440" tIns="45720" rIns="91440" bIns="45720" numCol="1" anchor="t" anchorCtr="0" compatLnSpc="1"/>
          <a:lstStyle/>
          <a:p>
            <a:pPr algn="ctr"/>
            <a:r>
              <a:rPr lang="zh-CN" altLang="en-US" b="1" dirty="0">
                <a:solidFill>
                  <a:srgbClr val="FFFDFB"/>
                </a:solidFill>
                <a:cs typeface="+mn-ea"/>
                <a:sym typeface="+mn-lt"/>
              </a:rPr>
              <a:t>结合起来</a:t>
            </a:r>
          </a:p>
        </p:txBody>
      </p:sp>
      <p:sp>
        <p:nvSpPr>
          <p:cNvPr id="23" name="圆角矩形 28"/>
          <p:cNvSpPr/>
          <p:nvPr/>
        </p:nvSpPr>
        <p:spPr>
          <a:xfrm>
            <a:off x="5611134" y="3994818"/>
            <a:ext cx="813275" cy="702640"/>
          </a:xfrm>
          <a:prstGeom prst="roundRect">
            <a:avLst/>
          </a:prstGeom>
          <a:solidFill>
            <a:schemeClr val="accent1"/>
          </a:solidFill>
          <a:ln w="12700">
            <a:noFill/>
          </a:ln>
          <a:effectLst>
            <a:outerShdw blurRad="127000" dist="50800" dir="5400000" algn="t" rotWithShape="0">
              <a:prstClr val="black">
                <a:alpha val="60000"/>
              </a:prstClr>
            </a:outerShdw>
          </a:effectLst>
        </p:spPr>
        <p:txBody>
          <a:bodyPr vert="horz" wrap="square" lIns="91440" tIns="45720" rIns="91440" bIns="45720" numCol="1" anchor="t" anchorCtr="0" compatLnSpc="1"/>
          <a:lstStyle/>
          <a:p>
            <a:pPr algn="ctr"/>
            <a:r>
              <a:rPr lang="zh-CN" altLang="en-US" b="1" dirty="0">
                <a:solidFill>
                  <a:srgbClr val="FFFDFB"/>
                </a:solidFill>
                <a:cs typeface="+mn-ea"/>
                <a:sym typeface="+mn-lt"/>
              </a:rPr>
              <a:t>结合起来</a:t>
            </a:r>
          </a:p>
        </p:txBody>
      </p:sp>
      <p:sp>
        <p:nvSpPr>
          <p:cNvPr id="24" name="圆角矩形 29"/>
          <p:cNvSpPr/>
          <p:nvPr/>
        </p:nvSpPr>
        <p:spPr>
          <a:xfrm>
            <a:off x="5611134" y="4846716"/>
            <a:ext cx="813275" cy="702640"/>
          </a:xfrm>
          <a:prstGeom prst="roundRect">
            <a:avLst/>
          </a:prstGeom>
          <a:solidFill>
            <a:schemeClr val="accent1"/>
          </a:solidFill>
          <a:ln w="12700">
            <a:noFill/>
          </a:ln>
          <a:effectLst>
            <a:outerShdw blurRad="127000" dist="50800" dir="5400000" algn="t" rotWithShape="0">
              <a:prstClr val="black">
                <a:alpha val="60000"/>
              </a:prstClr>
            </a:outerShdw>
          </a:effectLst>
        </p:spPr>
        <p:txBody>
          <a:bodyPr vert="horz" wrap="square" lIns="91440" tIns="45720" rIns="91440" bIns="45720" numCol="1" anchor="t" anchorCtr="0" compatLnSpc="1"/>
          <a:lstStyle/>
          <a:p>
            <a:pPr algn="ctr"/>
            <a:r>
              <a:rPr lang="zh-CN" altLang="en-US" b="1" dirty="0">
                <a:solidFill>
                  <a:srgbClr val="FFFDFB"/>
                </a:solidFill>
                <a:cs typeface="+mn-ea"/>
                <a:sym typeface="+mn-lt"/>
              </a:rPr>
              <a:t>结合起来</a:t>
            </a:r>
          </a:p>
        </p:txBody>
      </p:sp>
      <p:sp>
        <p:nvSpPr>
          <p:cNvPr id="30" name="矩形 29"/>
          <p:cNvSpPr/>
          <p:nvPr/>
        </p:nvSpPr>
        <p:spPr>
          <a:xfrm>
            <a:off x="7021936" y="2482368"/>
            <a:ext cx="3437267" cy="377155"/>
          </a:xfrm>
          <a:prstGeom prst="rect">
            <a:avLst/>
          </a:prstGeom>
        </p:spPr>
        <p:txBody>
          <a:bodyPr wrap="square">
            <a:spAutoFit/>
          </a:bodyPr>
          <a:lstStyle/>
          <a:p>
            <a:pPr>
              <a:lnSpc>
                <a:spcPts val="2200"/>
              </a:lnSpc>
            </a:pPr>
            <a:r>
              <a:rPr lang="zh-CN" altLang="en-US" sz="2400" dirty="0">
                <a:latin typeface="微软雅黑" panose="020B0503020204020204" pitchFamily="34" charset="-122"/>
                <a:ea typeface="微软雅黑" panose="020B0503020204020204" pitchFamily="34" charset="-122"/>
              </a:rPr>
              <a:t>是井冈山精神的精髓</a:t>
            </a:r>
          </a:p>
        </p:txBody>
      </p:sp>
      <p:sp>
        <p:nvSpPr>
          <p:cNvPr id="31" name="矩形 30"/>
          <p:cNvSpPr/>
          <p:nvPr/>
        </p:nvSpPr>
        <p:spPr>
          <a:xfrm>
            <a:off x="7021936" y="3282783"/>
            <a:ext cx="3914787" cy="377155"/>
          </a:xfrm>
          <a:prstGeom prst="rect">
            <a:avLst/>
          </a:prstGeom>
        </p:spPr>
        <p:txBody>
          <a:bodyPr wrap="square">
            <a:spAutoFit/>
          </a:bodyPr>
          <a:lstStyle/>
          <a:p>
            <a:pPr>
              <a:lnSpc>
                <a:spcPts val="2200"/>
              </a:lnSpc>
            </a:pPr>
            <a:r>
              <a:rPr lang="zh-CN" altLang="en-US" sz="2400" dirty="0">
                <a:latin typeface="微软雅黑" panose="020B0503020204020204" pitchFamily="34" charset="-122"/>
                <a:ea typeface="微软雅黑" panose="020B0503020204020204" pitchFamily="34" charset="-122"/>
              </a:rPr>
              <a:t>是井冈山精神的核心内容</a:t>
            </a:r>
          </a:p>
        </p:txBody>
      </p:sp>
      <p:sp>
        <p:nvSpPr>
          <p:cNvPr id="32" name="矩形 31"/>
          <p:cNvSpPr/>
          <p:nvPr/>
        </p:nvSpPr>
        <p:spPr>
          <a:xfrm>
            <a:off x="7021936" y="4172059"/>
            <a:ext cx="3772547" cy="377155"/>
          </a:xfrm>
          <a:prstGeom prst="rect">
            <a:avLst/>
          </a:prstGeom>
        </p:spPr>
        <p:txBody>
          <a:bodyPr wrap="square">
            <a:spAutoFit/>
          </a:bodyPr>
          <a:lstStyle/>
          <a:p>
            <a:pPr>
              <a:lnSpc>
                <a:spcPts val="2200"/>
              </a:lnSpc>
            </a:pPr>
            <a:r>
              <a:rPr lang="zh-CN" altLang="en-US" sz="2400" dirty="0">
                <a:latin typeface="微软雅黑" panose="020B0503020204020204" pitchFamily="34" charset="-122"/>
                <a:ea typeface="微软雅黑" panose="020B0503020204020204" pitchFamily="34" charset="-122"/>
              </a:rPr>
              <a:t>是井冈山精神的重要内容</a:t>
            </a:r>
          </a:p>
        </p:txBody>
      </p:sp>
      <p:sp>
        <p:nvSpPr>
          <p:cNvPr id="33" name="矩形 32"/>
          <p:cNvSpPr/>
          <p:nvPr/>
        </p:nvSpPr>
        <p:spPr>
          <a:xfrm>
            <a:off x="7027533" y="4940985"/>
            <a:ext cx="3909190" cy="377155"/>
          </a:xfrm>
          <a:prstGeom prst="rect">
            <a:avLst/>
          </a:prstGeom>
        </p:spPr>
        <p:txBody>
          <a:bodyPr wrap="square">
            <a:spAutoFit/>
          </a:bodyPr>
          <a:lstStyle/>
          <a:p>
            <a:pPr>
              <a:lnSpc>
                <a:spcPts val="2200"/>
              </a:lnSpc>
            </a:pPr>
            <a:r>
              <a:rPr lang="zh-CN" altLang="en-US" sz="2400" dirty="0">
                <a:latin typeface="微软雅黑" panose="020B0503020204020204" pitchFamily="34" charset="-122"/>
                <a:ea typeface="微软雅黑" panose="020B0503020204020204" pitchFamily="34" charset="-122"/>
              </a:rPr>
              <a:t>是井冈山精神的根本</a:t>
            </a:r>
          </a:p>
        </p:txBody>
      </p:sp>
      <p:sp>
        <p:nvSpPr>
          <p:cNvPr id="35" name="Freeform 139"/>
          <p:cNvSpPr>
            <a:spLocks noChangeAspect="1"/>
          </p:cNvSpPr>
          <p:nvPr/>
        </p:nvSpPr>
        <p:spPr bwMode="auto">
          <a:xfrm>
            <a:off x="6640312" y="2445299"/>
            <a:ext cx="252000" cy="394087"/>
          </a:xfrm>
          <a:custGeom>
            <a:avLst/>
            <a:gdLst>
              <a:gd name="T0" fmla="*/ 338 w 919"/>
              <a:gd name="T1" fmla="*/ 73 h 1442"/>
              <a:gd name="T2" fmla="*/ 73 w 919"/>
              <a:gd name="T3" fmla="*/ 73 h 1442"/>
              <a:gd name="T4" fmla="*/ 73 w 919"/>
              <a:gd name="T5" fmla="*/ 338 h 1442"/>
              <a:gd name="T6" fmla="*/ 466 w 919"/>
              <a:gd name="T7" fmla="*/ 730 h 1442"/>
              <a:gd name="T8" fmla="*/ 74 w 919"/>
              <a:gd name="T9" fmla="*/ 1123 h 1442"/>
              <a:gd name="T10" fmla="*/ 73 w 919"/>
              <a:gd name="T11" fmla="*/ 1387 h 1442"/>
              <a:gd name="T12" fmla="*/ 206 w 919"/>
              <a:gd name="T13" fmla="*/ 1442 h 1442"/>
              <a:gd name="T14" fmla="*/ 338 w 919"/>
              <a:gd name="T15" fmla="*/ 1388 h 1442"/>
              <a:gd name="T16" fmla="*/ 864 w 919"/>
              <a:gd name="T17" fmla="*/ 863 h 1442"/>
              <a:gd name="T18" fmla="*/ 919 w 919"/>
              <a:gd name="T19" fmla="*/ 731 h 1442"/>
              <a:gd name="T20" fmla="*/ 864 w 919"/>
              <a:gd name="T21" fmla="*/ 598 h 1442"/>
              <a:gd name="T22" fmla="*/ 338 w 919"/>
              <a:gd name="T23" fmla="*/ 7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9" h="1442">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6" name="Freeform 139"/>
          <p:cNvSpPr>
            <a:spLocks noChangeAspect="1"/>
          </p:cNvSpPr>
          <p:nvPr/>
        </p:nvSpPr>
        <p:spPr bwMode="auto">
          <a:xfrm>
            <a:off x="6640312" y="3297197"/>
            <a:ext cx="252000" cy="394087"/>
          </a:xfrm>
          <a:custGeom>
            <a:avLst/>
            <a:gdLst>
              <a:gd name="T0" fmla="*/ 338 w 919"/>
              <a:gd name="T1" fmla="*/ 73 h 1442"/>
              <a:gd name="T2" fmla="*/ 73 w 919"/>
              <a:gd name="T3" fmla="*/ 73 h 1442"/>
              <a:gd name="T4" fmla="*/ 73 w 919"/>
              <a:gd name="T5" fmla="*/ 338 h 1442"/>
              <a:gd name="T6" fmla="*/ 466 w 919"/>
              <a:gd name="T7" fmla="*/ 730 h 1442"/>
              <a:gd name="T8" fmla="*/ 74 w 919"/>
              <a:gd name="T9" fmla="*/ 1123 h 1442"/>
              <a:gd name="T10" fmla="*/ 73 w 919"/>
              <a:gd name="T11" fmla="*/ 1387 h 1442"/>
              <a:gd name="T12" fmla="*/ 206 w 919"/>
              <a:gd name="T13" fmla="*/ 1442 h 1442"/>
              <a:gd name="T14" fmla="*/ 338 w 919"/>
              <a:gd name="T15" fmla="*/ 1388 h 1442"/>
              <a:gd name="T16" fmla="*/ 864 w 919"/>
              <a:gd name="T17" fmla="*/ 863 h 1442"/>
              <a:gd name="T18" fmla="*/ 919 w 919"/>
              <a:gd name="T19" fmla="*/ 731 h 1442"/>
              <a:gd name="T20" fmla="*/ 864 w 919"/>
              <a:gd name="T21" fmla="*/ 598 h 1442"/>
              <a:gd name="T22" fmla="*/ 338 w 919"/>
              <a:gd name="T23" fmla="*/ 7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9" h="1442">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Freeform 139"/>
          <p:cNvSpPr>
            <a:spLocks noChangeAspect="1"/>
          </p:cNvSpPr>
          <p:nvPr/>
        </p:nvSpPr>
        <p:spPr bwMode="auto">
          <a:xfrm>
            <a:off x="6640312" y="4149095"/>
            <a:ext cx="252000" cy="394087"/>
          </a:xfrm>
          <a:custGeom>
            <a:avLst/>
            <a:gdLst>
              <a:gd name="T0" fmla="*/ 338 w 919"/>
              <a:gd name="T1" fmla="*/ 73 h 1442"/>
              <a:gd name="T2" fmla="*/ 73 w 919"/>
              <a:gd name="T3" fmla="*/ 73 h 1442"/>
              <a:gd name="T4" fmla="*/ 73 w 919"/>
              <a:gd name="T5" fmla="*/ 338 h 1442"/>
              <a:gd name="T6" fmla="*/ 466 w 919"/>
              <a:gd name="T7" fmla="*/ 730 h 1442"/>
              <a:gd name="T8" fmla="*/ 74 w 919"/>
              <a:gd name="T9" fmla="*/ 1123 h 1442"/>
              <a:gd name="T10" fmla="*/ 73 w 919"/>
              <a:gd name="T11" fmla="*/ 1387 h 1442"/>
              <a:gd name="T12" fmla="*/ 206 w 919"/>
              <a:gd name="T13" fmla="*/ 1442 h 1442"/>
              <a:gd name="T14" fmla="*/ 338 w 919"/>
              <a:gd name="T15" fmla="*/ 1388 h 1442"/>
              <a:gd name="T16" fmla="*/ 864 w 919"/>
              <a:gd name="T17" fmla="*/ 863 h 1442"/>
              <a:gd name="T18" fmla="*/ 919 w 919"/>
              <a:gd name="T19" fmla="*/ 731 h 1442"/>
              <a:gd name="T20" fmla="*/ 864 w 919"/>
              <a:gd name="T21" fmla="*/ 598 h 1442"/>
              <a:gd name="T22" fmla="*/ 338 w 919"/>
              <a:gd name="T23" fmla="*/ 7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9" h="1442">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Freeform 139"/>
          <p:cNvSpPr>
            <a:spLocks noChangeAspect="1"/>
          </p:cNvSpPr>
          <p:nvPr/>
        </p:nvSpPr>
        <p:spPr bwMode="auto">
          <a:xfrm>
            <a:off x="6640312" y="5000993"/>
            <a:ext cx="252000" cy="394087"/>
          </a:xfrm>
          <a:custGeom>
            <a:avLst/>
            <a:gdLst>
              <a:gd name="T0" fmla="*/ 338 w 919"/>
              <a:gd name="T1" fmla="*/ 73 h 1442"/>
              <a:gd name="T2" fmla="*/ 73 w 919"/>
              <a:gd name="T3" fmla="*/ 73 h 1442"/>
              <a:gd name="T4" fmla="*/ 73 w 919"/>
              <a:gd name="T5" fmla="*/ 338 h 1442"/>
              <a:gd name="T6" fmla="*/ 466 w 919"/>
              <a:gd name="T7" fmla="*/ 730 h 1442"/>
              <a:gd name="T8" fmla="*/ 74 w 919"/>
              <a:gd name="T9" fmla="*/ 1123 h 1442"/>
              <a:gd name="T10" fmla="*/ 73 w 919"/>
              <a:gd name="T11" fmla="*/ 1387 h 1442"/>
              <a:gd name="T12" fmla="*/ 206 w 919"/>
              <a:gd name="T13" fmla="*/ 1442 h 1442"/>
              <a:gd name="T14" fmla="*/ 338 w 919"/>
              <a:gd name="T15" fmla="*/ 1388 h 1442"/>
              <a:gd name="T16" fmla="*/ 864 w 919"/>
              <a:gd name="T17" fmla="*/ 863 h 1442"/>
              <a:gd name="T18" fmla="*/ 919 w 919"/>
              <a:gd name="T19" fmla="*/ 731 h 1442"/>
              <a:gd name="T20" fmla="*/ 864 w 919"/>
              <a:gd name="T21" fmla="*/ 598 h 1442"/>
              <a:gd name="T22" fmla="*/ 338 w 919"/>
              <a:gd name="T23" fmla="*/ 7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9" h="1442">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000"/>
                            </p:stCondLst>
                            <p:childTnLst>
                              <p:par>
                                <p:cTn id="44" presetID="53" presetClass="entr" presetSubtype="16" fill="hold" grpId="0" nodeType="afterEffect">
                                  <p:stCondLst>
                                    <p:cond delay="0"/>
                                  </p:stCondLst>
                                  <p:iterate type="lt">
                                    <p:tmPct val="10000"/>
                                  </p:iterate>
                                  <p:childTnLst>
                                    <p:set>
                                      <p:cBhvr>
                                        <p:cTn id="45" dur="1" fill="hold">
                                          <p:stCondLst>
                                            <p:cond delay="0"/>
                                          </p:stCondLst>
                                        </p:cTn>
                                        <p:tgtEl>
                                          <p:spTgt spid="17"/>
                                        </p:tgtEl>
                                        <p:attrNameLst>
                                          <p:attrName>style.visibility</p:attrName>
                                        </p:attrNameLst>
                                      </p:cBhvr>
                                      <p:to>
                                        <p:strVal val="visible"/>
                                      </p:to>
                                    </p:set>
                                    <p:anim calcmode="lin" valueType="num">
                                      <p:cBhvr>
                                        <p:cTn id="46" dur="250" fill="hold"/>
                                        <p:tgtEl>
                                          <p:spTgt spid="17"/>
                                        </p:tgtEl>
                                        <p:attrNameLst>
                                          <p:attrName>ppt_w</p:attrName>
                                        </p:attrNameLst>
                                      </p:cBhvr>
                                      <p:tavLst>
                                        <p:tav tm="0">
                                          <p:val>
                                            <p:fltVal val="0"/>
                                          </p:val>
                                        </p:tav>
                                        <p:tav tm="100000">
                                          <p:val>
                                            <p:strVal val="#ppt_w"/>
                                          </p:val>
                                        </p:tav>
                                      </p:tavLst>
                                    </p:anim>
                                    <p:anim calcmode="lin" valueType="num">
                                      <p:cBhvr>
                                        <p:cTn id="47" dur="250" fill="hold"/>
                                        <p:tgtEl>
                                          <p:spTgt spid="17"/>
                                        </p:tgtEl>
                                        <p:attrNameLst>
                                          <p:attrName>ppt_h</p:attrName>
                                        </p:attrNameLst>
                                      </p:cBhvr>
                                      <p:tavLst>
                                        <p:tav tm="0">
                                          <p:val>
                                            <p:fltVal val="0"/>
                                          </p:val>
                                        </p:tav>
                                        <p:tav tm="100000">
                                          <p:val>
                                            <p:strVal val="#ppt_h"/>
                                          </p:val>
                                        </p:tav>
                                      </p:tavLst>
                                    </p:anim>
                                    <p:animEffect transition="in" filter="fade">
                                      <p:cBhvr>
                                        <p:cTn id="48" dur="250"/>
                                        <p:tgtEl>
                                          <p:spTgt spid="17"/>
                                        </p:tgtEl>
                                      </p:cBhvr>
                                    </p:animEffect>
                                  </p:childTnLst>
                                </p:cTn>
                              </p:par>
                            </p:childTnLst>
                          </p:cTn>
                        </p:par>
                        <p:par>
                          <p:cTn id="49" fill="hold">
                            <p:stCondLst>
                              <p:cond delay="3625"/>
                            </p:stCondLst>
                            <p:childTnLst>
                              <p:par>
                                <p:cTn id="50" presetID="12" presetClass="entr" presetSubtype="8"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250"/>
                                        <p:tgtEl>
                                          <p:spTgt spid="16"/>
                                        </p:tgtEl>
                                        <p:attrNameLst>
                                          <p:attrName>ppt_x</p:attrName>
                                        </p:attrNameLst>
                                      </p:cBhvr>
                                      <p:tavLst>
                                        <p:tav tm="0">
                                          <p:val>
                                            <p:strVal val="#ppt_x-#ppt_w*1.125000"/>
                                          </p:val>
                                        </p:tav>
                                        <p:tav tm="100000">
                                          <p:val>
                                            <p:strVal val="#ppt_x"/>
                                          </p:val>
                                        </p:tav>
                                      </p:tavLst>
                                    </p:anim>
                                    <p:animEffect transition="in" filter="wipe(right)">
                                      <p:cBhvr>
                                        <p:cTn id="53" dur="250"/>
                                        <p:tgtEl>
                                          <p:spTgt spid="16"/>
                                        </p:tgtEl>
                                      </p:cBhvr>
                                    </p:animEffect>
                                  </p:childTnLst>
                                </p:cTn>
                              </p:par>
                            </p:childTnLst>
                          </p:cTn>
                        </p:par>
                        <p:par>
                          <p:cTn id="54" fill="hold">
                            <p:stCondLst>
                              <p:cond delay="4125"/>
                            </p:stCondLst>
                            <p:childTnLst>
                              <p:par>
                                <p:cTn id="55" presetID="12" presetClass="entr" presetSubtype="8"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250"/>
                                        <p:tgtEl>
                                          <p:spTgt spid="35"/>
                                        </p:tgtEl>
                                        <p:attrNameLst>
                                          <p:attrName>ppt_x</p:attrName>
                                        </p:attrNameLst>
                                      </p:cBhvr>
                                      <p:tavLst>
                                        <p:tav tm="0">
                                          <p:val>
                                            <p:strVal val="#ppt_x-#ppt_w*1.125000"/>
                                          </p:val>
                                        </p:tav>
                                        <p:tav tm="100000">
                                          <p:val>
                                            <p:strVal val="#ppt_x"/>
                                          </p:val>
                                        </p:tav>
                                      </p:tavLst>
                                    </p:anim>
                                    <p:animEffect transition="in" filter="wipe(right)">
                                      <p:cBhvr>
                                        <p:cTn id="58" dur="250"/>
                                        <p:tgtEl>
                                          <p:spTgt spid="35"/>
                                        </p:tgtEl>
                                      </p:cBhvr>
                                    </p:animEffect>
                                  </p:childTnLst>
                                </p:cTn>
                              </p:par>
                            </p:childTnLst>
                          </p:cTn>
                        </p:par>
                        <p:par>
                          <p:cTn id="59" fill="hold">
                            <p:stCondLst>
                              <p:cond delay="4625"/>
                            </p:stCondLst>
                            <p:childTnLst>
                              <p:par>
                                <p:cTn id="60" presetID="53" presetClass="entr" presetSubtype="16" fill="hold" grpId="0" nodeType="afterEffect">
                                  <p:stCondLst>
                                    <p:cond delay="0"/>
                                  </p:stCondLst>
                                  <p:iterate type="lt">
                                    <p:tmPct val="10000"/>
                                  </p:iterate>
                                  <p:childTnLst>
                                    <p:set>
                                      <p:cBhvr>
                                        <p:cTn id="61" dur="1" fill="hold">
                                          <p:stCondLst>
                                            <p:cond delay="0"/>
                                          </p:stCondLst>
                                        </p:cTn>
                                        <p:tgtEl>
                                          <p:spTgt spid="30"/>
                                        </p:tgtEl>
                                        <p:attrNameLst>
                                          <p:attrName>style.visibility</p:attrName>
                                        </p:attrNameLst>
                                      </p:cBhvr>
                                      <p:to>
                                        <p:strVal val="visible"/>
                                      </p:to>
                                    </p:set>
                                    <p:anim calcmode="lin" valueType="num">
                                      <p:cBhvr>
                                        <p:cTn id="62" dur="250" fill="hold"/>
                                        <p:tgtEl>
                                          <p:spTgt spid="30"/>
                                        </p:tgtEl>
                                        <p:attrNameLst>
                                          <p:attrName>ppt_w</p:attrName>
                                        </p:attrNameLst>
                                      </p:cBhvr>
                                      <p:tavLst>
                                        <p:tav tm="0">
                                          <p:val>
                                            <p:fltVal val="0"/>
                                          </p:val>
                                        </p:tav>
                                        <p:tav tm="100000">
                                          <p:val>
                                            <p:strVal val="#ppt_w"/>
                                          </p:val>
                                        </p:tav>
                                      </p:tavLst>
                                    </p:anim>
                                    <p:anim calcmode="lin" valueType="num">
                                      <p:cBhvr>
                                        <p:cTn id="63" dur="250" fill="hold"/>
                                        <p:tgtEl>
                                          <p:spTgt spid="30"/>
                                        </p:tgtEl>
                                        <p:attrNameLst>
                                          <p:attrName>ppt_h</p:attrName>
                                        </p:attrNameLst>
                                      </p:cBhvr>
                                      <p:tavLst>
                                        <p:tav tm="0">
                                          <p:val>
                                            <p:fltVal val="0"/>
                                          </p:val>
                                        </p:tav>
                                        <p:tav tm="100000">
                                          <p:val>
                                            <p:strVal val="#ppt_h"/>
                                          </p:val>
                                        </p:tav>
                                      </p:tavLst>
                                    </p:anim>
                                    <p:animEffect transition="in" filter="fade">
                                      <p:cBhvr>
                                        <p:cTn id="64" dur="250"/>
                                        <p:tgtEl>
                                          <p:spTgt spid="30"/>
                                        </p:tgtEl>
                                      </p:cBhvr>
                                    </p:animEffect>
                                  </p:childTnLst>
                                </p:cTn>
                              </p:par>
                            </p:childTnLst>
                          </p:cTn>
                        </p:par>
                        <p:par>
                          <p:cTn id="65" fill="hold">
                            <p:stCondLst>
                              <p:cond delay="4574"/>
                            </p:stCondLst>
                            <p:childTnLst>
                              <p:par>
                                <p:cTn id="66" presetID="53" presetClass="entr" presetSubtype="16"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childTnLst>
                                </p:cTn>
                              </p:par>
                            </p:childTnLst>
                          </p:cTn>
                        </p:par>
                        <p:par>
                          <p:cTn id="71" fill="hold">
                            <p:stCondLst>
                              <p:cond delay="5074"/>
                            </p:stCondLst>
                            <p:childTnLst>
                              <p:par>
                                <p:cTn id="72" presetID="53" presetClass="entr" presetSubtype="16" fill="hold" grpId="0" nodeType="afterEffect">
                                  <p:stCondLst>
                                    <p:cond delay="0"/>
                                  </p:stCondLst>
                                  <p:iterate type="lt">
                                    <p:tmPct val="10000"/>
                                  </p:iterate>
                                  <p:childTnLst>
                                    <p:set>
                                      <p:cBhvr>
                                        <p:cTn id="73" dur="1" fill="hold">
                                          <p:stCondLst>
                                            <p:cond delay="0"/>
                                          </p:stCondLst>
                                        </p:cTn>
                                        <p:tgtEl>
                                          <p:spTgt spid="18"/>
                                        </p:tgtEl>
                                        <p:attrNameLst>
                                          <p:attrName>style.visibility</p:attrName>
                                        </p:attrNameLst>
                                      </p:cBhvr>
                                      <p:to>
                                        <p:strVal val="visible"/>
                                      </p:to>
                                    </p:set>
                                    <p:anim calcmode="lin" valueType="num">
                                      <p:cBhvr>
                                        <p:cTn id="74" dur="250" fill="hold"/>
                                        <p:tgtEl>
                                          <p:spTgt spid="18"/>
                                        </p:tgtEl>
                                        <p:attrNameLst>
                                          <p:attrName>ppt_w</p:attrName>
                                        </p:attrNameLst>
                                      </p:cBhvr>
                                      <p:tavLst>
                                        <p:tav tm="0">
                                          <p:val>
                                            <p:fltVal val="0"/>
                                          </p:val>
                                        </p:tav>
                                        <p:tav tm="100000">
                                          <p:val>
                                            <p:strVal val="#ppt_w"/>
                                          </p:val>
                                        </p:tav>
                                      </p:tavLst>
                                    </p:anim>
                                    <p:anim calcmode="lin" valueType="num">
                                      <p:cBhvr>
                                        <p:cTn id="75" dur="250" fill="hold"/>
                                        <p:tgtEl>
                                          <p:spTgt spid="18"/>
                                        </p:tgtEl>
                                        <p:attrNameLst>
                                          <p:attrName>ppt_h</p:attrName>
                                        </p:attrNameLst>
                                      </p:cBhvr>
                                      <p:tavLst>
                                        <p:tav tm="0">
                                          <p:val>
                                            <p:fltVal val="0"/>
                                          </p:val>
                                        </p:tav>
                                        <p:tav tm="100000">
                                          <p:val>
                                            <p:strVal val="#ppt_h"/>
                                          </p:val>
                                        </p:tav>
                                      </p:tavLst>
                                    </p:anim>
                                    <p:animEffect transition="in" filter="fade">
                                      <p:cBhvr>
                                        <p:cTn id="76" dur="250"/>
                                        <p:tgtEl>
                                          <p:spTgt spid="18"/>
                                        </p:tgtEl>
                                      </p:cBhvr>
                                    </p:animEffect>
                                  </p:childTnLst>
                                </p:cTn>
                              </p:par>
                            </p:childTnLst>
                          </p:cTn>
                        </p:par>
                        <p:par>
                          <p:cTn id="77" fill="hold">
                            <p:stCondLst>
                              <p:cond delay="5525"/>
                            </p:stCondLst>
                            <p:childTnLst>
                              <p:par>
                                <p:cTn id="78" presetID="12" presetClass="entr" presetSubtype="8"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250"/>
                                        <p:tgtEl>
                                          <p:spTgt spid="22"/>
                                        </p:tgtEl>
                                        <p:attrNameLst>
                                          <p:attrName>ppt_x</p:attrName>
                                        </p:attrNameLst>
                                      </p:cBhvr>
                                      <p:tavLst>
                                        <p:tav tm="0">
                                          <p:val>
                                            <p:strVal val="#ppt_x-#ppt_w*1.125000"/>
                                          </p:val>
                                        </p:tav>
                                        <p:tav tm="100000">
                                          <p:val>
                                            <p:strVal val="#ppt_x"/>
                                          </p:val>
                                        </p:tav>
                                      </p:tavLst>
                                    </p:anim>
                                    <p:animEffect transition="in" filter="wipe(right)">
                                      <p:cBhvr>
                                        <p:cTn id="81" dur="250"/>
                                        <p:tgtEl>
                                          <p:spTgt spid="22"/>
                                        </p:tgtEl>
                                      </p:cBhvr>
                                    </p:animEffect>
                                  </p:childTnLst>
                                </p:cTn>
                              </p:par>
                            </p:childTnLst>
                          </p:cTn>
                        </p:par>
                        <p:par>
                          <p:cTn id="82" fill="hold">
                            <p:stCondLst>
                              <p:cond delay="6025"/>
                            </p:stCondLst>
                            <p:childTnLst>
                              <p:par>
                                <p:cTn id="83" presetID="12" presetClass="entr" presetSubtype="8"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250"/>
                                        <p:tgtEl>
                                          <p:spTgt spid="36"/>
                                        </p:tgtEl>
                                        <p:attrNameLst>
                                          <p:attrName>ppt_x</p:attrName>
                                        </p:attrNameLst>
                                      </p:cBhvr>
                                      <p:tavLst>
                                        <p:tav tm="0">
                                          <p:val>
                                            <p:strVal val="#ppt_x-#ppt_w*1.125000"/>
                                          </p:val>
                                        </p:tav>
                                        <p:tav tm="100000">
                                          <p:val>
                                            <p:strVal val="#ppt_x"/>
                                          </p:val>
                                        </p:tav>
                                      </p:tavLst>
                                    </p:anim>
                                    <p:animEffect transition="in" filter="wipe(right)">
                                      <p:cBhvr>
                                        <p:cTn id="86" dur="250"/>
                                        <p:tgtEl>
                                          <p:spTgt spid="36"/>
                                        </p:tgtEl>
                                      </p:cBhvr>
                                    </p:animEffect>
                                  </p:childTnLst>
                                </p:cTn>
                              </p:par>
                            </p:childTnLst>
                          </p:cTn>
                        </p:par>
                        <p:par>
                          <p:cTn id="87" fill="hold">
                            <p:stCondLst>
                              <p:cond delay="6525"/>
                            </p:stCondLst>
                            <p:childTnLst>
                              <p:par>
                                <p:cTn id="88" presetID="53" presetClass="entr" presetSubtype="16" fill="hold" grpId="0" nodeType="afterEffect">
                                  <p:stCondLst>
                                    <p:cond delay="0"/>
                                  </p:stCondLst>
                                  <p:iterate type="lt">
                                    <p:tmPct val="10000"/>
                                  </p:iterate>
                                  <p:childTnLst>
                                    <p:set>
                                      <p:cBhvr>
                                        <p:cTn id="89" dur="1" fill="hold">
                                          <p:stCondLst>
                                            <p:cond delay="0"/>
                                          </p:stCondLst>
                                        </p:cTn>
                                        <p:tgtEl>
                                          <p:spTgt spid="31"/>
                                        </p:tgtEl>
                                        <p:attrNameLst>
                                          <p:attrName>style.visibility</p:attrName>
                                        </p:attrNameLst>
                                      </p:cBhvr>
                                      <p:to>
                                        <p:strVal val="visible"/>
                                      </p:to>
                                    </p:set>
                                    <p:anim calcmode="lin" valueType="num">
                                      <p:cBhvr>
                                        <p:cTn id="90" dur="250" fill="hold"/>
                                        <p:tgtEl>
                                          <p:spTgt spid="31"/>
                                        </p:tgtEl>
                                        <p:attrNameLst>
                                          <p:attrName>ppt_w</p:attrName>
                                        </p:attrNameLst>
                                      </p:cBhvr>
                                      <p:tavLst>
                                        <p:tav tm="0">
                                          <p:val>
                                            <p:fltVal val="0"/>
                                          </p:val>
                                        </p:tav>
                                        <p:tav tm="100000">
                                          <p:val>
                                            <p:strVal val="#ppt_w"/>
                                          </p:val>
                                        </p:tav>
                                      </p:tavLst>
                                    </p:anim>
                                    <p:anim calcmode="lin" valueType="num">
                                      <p:cBhvr>
                                        <p:cTn id="91" dur="250" fill="hold"/>
                                        <p:tgtEl>
                                          <p:spTgt spid="31"/>
                                        </p:tgtEl>
                                        <p:attrNameLst>
                                          <p:attrName>ppt_h</p:attrName>
                                        </p:attrNameLst>
                                      </p:cBhvr>
                                      <p:tavLst>
                                        <p:tav tm="0">
                                          <p:val>
                                            <p:fltVal val="0"/>
                                          </p:val>
                                        </p:tav>
                                        <p:tav tm="100000">
                                          <p:val>
                                            <p:strVal val="#ppt_h"/>
                                          </p:val>
                                        </p:tav>
                                      </p:tavLst>
                                    </p:anim>
                                    <p:animEffect transition="in" filter="fade">
                                      <p:cBhvr>
                                        <p:cTn id="92" dur="250"/>
                                        <p:tgtEl>
                                          <p:spTgt spid="31"/>
                                        </p:tgtEl>
                                      </p:cBhvr>
                                    </p:animEffect>
                                  </p:childTnLst>
                                </p:cTn>
                              </p:par>
                            </p:childTnLst>
                          </p:cTn>
                        </p:par>
                        <p:par>
                          <p:cTn id="93" fill="hold">
                            <p:stCondLst>
                              <p:cond delay="6525"/>
                            </p:stCondLst>
                            <p:childTnLst>
                              <p:par>
                                <p:cTn id="94" presetID="53" presetClass="entr" presetSubtype="16" fill="hold" grpId="0" nodeType="after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p:cTn id="96" dur="500" fill="hold"/>
                                        <p:tgtEl>
                                          <p:spTgt spid="13"/>
                                        </p:tgtEl>
                                        <p:attrNameLst>
                                          <p:attrName>ppt_w</p:attrName>
                                        </p:attrNameLst>
                                      </p:cBhvr>
                                      <p:tavLst>
                                        <p:tav tm="0">
                                          <p:val>
                                            <p:fltVal val="0"/>
                                          </p:val>
                                        </p:tav>
                                        <p:tav tm="100000">
                                          <p:val>
                                            <p:strVal val="#ppt_w"/>
                                          </p:val>
                                        </p:tav>
                                      </p:tavLst>
                                    </p:anim>
                                    <p:anim calcmode="lin" valueType="num">
                                      <p:cBhvr>
                                        <p:cTn id="97" dur="500" fill="hold"/>
                                        <p:tgtEl>
                                          <p:spTgt spid="13"/>
                                        </p:tgtEl>
                                        <p:attrNameLst>
                                          <p:attrName>ppt_h</p:attrName>
                                        </p:attrNameLst>
                                      </p:cBhvr>
                                      <p:tavLst>
                                        <p:tav tm="0">
                                          <p:val>
                                            <p:fltVal val="0"/>
                                          </p:val>
                                        </p:tav>
                                        <p:tav tm="100000">
                                          <p:val>
                                            <p:strVal val="#ppt_h"/>
                                          </p:val>
                                        </p:tav>
                                      </p:tavLst>
                                    </p:anim>
                                    <p:animEffect transition="in" filter="fade">
                                      <p:cBhvr>
                                        <p:cTn id="98" dur="500"/>
                                        <p:tgtEl>
                                          <p:spTgt spid="13"/>
                                        </p:tgtEl>
                                      </p:cBhvr>
                                    </p:animEffect>
                                  </p:childTnLst>
                                </p:cTn>
                              </p:par>
                            </p:childTnLst>
                          </p:cTn>
                        </p:par>
                        <p:par>
                          <p:cTn id="99" fill="hold">
                            <p:stCondLst>
                              <p:cond delay="7025"/>
                            </p:stCondLst>
                            <p:childTnLst>
                              <p:par>
                                <p:cTn id="100" presetID="53" presetClass="entr" presetSubtype="16" fill="hold" grpId="0" nodeType="afterEffect">
                                  <p:stCondLst>
                                    <p:cond delay="0"/>
                                  </p:stCondLst>
                                  <p:iterate type="lt">
                                    <p:tmPct val="10000"/>
                                  </p:iterate>
                                  <p:childTnLst>
                                    <p:set>
                                      <p:cBhvr>
                                        <p:cTn id="101" dur="1" fill="hold">
                                          <p:stCondLst>
                                            <p:cond delay="0"/>
                                          </p:stCondLst>
                                        </p:cTn>
                                        <p:tgtEl>
                                          <p:spTgt spid="19"/>
                                        </p:tgtEl>
                                        <p:attrNameLst>
                                          <p:attrName>style.visibility</p:attrName>
                                        </p:attrNameLst>
                                      </p:cBhvr>
                                      <p:to>
                                        <p:strVal val="visible"/>
                                      </p:to>
                                    </p:set>
                                    <p:anim calcmode="lin" valueType="num">
                                      <p:cBhvr>
                                        <p:cTn id="102" dur="250" fill="hold"/>
                                        <p:tgtEl>
                                          <p:spTgt spid="19"/>
                                        </p:tgtEl>
                                        <p:attrNameLst>
                                          <p:attrName>ppt_w</p:attrName>
                                        </p:attrNameLst>
                                      </p:cBhvr>
                                      <p:tavLst>
                                        <p:tav tm="0">
                                          <p:val>
                                            <p:fltVal val="0"/>
                                          </p:val>
                                        </p:tav>
                                        <p:tav tm="100000">
                                          <p:val>
                                            <p:strVal val="#ppt_w"/>
                                          </p:val>
                                        </p:tav>
                                      </p:tavLst>
                                    </p:anim>
                                    <p:anim calcmode="lin" valueType="num">
                                      <p:cBhvr>
                                        <p:cTn id="103" dur="250" fill="hold"/>
                                        <p:tgtEl>
                                          <p:spTgt spid="19"/>
                                        </p:tgtEl>
                                        <p:attrNameLst>
                                          <p:attrName>ppt_h</p:attrName>
                                        </p:attrNameLst>
                                      </p:cBhvr>
                                      <p:tavLst>
                                        <p:tav tm="0">
                                          <p:val>
                                            <p:fltVal val="0"/>
                                          </p:val>
                                        </p:tav>
                                        <p:tav tm="100000">
                                          <p:val>
                                            <p:strVal val="#ppt_h"/>
                                          </p:val>
                                        </p:tav>
                                      </p:tavLst>
                                    </p:anim>
                                    <p:animEffect transition="in" filter="fade">
                                      <p:cBhvr>
                                        <p:cTn id="104" dur="250"/>
                                        <p:tgtEl>
                                          <p:spTgt spid="19"/>
                                        </p:tgtEl>
                                      </p:cBhvr>
                                    </p:animEffect>
                                  </p:childTnLst>
                                </p:cTn>
                              </p:par>
                            </p:childTnLst>
                          </p:cTn>
                        </p:par>
                        <p:par>
                          <p:cTn id="105" fill="hold">
                            <p:stCondLst>
                              <p:cond delay="7475"/>
                            </p:stCondLst>
                            <p:childTnLst>
                              <p:par>
                                <p:cTn id="106" presetID="12" presetClass="entr" presetSubtype="8"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additive="base">
                                        <p:cTn id="108" dur="250"/>
                                        <p:tgtEl>
                                          <p:spTgt spid="23"/>
                                        </p:tgtEl>
                                        <p:attrNameLst>
                                          <p:attrName>ppt_x</p:attrName>
                                        </p:attrNameLst>
                                      </p:cBhvr>
                                      <p:tavLst>
                                        <p:tav tm="0">
                                          <p:val>
                                            <p:strVal val="#ppt_x-#ppt_w*1.125000"/>
                                          </p:val>
                                        </p:tav>
                                        <p:tav tm="100000">
                                          <p:val>
                                            <p:strVal val="#ppt_x"/>
                                          </p:val>
                                        </p:tav>
                                      </p:tavLst>
                                    </p:anim>
                                    <p:animEffect transition="in" filter="wipe(right)">
                                      <p:cBhvr>
                                        <p:cTn id="109" dur="250"/>
                                        <p:tgtEl>
                                          <p:spTgt spid="23"/>
                                        </p:tgtEl>
                                      </p:cBhvr>
                                    </p:animEffect>
                                  </p:childTnLst>
                                </p:cTn>
                              </p:par>
                            </p:childTnLst>
                          </p:cTn>
                        </p:par>
                        <p:par>
                          <p:cTn id="110" fill="hold">
                            <p:stCondLst>
                              <p:cond delay="7975"/>
                            </p:stCondLst>
                            <p:childTnLst>
                              <p:par>
                                <p:cTn id="111" presetID="12" presetClass="entr" presetSubtype="8"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additive="base">
                                        <p:cTn id="113" dur="250"/>
                                        <p:tgtEl>
                                          <p:spTgt spid="37"/>
                                        </p:tgtEl>
                                        <p:attrNameLst>
                                          <p:attrName>ppt_x</p:attrName>
                                        </p:attrNameLst>
                                      </p:cBhvr>
                                      <p:tavLst>
                                        <p:tav tm="0">
                                          <p:val>
                                            <p:strVal val="#ppt_x-#ppt_w*1.125000"/>
                                          </p:val>
                                        </p:tav>
                                        <p:tav tm="100000">
                                          <p:val>
                                            <p:strVal val="#ppt_x"/>
                                          </p:val>
                                        </p:tav>
                                      </p:tavLst>
                                    </p:anim>
                                    <p:animEffect transition="in" filter="wipe(right)">
                                      <p:cBhvr>
                                        <p:cTn id="114" dur="250"/>
                                        <p:tgtEl>
                                          <p:spTgt spid="37"/>
                                        </p:tgtEl>
                                      </p:cBhvr>
                                    </p:animEffect>
                                  </p:childTnLst>
                                </p:cTn>
                              </p:par>
                            </p:childTnLst>
                          </p:cTn>
                        </p:par>
                        <p:par>
                          <p:cTn id="115" fill="hold">
                            <p:stCondLst>
                              <p:cond delay="8475"/>
                            </p:stCondLst>
                            <p:childTnLst>
                              <p:par>
                                <p:cTn id="116" presetID="53" presetClass="entr" presetSubtype="16" fill="hold" grpId="0" nodeType="afterEffect">
                                  <p:stCondLst>
                                    <p:cond delay="0"/>
                                  </p:stCondLst>
                                  <p:iterate type="lt">
                                    <p:tmPct val="10000"/>
                                  </p:iterate>
                                  <p:childTnLst>
                                    <p:set>
                                      <p:cBhvr>
                                        <p:cTn id="117" dur="1" fill="hold">
                                          <p:stCondLst>
                                            <p:cond delay="0"/>
                                          </p:stCondLst>
                                        </p:cTn>
                                        <p:tgtEl>
                                          <p:spTgt spid="32"/>
                                        </p:tgtEl>
                                        <p:attrNameLst>
                                          <p:attrName>style.visibility</p:attrName>
                                        </p:attrNameLst>
                                      </p:cBhvr>
                                      <p:to>
                                        <p:strVal val="visible"/>
                                      </p:to>
                                    </p:set>
                                    <p:anim calcmode="lin" valueType="num">
                                      <p:cBhvr>
                                        <p:cTn id="118" dur="250" fill="hold"/>
                                        <p:tgtEl>
                                          <p:spTgt spid="32"/>
                                        </p:tgtEl>
                                        <p:attrNameLst>
                                          <p:attrName>ppt_w</p:attrName>
                                        </p:attrNameLst>
                                      </p:cBhvr>
                                      <p:tavLst>
                                        <p:tav tm="0">
                                          <p:val>
                                            <p:fltVal val="0"/>
                                          </p:val>
                                        </p:tav>
                                        <p:tav tm="100000">
                                          <p:val>
                                            <p:strVal val="#ppt_w"/>
                                          </p:val>
                                        </p:tav>
                                      </p:tavLst>
                                    </p:anim>
                                    <p:anim calcmode="lin" valueType="num">
                                      <p:cBhvr>
                                        <p:cTn id="119" dur="250" fill="hold"/>
                                        <p:tgtEl>
                                          <p:spTgt spid="32"/>
                                        </p:tgtEl>
                                        <p:attrNameLst>
                                          <p:attrName>ppt_h</p:attrName>
                                        </p:attrNameLst>
                                      </p:cBhvr>
                                      <p:tavLst>
                                        <p:tav tm="0">
                                          <p:val>
                                            <p:fltVal val="0"/>
                                          </p:val>
                                        </p:tav>
                                        <p:tav tm="100000">
                                          <p:val>
                                            <p:strVal val="#ppt_h"/>
                                          </p:val>
                                        </p:tav>
                                      </p:tavLst>
                                    </p:anim>
                                    <p:animEffect transition="in" filter="fade">
                                      <p:cBhvr>
                                        <p:cTn id="120" dur="250"/>
                                        <p:tgtEl>
                                          <p:spTgt spid="32"/>
                                        </p:tgtEl>
                                      </p:cBhvr>
                                    </p:animEffect>
                                  </p:childTnLst>
                                </p:cTn>
                              </p:par>
                            </p:childTnLst>
                          </p:cTn>
                        </p:par>
                        <p:par>
                          <p:cTn id="121" fill="hold">
                            <p:stCondLst>
                              <p:cond delay="8475"/>
                            </p:stCondLst>
                            <p:childTnLst>
                              <p:par>
                                <p:cTn id="122" presetID="53" presetClass="entr" presetSubtype="16" fill="hold" grpId="0" nodeType="afterEffect">
                                  <p:stCondLst>
                                    <p:cond delay="0"/>
                                  </p:stCondLst>
                                  <p:childTnLst>
                                    <p:set>
                                      <p:cBhvr>
                                        <p:cTn id="123" dur="1" fill="hold">
                                          <p:stCondLst>
                                            <p:cond delay="0"/>
                                          </p:stCondLst>
                                        </p:cTn>
                                        <p:tgtEl>
                                          <p:spTgt spid="14"/>
                                        </p:tgtEl>
                                        <p:attrNameLst>
                                          <p:attrName>style.visibility</p:attrName>
                                        </p:attrNameLst>
                                      </p:cBhvr>
                                      <p:to>
                                        <p:strVal val="visible"/>
                                      </p:to>
                                    </p:set>
                                    <p:anim calcmode="lin" valueType="num">
                                      <p:cBhvr>
                                        <p:cTn id="124" dur="500" fill="hold"/>
                                        <p:tgtEl>
                                          <p:spTgt spid="14"/>
                                        </p:tgtEl>
                                        <p:attrNameLst>
                                          <p:attrName>ppt_w</p:attrName>
                                        </p:attrNameLst>
                                      </p:cBhvr>
                                      <p:tavLst>
                                        <p:tav tm="0">
                                          <p:val>
                                            <p:fltVal val="0"/>
                                          </p:val>
                                        </p:tav>
                                        <p:tav tm="100000">
                                          <p:val>
                                            <p:strVal val="#ppt_w"/>
                                          </p:val>
                                        </p:tav>
                                      </p:tavLst>
                                    </p:anim>
                                    <p:anim calcmode="lin" valueType="num">
                                      <p:cBhvr>
                                        <p:cTn id="125" dur="500" fill="hold"/>
                                        <p:tgtEl>
                                          <p:spTgt spid="14"/>
                                        </p:tgtEl>
                                        <p:attrNameLst>
                                          <p:attrName>ppt_h</p:attrName>
                                        </p:attrNameLst>
                                      </p:cBhvr>
                                      <p:tavLst>
                                        <p:tav tm="0">
                                          <p:val>
                                            <p:fltVal val="0"/>
                                          </p:val>
                                        </p:tav>
                                        <p:tav tm="100000">
                                          <p:val>
                                            <p:strVal val="#ppt_h"/>
                                          </p:val>
                                        </p:tav>
                                      </p:tavLst>
                                    </p:anim>
                                    <p:animEffect transition="in" filter="fade">
                                      <p:cBhvr>
                                        <p:cTn id="126" dur="500"/>
                                        <p:tgtEl>
                                          <p:spTgt spid="14"/>
                                        </p:tgtEl>
                                      </p:cBhvr>
                                    </p:animEffect>
                                  </p:childTnLst>
                                </p:cTn>
                              </p:par>
                            </p:childTnLst>
                          </p:cTn>
                        </p:par>
                        <p:par>
                          <p:cTn id="127" fill="hold">
                            <p:stCondLst>
                              <p:cond delay="8975"/>
                            </p:stCondLst>
                            <p:childTnLst>
                              <p:par>
                                <p:cTn id="128" presetID="53" presetClass="entr" presetSubtype="16" fill="hold" grpId="0" nodeType="afterEffect">
                                  <p:stCondLst>
                                    <p:cond delay="0"/>
                                  </p:stCondLst>
                                  <p:iterate type="lt">
                                    <p:tmPct val="10000"/>
                                  </p:iterate>
                                  <p:childTnLst>
                                    <p:set>
                                      <p:cBhvr>
                                        <p:cTn id="129" dur="1" fill="hold">
                                          <p:stCondLst>
                                            <p:cond delay="0"/>
                                          </p:stCondLst>
                                        </p:cTn>
                                        <p:tgtEl>
                                          <p:spTgt spid="20"/>
                                        </p:tgtEl>
                                        <p:attrNameLst>
                                          <p:attrName>style.visibility</p:attrName>
                                        </p:attrNameLst>
                                      </p:cBhvr>
                                      <p:to>
                                        <p:strVal val="visible"/>
                                      </p:to>
                                    </p:set>
                                    <p:anim calcmode="lin" valueType="num">
                                      <p:cBhvr>
                                        <p:cTn id="130" dur="250" fill="hold"/>
                                        <p:tgtEl>
                                          <p:spTgt spid="20"/>
                                        </p:tgtEl>
                                        <p:attrNameLst>
                                          <p:attrName>ppt_w</p:attrName>
                                        </p:attrNameLst>
                                      </p:cBhvr>
                                      <p:tavLst>
                                        <p:tav tm="0">
                                          <p:val>
                                            <p:fltVal val="0"/>
                                          </p:val>
                                        </p:tav>
                                        <p:tav tm="100000">
                                          <p:val>
                                            <p:strVal val="#ppt_w"/>
                                          </p:val>
                                        </p:tav>
                                      </p:tavLst>
                                    </p:anim>
                                    <p:anim calcmode="lin" valueType="num">
                                      <p:cBhvr>
                                        <p:cTn id="131" dur="250" fill="hold"/>
                                        <p:tgtEl>
                                          <p:spTgt spid="20"/>
                                        </p:tgtEl>
                                        <p:attrNameLst>
                                          <p:attrName>ppt_h</p:attrName>
                                        </p:attrNameLst>
                                      </p:cBhvr>
                                      <p:tavLst>
                                        <p:tav tm="0">
                                          <p:val>
                                            <p:fltVal val="0"/>
                                          </p:val>
                                        </p:tav>
                                        <p:tav tm="100000">
                                          <p:val>
                                            <p:strVal val="#ppt_h"/>
                                          </p:val>
                                        </p:tav>
                                      </p:tavLst>
                                    </p:anim>
                                    <p:animEffect transition="in" filter="fade">
                                      <p:cBhvr>
                                        <p:cTn id="132" dur="250"/>
                                        <p:tgtEl>
                                          <p:spTgt spid="20"/>
                                        </p:tgtEl>
                                      </p:cBhvr>
                                    </p:animEffect>
                                  </p:childTnLst>
                                </p:cTn>
                              </p:par>
                            </p:childTnLst>
                          </p:cTn>
                        </p:par>
                        <p:par>
                          <p:cTn id="133" fill="hold">
                            <p:stCondLst>
                              <p:cond delay="9424"/>
                            </p:stCondLst>
                            <p:childTnLst>
                              <p:par>
                                <p:cTn id="134" presetID="12" presetClass="entr" presetSubtype="8" fill="hold" grpId="0" nodeType="afterEffect">
                                  <p:stCondLst>
                                    <p:cond delay="0"/>
                                  </p:stCondLst>
                                  <p:childTnLst>
                                    <p:set>
                                      <p:cBhvr>
                                        <p:cTn id="135" dur="1" fill="hold">
                                          <p:stCondLst>
                                            <p:cond delay="0"/>
                                          </p:stCondLst>
                                        </p:cTn>
                                        <p:tgtEl>
                                          <p:spTgt spid="24"/>
                                        </p:tgtEl>
                                        <p:attrNameLst>
                                          <p:attrName>style.visibility</p:attrName>
                                        </p:attrNameLst>
                                      </p:cBhvr>
                                      <p:to>
                                        <p:strVal val="visible"/>
                                      </p:to>
                                    </p:set>
                                    <p:anim calcmode="lin" valueType="num">
                                      <p:cBhvr additive="base">
                                        <p:cTn id="136" dur="250"/>
                                        <p:tgtEl>
                                          <p:spTgt spid="24"/>
                                        </p:tgtEl>
                                        <p:attrNameLst>
                                          <p:attrName>ppt_x</p:attrName>
                                        </p:attrNameLst>
                                      </p:cBhvr>
                                      <p:tavLst>
                                        <p:tav tm="0">
                                          <p:val>
                                            <p:strVal val="#ppt_x-#ppt_w*1.125000"/>
                                          </p:val>
                                        </p:tav>
                                        <p:tav tm="100000">
                                          <p:val>
                                            <p:strVal val="#ppt_x"/>
                                          </p:val>
                                        </p:tav>
                                      </p:tavLst>
                                    </p:anim>
                                    <p:animEffect transition="in" filter="wipe(right)">
                                      <p:cBhvr>
                                        <p:cTn id="137" dur="250"/>
                                        <p:tgtEl>
                                          <p:spTgt spid="24"/>
                                        </p:tgtEl>
                                      </p:cBhvr>
                                    </p:animEffect>
                                  </p:childTnLst>
                                </p:cTn>
                              </p:par>
                            </p:childTnLst>
                          </p:cTn>
                        </p:par>
                        <p:par>
                          <p:cTn id="138" fill="hold">
                            <p:stCondLst>
                              <p:cond delay="9924"/>
                            </p:stCondLst>
                            <p:childTnLst>
                              <p:par>
                                <p:cTn id="139" presetID="12" presetClass="entr" presetSubtype="8" fill="hold" grpId="0" nodeType="afterEffect">
                                  <p:stCondLst>
                                    <p:cond delay="0"/>
                                  </p:stCondLst>
                                  <p:childTnLst>
                                    <p:set>
                                      <p:cBhvr>
                                        <p:cTn id="140" dur="1" fill="hold">
                                          <p:stCondLst>
                                            <p:cond delay="0"/>
                                          </p:stCondLst>
                                        </p:cTn>
                                        <p:tgtEl>
                                          <p:spTgt spid="38"/>
                                        </p:tgtEl>
                                        <p:attrNameLst>
                                          <p:attrName>style.visibility</p:attrName>
                                        </p:attrNameLst>
                                      </p:cBhvr>
                                      <p:to>
                                        <p:strVal val="visible"/>
                                      </p:to>
                                    </p:set>
                                    <p:anim calcmode="lin" valueType="num">
                                      <p:cBhvr additive="base">
                                        <p:cTn id="141" dur="250"/>
                                        <p:tgtEl>
                                          <p:spTgt spid="38"/>
                                        </p:tgtEl>
                                        <p:attrNameLst>
                                          <p:attrName>ppt_x</p:attrName>
                                        </p:attrNameLst>
                                      </p:cBhvr>
                                      <p:tavLst>
                                        <p:tav tm="0">
                                          <p:val>
                                            <p:strVal val="#ppt_x-#ppt_w*1.125000"/>
                                          </p:val>
                                        </p:tav>
                                        <p:tav tm="100000">
                                          <p:val>
                                            <p:strVal val="#ppt_x"/>
                                          </p:val>
                                        </p:tav>
                                      </p:tavLst>
                                    </p:anim>
                                    <p:animEffect transition="in" filter="wipe(right)">
                                      <p:cBhvr>
                                        <p:cTn id="142" dur="250"/>
                                        <p:tgtEl>
                                          <p:spTgt spid="38"/>
                                        </p:tgtEl>
                                      </p:cBhvr>
                                    </p:animEffect>
                                  </p:childTnLst>
                                </p:cTn>
                              </p:par>
                            </p:childTnLst>
                          </p:cTn>
                        </p:par>
                        <p:par>
                          <p:cTn id="143" fill="hold">
                            <p:stCondLst>
                              <p:cond delay="10424"/>
                            </p:stCondLst>
                            <p:childTnLst>
                              <p:par>
                                <p:cTn id="144" presetID="53" presetClass="entr" presetSubtype="16" fill="hold" grpId="0" nodeType="afterEffect">
                                  <p:stCondLst>
                                    <p:cond delay="0"/>
                                  </p:stCondLst>
                                  <p:iterate type="lt">
                                    <p:tmPct val="10000"/>
                                  </p:iterate>
                                  <p:childTnLst>
                                    <p:set>
                                      <p:cBhvr>
                                        <p:cTn id="145" dur="1" fill="hold">
                                          <p:stCondLst>
                                            <p:cond delay="0"/>
                                          </p:stCondLst>
                                        </p:cTn>
                                        <p:tgtEl>
                                          <p:spTgt spid="33"/>
                                        </p:tgtEl>
                                        <p:attrNameLst>
                                          <p:attrName>style.visibility</p:attrName>
                                        </p:attrNameLst>
                                      </p:cBhvr>
                                      <p:to>
                                        <p:strVal val="visible"/>
                                      </p:to>
                                    </p:set>
                                    <p:anim calcmode="lin" valueType="num">
                                      <p:cBhvr>
                                        <p:cTn id="146" dur="250" fill="hold"/>
                                        <p:tgtEl>
                                          <p:spTgt spid="33"/>
                                        </p:tgtEl>
                                        <p:attrNameLst>
                                          <p:attrName>ppt_w</p:attrName>
                                        </p:attrNameLst>
                                      </p:cBhvr>
                                      <p:tavLst>
                                        <p:tav tm="0">
                                          <p:val>
                                            <p:fltVal val="0"/>
                                          </p:val>
                                        </p:tav>
                                        <p:tav tm="100000">
                                          <p:val>
                                            <p:strVal val="#ppt_w"/>
                                          </p:val>
                                        </p:tav>
                                      </p:tavLst>
                                    </p:anim>
                                    <p:anim calcmode="lin" valueType="num">
                                      <p:cBhvr>
                                        <p:cTn id="147" dur="250" fill="hold"/>
                                        <p:tgtEl>
                                          <p:spTgt spid="33"/>
                                        </p:tgtEl>
                                        <p:attrNameLst>
                                          <p:attrName>ppt_h</p:attrName>
                                        </p:attrNameLst>
                                      </p:cBhvr>
                                      <p:tavLst>
                                        <p:tav tm="0">
                                          <p:val>
                                            <p:fltVal val="0"/>
                                          </p:val>
                                        </p:tav>
                                        <p:tav tm="100000">
                                          <p:val>
                                            <p:strVal val="#ppt_h"/>
                                          </p:val>
                                        </p:tav>
                                      </p:tavLst>
                                    </p:anim>
                                    <p:animEffect transition="in" filter="fade">
                                      <p:cBhvr>
                                        <p:cTn id="148"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11" grpId="0" animBg="1"/>
      <p:bldP spid="12" grpId="0" animBg="1"/>
      <p:bldP spid="13" grpId="0" animBg="1"/>
      <p:bldP spid="14" grpId="0" animBg="1"/>
      <p:bldP spid="16" grpId="0" animBg="1"/>
      <p:bldP spid="17" grpId="0"/>
      <p:bldP spid="18" grpId="0"/>
      <p:bldP spid="19" grpId="0"/>
      <p:bldP spid="20" grpId="0"/>
      <p:bldP spid="22" grpId="0" animBg="1"/>
      <p:bldP spid="23" grpId="0" animBg="1"/>
      <p:bldP spid="24" grpId="0" animBg="1"/>
      <p:bldP spid="30" grpId="0"/>
      <p:bldP spid="31" grpId="0"/>
      <p:bldP spid="32" grpId="0"/>
      <p:bldP spid="33" grpId="0"/>
      <p:bldP spid="35" grpId="0" animBg="1"/>
      <p:bldP spid="36" grpId="0" animBg="1"/>
      <p:bldP spid="37"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椭圆 5"/>
          <p:cNvSpPr/>
          <p:nvPr/>
        </p:nvSpPr>
        <p:spPr>
          <a:xfrm>
            <a:off x="4866886" y="2522424"/>
            <a:ext cx="2458229" cy="2458229"/>
          </a:xfrm>
          <a:prstGeom prst="ellipse">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7" name="椭圆 6"/>
          <p:cNvSpPr/>
          <p:nvPr/>
        </p:nvSpPr>
        <p:spPr>
          <a:xfrm>
            <a:off x="4656000" y="2311538"/>
            <a:ext cx="2880000" cy="2880000"/>
          </a:xfrm>
          <a:prstGeom prst="ellipse">
            <a:avLst/>
          </a:prstGeom>
          <a:noFill/>
          <a:ln w="12700">
            <a:solidFill>
              <a:schemeClr val="tx2"/>
            </a:solidFill>
          </a:ln>
        </p:spPr>
        <p:txBody>
          <a:bodyPr vert="horz" wrap="square" lIns="91440" tIns="45720" rIns="91440" bIns="45720" numCol="1" anchor="t" anchorCtr="0" compatLnSpc="1"/>
          <a:lstStyle/>
          <a:p>
            <a:endParaRPr lang="zh-CN" altLang="en-US">
              <a:solidFill>
                <a:schemeClr val="tx1"/>
              </a:solidFill>
              <a:cs typeface="+mn-ea"/>
              <a:sym typeface="+mn-lt"/>
            </a:endParaRPr>
          </a:p>
        </p:txBody>
      </p:sp>
      <p:sp>
        <p:nvSpPr>
          <p:cNvPr id="8" name="矩形 7"/>
          <p:cNvSpPr/>
          <p:nvPr/>
        </p:nvSpPr>
        <p:spPr>
          <a:xfrm>
            <a:off x="5074210" y="3488353"/>
            <a:ext cx="2043579" cy="646331"/>
          </a:xfrm>
          <a:prstGeom prst="rect">
            <a:avLst/>
          </a:prstGeom>
          <a:noFill/>
          <a:effectLst/>
        </p:spPr>
        <p:txBody>
          <a:bodyPr wrap="square" rtlCol="0">
            <a:spAutoFit/>
          </a:bodyPr>
          <a:lstStyle/>
          <a:p>
            <a:pPr algn="ctr"/>
            <a:r>
              <a:rPr lang="zh-CN" altLang="en-US" sz="3600" b="1" dirty="0">
                <a:solidFill>
                  <a:schemeClr val="bg1"/>
                </a:solidFill>
                <a:effectLst>
                  <a:outerShdw blurRad="152400" dist="152400" dir="2700000" algn="tl" rotWithShape="0">
                    <a:prstClr val="black">
                      <a:alpha val="60000"/>
                    </a:prstClr>
                  </a:outerShdw>
                </a:effectLst>
                <a:cs typeface="+mn-ea"/>
                <a:sym typeface="+mn-lt"/>
              </a:rPr>
              <a:t>科学内涵</a:t>
            </a: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7640" y="2847827"/>
            <a:ext cx="756721" cy="643618"/>
          </a:xfrm>
          <a:prstGeom prst="rect">
            <a:avLst/>
          </a:prstGeom>
        </p:spPr>
      </p:pic>
      <p:sp>
        <p:nvSpPr>
          <p:cNvPr id="10" name="圆角矩形 20"/>
          <p:cNvSpPr/>
          <p:nvPr/>
        </p:nvSpPr>
        <p:spPr>
          <a:xfrm>
            <a:off x="986617" y="3862554"/>
            <a:ext cx="3321018" cy="2072131"/>
          </a:xfrm>
          <a:prstGeom prst="roundRect">
            <a:avLst>
              <a:gd name="adj" fmla="val 10006"/>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1" name="圆角矩形 24"/>
          <p:cNvSpPr/>
          <p:nvPr/>
        </p:nvSpPr>
        <p:spPr>
          <a:xfrm>
            <a:off x="7884366" y="3862554"/>
            <a:ext cx="3321018" cy="2072131"/>
          </a:xfrm>
          <a:prstGeom prst="roundRect">
            <a:avLst>
              <a:gd name="adj" fmla="val 10006"/>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2" name="圆角矩形 28"/>
          <p:cNvSpPr/>
          <p:nvPr/>
        </p:nvSpPr>
        <p:spPr>
          <a:xfrm>
            <a:off x="986617" y="1562474"/>
            <a:ext cx="3321018" cy="2072131"/>
          </a:xfrm>
          <a:prstGeom prst="roundRect">
            <a:avLst>
              <a:gd name="adj" fmla="val 10006"/>
            </a:avLst>
          </a:prstGeom>
          <a:noFill/>
          <a:ln w="12700">
            <a:solidFill>
              <a:schemeClr val="tx2"/>
            </a:solidFill>
          </a:ln>
        </p:spPr>
        <p:txBody>
          <a:bodyPr vert="horz" wrap="square" lIns="91440" tIns="45720" rIns="91440" bIns="45720" numCol="1" anchor="t" anchorCtr="0" compatLnSpc="1"/>
          <a:lstStyle/>
          <a:p>
            <a:endParaRPr lang="zh-CN" altLang="en-US">
              <a:solidFill>
                <a:schemeClr val="tx1"/>
              </a:solidFill>
              <a:cs typeface="+mn-ea"/>
              <a:sym typeface="+mn-lt"/>
            </a:endParaRPr>
          </a:p>
        </p:txBody>
      </p:sp>
      <p:sp>
        <p:nvSpPr>
          <p:cNvPr id="13" name="任意多边形 41"/>
          <p:cNvSpPr/>
          <p:nvPr/>
        </p:nvSpPr>
        <p:spPr>
          <a:xfrm>
            <a:off x="986617" y="1562475"/>
            <a:ext cx="3321018" cy="481479"/>
          </a:xfrm>
          <a:custGeom>
            <a:avLst/>
            <a:gdLst>
              <a:gd name="connsiteX0" fmla="*/ 207337 w 3321018"/>
              <a:gd name="connsiteY0" fmla="*/ 0 h 481479"/>
              <a:gd name="connsiteX1" fmla="*/ 3113681 w 3321018"/>
              <a:gd name="connsiteY1" fmla="*/ 0 h 481479"/>
              <a:gd name="connsiteX2" fmla="*/ 3321018 w 3321018"/>
              <a:gd name="connsiteY2" fmla="*/ 207337 h 481479"/>
              <a:gd name="connsiteX3" fmla="*/ 3321018 w 3321018"/>
              <a:gd name="connsiteY3" fmla="*/ 481479 h 481479"/>
              <a:gd name="connsiteX4" fmla="*/ 0 w 3321018"/>
              <a:gd name="connsiteY4" fmla="*/ 481479 h 481479"/>
              <a:gd name="connsiteX5" fmla="*/ 0 w 3321018"/>
              <a:gd name="connsiteY5" fmla="*/ 207337 h 481479"/>
              <a:gd name="connsiteX6" fmla="*/ 207337 w 3321018"/>
              <a:gd name="connsiteY6" fmla="*/ 0 h 48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018" h="481479">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4" name="圆角矩形 32"/>
          <p:cNvSpPr/>
          <p:nvPr/>
        </p:nvSpPr>
        <p:spPr>
          <a:xfrm>
            <a:off x="7884366" y="1562474"/>
            <a:ext cx="3321018" cy="2072131"/>
          </a:xfrm>
          <a:prstGeom prst="roundRect">
            <a:avLst>
              <a:gd name="adj" fmla="val 10006"/>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5" name="矩形 14"/>
          <p:cNvSpPr/>
          <p:nvPr/>
        </p:nvSpPr>
        <p:spPr>
          <a:xfrm>
            <a:off x="1977717" y="1618548"/>
            <a:ext cx="1338828" cy="369332"/>
          </a:xfrm>
          <a:prstGeom prst="rect">
            <a:avLst/>
          </a:prstGeom>
        </p:spPr>
        <p:txBody>
          <a:bodyPr wrap="none">
            <a:spAutoFit/>
          </a:bodyPr>
          <a:lstStyle/>
          <a:p>
            <a:pPr algn="ctr"/>
            <a:r>
              <a:rPr lang="zh-CN" altLang="en-US" b="1" dirty="0">
                <a:solidFill>
                  <a:schemeClr val="bg1"/>
                </a:solidFill>
                <a:cs typeface="+mn-ea"/>
                <a:sym typeface="+mn-lt"/>
              </a:rPr>
              <a:t>井冈山精神</a:t>
            </a:r>
          </a:p>
        </p:txBody>
      </p:sp>
      <p:sp>
        <p:nvSpPr>
          <p:cNvPr id="16" name="任意多边形 42"/>
          <p:cNvSpPr/>
          <p:nvPr/>
        </p:nvSpPr>
        <p:spPr>
          <a:xfrm>
            <a:off x="7884366" y="1562475"/>
            <a:ext cx="3321018" cy="481479"/>
          </a:xfrm>
          <a:custGeom>
            <a:avLst/>
            <a:gdLst>
              <a:gd name="connsiteX0" fmla="*/ 207337 w 3321018"/>
              <a:gd name="connsiteY0" fmla="*/ 0 h 481479"/>
              <a:gd name="connsiteX1" fmla="*/ 3113681 w 3321018"/>
              <a:gd name="connsiteY1" fmla="*/ 0 h 481479"/>
              <a:gd name="connsiteX2" fmla="*/ 3321018 w 3321018"/>
              <a:gd name="connsiteY2" fmla="*/ 207337 h 481479"/>
              <a:gd name="connsiteX3" fmla="*/ 3321018 w 3321018"/>
              <a:gd name="connsiteY3" fmla="*/ 481479 h 481479"/>
              <a:gd name="connsiteX4" fmla="*/ 0 w 3321018"/>
              <a:gd name="connsiteY4" fmla="*/ 481479 h 481479"/>
              <a:gd name="connsiteX5" fmla="*/ 0 w 3321018"/>
              <a:gd name="connsiteY5" fmla="*/ 207337 h 481479"/>
              <a:gd name="connsiteX6" fmla="*/ 207337 w 3321018"/>
              <a:gd name="connsiteY6" fmla="*/ 0 h 48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018" h="481479">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7" name="任意多边形 43"/>
          <p:cNvSpPr/>
          <p:nvPr/>
        </p:nvSpPr>
        <p:spPr>
          <a:xfrm>
            <a:off x="986617" y="3862554"/>
            <a:ext cx="3321018" cy="481479"/>
          </a:xfrm>
          <a:custGeom>
            <a:avLst/>
            <a:gdLst>
              <a:gd name="connsiteX0" fmla="*/ 207337 w 3321018"/>
              <a:gd name="connsiteY0" fmla="*/ 0 h 481479"/>
              <a:gd name="connsiteX1" fmla="*/ 3113681 w 3321018"/>
              <a:gd name="connsiteY1" fmla="*/ 0 h 481479"/>
              <a:gd name="connsiteX2" fmla="*/ 3321018 w 3321018"/>
              <a:gd name="connsiteY2" fmla="*/ 207337 h 481479"/>
              <a:gd name="connsiteX3" fmla="*/ 3321018 w 3321018"/>
              <a:gd name="connsiteY3" fmla="*/ 481479 h 481479"/>
              <a:gd name="connsiteX4" fmla="*/ 0 w 3321018"/>
              <a:gd name="connsiteY4" fmla="*/ 481479 h 481479"/>
              <a:gd name="connsiteX5" fmla="*/ 0 w 3321018"/>
              <a:gd name="connsiteY5" fmla="*/ 207337 h 481479"/>
              <a:gd name="connsiteX6" fmla="*/ 207337 w 3321018"/>
              <a:gd name="connsiteY6" fmla="*/ 0 h 48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018" h="481479">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8" name="任意多边形 44"/>
          <p:cNvSpPr/>
          <p:nvPr/>
        </p:nvSpPr>
        <p:spPr>
          <a:xfrm>
            <a:off x="7884366" y="3862554"/>
            <a:ext cx="3321018" cy="481479"/>
          </a:xfrm>
          <a:custGeom>
            <a:avLst/>
            <a:gdLst>
              <a:gd name="connsiteX0" fmla="*/ 207337 w 3321018"/>
              <a:gd name="connsiteY0" fmla="*/ 0 h 481479"/>
              <a:gd name="connsiteX1" fmla="*/ 3113681 w 3321018"/>
              <a:gd name="connsiteY1" fmla="*/ 0 h 481479"/>
              <a:gd name="connsiteX2" fmla="*/ 3321018 w 3321018"/>
              <a:gd name="connsiteY2" fmla="*/ 207337 h 481479"/>
              <a:gd name="connsiteX3" fmla="*/ 3321018 w 3321018"/>
              <a:gd name="connsiteY3" fmla="*/ 481479 h 481479"/>
              <a:gd name="connsiteX4" fmla="*/ 0 w 3321018"/>
              <a:gd name="connsiteY4" fmla="*/ 481479 h 481479"/>
              <a:gd name="connsiteX5" fmla="*/ 0 w 3321018"/>
              <a:gd name="connsiteY5" fmla="*/ 207337 h 481479"/>
              <a:gd name="connsiteX6" fmla="*/ 207337 w 3321018"/>
              <a:gd name="connsiteY6" fmla="*/ 0 h 48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018" h="481479">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9" name="矩形 18"/>
          <p:cNvSpPr/>
          <p:nvPr/>
        </p:nvSpPr>
        <p:spPr>
          <a:xfrm>
            <a:off x="8875461" y="1618548"/>
            <a:ext cx="1338828" cy="369332"/>
          </a:xfrm>
          <a:prstGeom prst="rect">
            <a:avLst/>
          </a:prstGeom>
        </p:spPr>
        <p:txBody>
          <a:bodyPr wrap="none">
            <a:spAutoFit/>
          </a:bodyPr>
          <a:lstStyle/>
          <a:p>
            <a:pPr algn="ctr"/>
            <a:r>
              <a:rPr lang="zh-CN" altLang="en-US" b="1" dirty="0">
                <a:solidFill>
                  <a:schemeClr val="bg1"/>
                </a:solidFill>
                <a:cs typeface="+mn-ea"/>
                <a:sym typeface="+mn-lt"/>
              </a:rPr>
              <a:t>井冈山精神</a:t>
            </a:r>
          </a:p>
        </p:txBody>
      </p:sp>
      <p:sp>
        <p:nvSpPr>
          <p:cNvPr id="20" name="矩形 19"/>
          <p:cNvSpPr/>
          <p:nvPr/>
        </p:nvSpPr>
        <p:spPr>
          <a:xfrm>
            <a:off x="1977712" y="3918627"/>
            <a:ext cx="1338828" cy="369332"/>
          </a:xfrm>
          <a:prstGeom prst="rect">
            <a:avLst/>
          </a:prstGeom>
        </p:spPr>
        <p:txBody>
          <a:bodyPr wrap="none">
            <a:spAutoFit/>
          </a:bodyPr>
          <a:lstStyle/>
          <a:p>
            <a:pPr algn="ctr"/>
            <a:r>
              <a:rPr lang="zh-CN" altLang="en-US" b="1" dirty="0">
                <a:solidFill>
                  <a:schemeClr val="bg1"/>
                </a:solidFill>
                <a:cs typeface="+mn-ea"/>
                <a:sym typeface="+mn-lt"/>
              </a:rPr>
              <a:t>井冈山精神</a:t>
            </a:r>
          </a:p>
        </p:txBody>
      </p:sp>
      <p:sp>
        <p:nvSpPr>
          <p:cNvPr id="21" name="矩形 20"/>
          <p:cNvSpPr/>
          <p:nvPr/>
        </p:nvSpPr>
        <p:spPr>
          <a:xfrm>
            <a:off x="7776687" y="3918627"/>
            <a:ext cx="3536376" cy="338554"/>
          </a:xfrm>
          <a:prstGeom prst="rect">
            <a:avLst/>
          </a:prstGeom>
        </p:spPr>
        <p:txBody>
          <a:bodyPr wrap="square">
            <a:spAutoFit/>
          </a:bodyPr>
          <a:lstStyle/>
          <a:p>
            <a:pPr algn="ctr"/>
            <a:r>
              <a:rPr lang="zh-CN" altLang="en-US" sz="1600" b="1" dirty="0">
                <a:solidFill>
                  <a:schemeClr val="bg1"/>
                </a:solidFill>
                <a:cs typeface="+mn-ea"/>
                <a:sym typeface="+mn-lt"/>
              </a:rPr>
              <a:t>井冈山精神</a:t>
            </a:r>
          </a:p>
        </p:txBody>
      </p:sp>
      <p:sp>
        <p:nvSpPr>
          <p:cNvPr id="22" name="矩形 21"/>
          <p:cNvSpPr/>
          <p:nvPr/>
        </p:nvSpPr>
        <p:spPr>
          <a:xfrm>
            <a:off x="1156952" y="2235040"/>
            <a:ext cx="2980349" cy="1167692"/>
          </a:xfrm>
          <a:prstGeom prst="rect">
            <a:avLst/>
          </a:prstGeom>
        </p:spPr>
        <p:txBody>
          <a:bodyPr wrap="square">
            <a:spAutoFit/>
          </a:bodyPr>
          <a:lstStyle/>
          <a:p>
            <a:pPr>
              <a:lnSpc>
                <a:spcPct val="150000"/>
              </a:lnSpc>
              <a:spcAft>
                <a:spcPts val="500"/>
              </a:spcAft>
            </a:pPr>
            <a:r>
              <a:rPr lang="zh-CN" altLang="en-US" sz="1200" dirty="0">
                <a:latin typeface="微软雅黑" panose="020B0503020204020204" pitchFamily="34" charset="-122"/>
                <a:ea typeface="微软雅黑" panose="020B0503020204020204" pitchFamily="34" charset="-122"/>
              </a:rPr>
              <a:t>戴季陶主义的出现，西山会议派的出现，蒋介石在广州制造的中山舰事件和</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整理党务案</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，都预示着国共统一战线开始遭到破坏。 </a:t>
            </a:r>
          </a:p>
        </p:txBody>
      </p:sp>
      <p:sp>
        <p:nvSpPr>
          <p:cNvPr id="23" name="矩形 22"/>
          <p:cNvSpPr/>
          <p:nvPr/>
        </p:nvSpPr>
        <p:spPr>
          <a:xfrm>
            <a:off x="8054475" y="2408444"/>
            <a:ext cx="2980800" cy="830997"/>
          </a:xfrm>
          <a:prstGeom prst="rect">
            <a:avLst/>
          </a:prstGeom>
        </p:spPr>
        <p:txBody>
          <a:bodyPr wrap="square">
            <a:spAutoFit/>
          </a:bodyPr>
          <a:lstStyle/>
          <a:p>
            <a:pPr algn="just"/>
            <a:r>
              <a:rPr lang="zh-CN" altLang="en-US" sz="1600" dirty="0">
                <a:latin typeface="微软雅黑" panose="020B0503020204020204" pitchFamily="34" charset="-122"/>
                <a:ea typeface="微软雅黑" panose="020B0503020204020204" pitchFamily="34" charset="-122"/>
              </a:rPr>
              <a:t>这也标志着国共合作因此正是破裂，轰轰烈烈的大革命中途夭折。</a:t>
            </a:r>
            <a:endParaRPr lang="zh-CN" altLang="en-US" sz="1600" dirty="0">
              <a:cs typeface="+mn-ea"/>
              <a:sym typeface="+mn-lt"/>
            </a:endParaRPr>
          </a:p>
        </p:txBody>
      </p:sp>
      <p:sp>
        <p:nvSpPr>
          <p:cNvPr id="24" name="矩形 23"/>
          <p:cNvSpPr/>
          <p:nvPr/>
        </p:nvSpPr>
        <p:spPr>
          <a:xfrm>
            <a:off x="1156726" y="4493028"/>
            <a:ext cx="2980800" cy="1346907"/>
          </a:xfrm>
          <a:prstGeom prst="rect">
            <a:avLst/>
          </a:prstGeom>
        </p:spPr>
        <p:txBody>
          <a:bodyPr wrap="square">
            <a:spAutoFit/>
          </a:bodyPr>
          <a:lstStyle/>
          <a:p>
            <a:pPr>
              <a:lnSpc>
                <a:spcPct val="150000"/>
              </a:lnSpc>
              <a:spcAft>
                <a:spcPts val="500"/>
              </a:spcAft>
            </a:pPr>
            <a:r>
              <a:rPr lang="zh-CN" altLang="en-US" sz="1400" dirty="0">
                <a:latin typeface="微软雅黑" panose="020B0503020204020204" pitchFamily="34" charset="-122"/>
                <a:ea typeface="微软雅黑" panose="020B0503020204020204" pitchFamily="34" charset="-122"/>
              </a:rPr>
              <a:t>在</a:t>
            </a:r>
            <a:r>
              <a:rPr lang="en-US" altLang="zh-CN" sz="1400" dirty="0">
                <a:latin typeface="微软雅黑" panose="020B0503020204020204" pitchFamily="34" charset="-122"/>
                <a:ea typeface="微软雅黑" panose="020B0503020204020204" pitchFamily="34" charset="-122"/>
              </a:rPr>
              <a:t>1927</a:t>
            </a:r>
            <a:r>
              <a:rPr lang="zh-CN" altLang="en-US" sz="1400" dirty="0">
                <a:latin typeface="微软雅黑" panose="020B0503020204020204" pitchFamily="34" charset="-122"/>
                <a:ea typeface="微软雅黑" panose="020B0503020204020204" pitchFamily="34" charset="-122"/>
              </a:rPr>
              <a:t>年，蒋介石和汪精卫先后发动的四一二和七一五反革命政变，血腥屠杀共产党人和革命群众，公然背叛革命，</a:t>
            </a:r>
          </a:p>
        </p:txBody>
      </p:sp>
      <p:sp>
        <p:nvSpPr>
          <p:cNvPr id="29" name="矩形 28"/>
          <p:cNvSpPr/>
          <p:nvPr/>
        </p:nvSpPr>
        <p:spPr>
          <a:xfrm>
            <a:off x="8054475" y="4552639"/>
            <a:ext cx="2980800" cy="1346907"/>
          </a:xfrm>
          <a:prstGeom prst="rect">
            <a:avLst/>
          </a:prstGeom>
        </p:spPr>
        <p:txBody>
          <a:bodyPr wrap="square">
            <a:spAutoFit/>
          </a:bodyPr>
          <a:lstStyle/>
          <a:p>
            <a:pPr>
              <a:lnSpc>
                <a:spcPct val="150000"/>
              </a:lnSpc>
              <a:spcAft>
                <a:spcPts val="500"/>
              </a:spcAft>
            </a:pPr>
            <a:r>
              <a:rPr lang="zh-CN" altLang="en-US" sz="1400" dirty="0">
                <a:latin typeface="微软雅黑" panose="020B0503020204020204" pitchFamily="34" charset="-122"/>
                <a:ea typeface="微软雅黑" panose="020B0503020204020204" pitchFamily="34" charset="-122"/>
              </a:rPr>
              <a:t>戴季陶主义的出现，西山会议派的出现，蒋介石在广州制造的中山舰事件和</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整理党务案</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，都预示着国共统一战线开始遭到破坏。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250" fill="hold"/>
                                        <p:tgtEl>
                                          <p:spTgt spid="7"/>
                                        </p:tgtEl>
                                        <p:attrNameLst>
                                          <p:attrName>ppt_w</p:attrName>
                                        </p:attrNameLst>
                                      </p:cBhvr>
                                      <p:tavLst>
                                        <p:tav tm="0">
                                          <p:val>
                                            <p:fltVal val="0"/>
                                          </p:val>
                                        </p:tav>
                                        <p:tav tm="100000">
                                          <p:val>
                                            <p:strVal val="#ppt_w"/>
                                          </p:val>
                                        </p:tav>
                                      </p:tavLst>
                                    </p:anim>
                                    <p:anim calcmode="lin" valueType="num">
                                      <p:cBhvr>
                                        <p:cTn id="41" dur="250" fill="hold"/>
                                        <p:tgtEl>
                                          <p:spTgt spid="7"/>
                                        </p:tgtEl>
                                        <p:attrNameLst>
                                          <p:attrName>ppt_h</p:attrName>
                                        </p:attrNameLst>
                                      </p:cBhvr>
                                      <p:tavLst>
                                        <p:tav tm="0">
                                          <p:val>
                                            <p:fltVal val="0"/>
                                          </p:val>
                                        </p:tav>
                                        <p:tav tm="100000">
                                          <p:val>
                                            <p:strVal val="#ppt_h"/>
                                          </p:val>
                                        </p:tav>
                                      </p:tavLst>
                                    </p:anim>
                                    <p:animEffect transition="in" filter="fade">
                                      <p:cBhvr>
                                        <p:cTn id="42" dur="250"/>
                                        <p:tgtEl>
                                          <p:spTgt spid="7"/>
                                        </p:tgtEl>
                                      </p:cBhvr>
                                    </p:animEffect>
                                  </p:childTnLst>
                                </p:cTn>
                              </p:par>
                              <p:par>
                                <p:cTn id="43" presetID="6" presetClass="emph" presetSubtype="0" decel="100000" fill="hold" grpId="1" nodeType="withEffect">
                                  <p:stCondLst>
                                    <p:cond delay="200"/>
                                  </p:stCondLst>
                                  <p:childTnLst>
                                    <p:animScale>
                                      <p:cBhvr>
                                        <p:cTn id="44" dur="250" fill="hold"/>
                                        <p:tgtEl>
                                          <p:spTgt spid="7"/>
                                        </p:tgtEl>
                                      </p:cBhvr>
                                      <p:by x="120000" y="120000"/>
                                    </p:animScale>
                                  </p:childTnLst>
                                </p:cTn>
                              </p:par>
                              <p:par>
                                <p:cTn id="45" presetID="6" presetClass="emph" presetSubtype="0" decel="100000" fill="hold" grpId="2" nodeType="withEffect">
                                  <p:stCondLst>
                                    <p:cond delay="400"/>
                                  </p:stCondLst>
                                  <p:childTnLst>
                                    <p:animScale>
                                      <p:cBhvr>
                                        <p:cTn id="46" dur="250" fill="hold"/>
                                        <p:tgtEl>
                                          <p:spTgt spid="7"/>
                                        </p:tgtEl>
                                      </p:cBhvr>
                                      <p:by x="83000" y="83000"/>
                                    </p:animScale>
                                  </p:childTnLst>
                                </p:cTn>
                              </p:par>
                              <p:par>
                                <p:cTn id="47" presetID="53" presetClass="entr" presetSubtype="16" fill="hold" grpId="0" nodeType="withEffect">
                                  <p:stCondLst>
                                    <p:cond delay="400"/>
                                  </p:stCondLst>
                                  <p:childTnLst>
                                    <p:set>
                                      <p:cBhvr>
                                        <p:cTn id="48" dur="1" fill="hold">
                                          <p:stCondLst>
                                            <p:cond delay="0"/>
                                          </p:stCondLst>
                                        </p:cTn>
                                        <p:tgtEl>
                                          <p:spTgt spid="6"/>
                                        </p:tgtEl>
                                        <p:attrNameLst>
                                          <p:attrName>style.visibility</p:attrName>
                                        </p:attrNameLst>
                                      </p:cBhvr>
                                      <p:to>
                                        <p:strVal val="visible"/>
                                      </p:to>
                                    </p:set>
                                    <p:anim calcmode="lin" valueType="num">
                                      <p:cBhvr>
                                        <p:cTn id="49" dur="250" fill="hold"/>
                                        <p:tgtEl>
                                          <p:spTgt spid="6"/>
                                        </p:tgtEl>
                                        <p:attrNameLst>
                                          <p:attrName>ppt_w</p:attrName>
                                        </p:attrNameLst>
                                      </p:cBhvr>
                                      <p:tavLst>
                                        <p:tav tm="0">
                                          <p:val>
                                            <p:fltVal val="0"/>
                                          </p:val>
                                        </p:tav>
                                        <p:tav tm="100000">
                                          <p:val>
                                            <p:strVal val="#ppt_w"/>
                                          </p:val>
                                        </p:tav>
                                      </p:tavLst>
                                    </p:anim>
                                    <p:anim calcmode="lin" valueType="num">
                                      <p:cBhvr>
                                        <p:cTn id="50" dur="250" fill="hold"/>
                                        <p:tgtEl>
                                          <p:spTgt spid="6"/>
                                        </p:tgtEl>
                                        <p:attrNameLst>
                                          <p:attrName>ppt_h</p:attrName>
                                        </p:attrNameLst>
                                      </p:cBhvr>
                                      <p:tavLst>
                                        <p:tav tm="0">
                                          <p:val>
                                            <p:fltVal val="0"/>
                                          </p:val>
                                        </p:tav>
                                        <p:tav tm="100000">
                                          <p:val>
                                            <p:strVal val="#ppt_h"/>
                                          </p:val>
                                        </p:tav>
                                      </p:tavLst>
                                    </p:anim>
                                    <p:animEffect transition="in" filter="fade">
                                      <p:cBhvr>
                                        <p:cTn id="51" dur="250"/>
                                        <p:tgtEl>
                                          <p:spTgt spid="6"/>
                                        </p:tgtEl>
                                      </p:cBhvr>
                                    </p:animEffect>
                                  </p:childTnLst>
                                </p:cTn>
                              </p:par>
                              <p:par>
                                <p:cTn id="52" presetID="6" presetClass="emph" presetSubtype="0" decel="100000" fill="hold" grpId="1" nodeType="withEffect">
                                  <p:stCondLst>
                                    <p:cond delay="600"/>
                                  </p:stCondLst>
                                  <p:childTnLst>
                                    <p:animScale>
                                      <p:cBhvr>
                                        <p:cTn id="53" dur="250" fill="hold"/>
                                        <p:tgtEl>
                                          <p:spTgt spid="6"/>
                                        </p:tgtEl>
                                      </p:cBhvr>
                                      <p:by x="120000" y="120000"/>
                                    </p:animScale>
                                  </p:childTnLst>
                                </p:cTn>
                              </p:par>
                              <p:par>
                                <p:cTn id="54" presetID="6" presetClass="emph" presetSubtype="0" decel="100000" fill="hold" grpId="2" nodeType="withEffect">
                                  <p:stCondLst>
                                    <p:cond delay="800"/>
                                  </p:stCondLst>
                                  <p:childTnLst>
                                    <p:animScale>
                                      <p:cBhvr>
                                        <p:cTn id="55" dur="250" fill="hold"/>
                                        <p:tgtEl>
                                          <p:spTgt spid="6"/>
                                        </p:tgtEl>
                                      </p:cBhvr>
                                      <p:by x="83000" y="83000"/>
                                    </p:animScale>
                                  </p:childTnLst>
                                </p:cTn>
                              </p:par>
                              <p:par>
                                <p:cTn id="56" presetID="53" presetClass="entr" presetSubtype="16" fill="hold" nodeType="withEffect">
                                  <p:stCondLst>
                                    <p:cond delay="600"/>
                                  </p:stCondLst>
                                  <p:childTnLst>
                                    <p:set>
                                      <p:cBhvr>
                                        <p:cTn id="57" dur="1" fill="hold">
                                          <p:stCondLst>
                                            <p:cond delay="0"/>
                                          </p:stCondLst>
                                        </p:cTn>
                                        <p:tgtEl>
                                          <p:spTgt spid="9"/>
                                        </p:tgtEl>
                                        <p:attrNameLst>
                                          <p:attrName>style.visibility</p:attrName>
                                        </p:attrNameLst>
                                      </p:cBhvr>
                                      <p:to>
                                        <p:strVal val="visible"/>
                                      </p:to>
                                    </p:set>
                                    <p:anim calcmode="lin" valueType="num">
                                      <p:cBhvr>
                                        <p:cTn id="58" dur="250" fill="hold"/>
                                        <p:tgtEl>
                                          <p:spTgt spid="9"/>
                                        </p:tgtEl>
                                        <p:attrNameLst>
                                          <p:attrName>ppt_w</p:attrName>
                                        </p:attrNameLst>
                                      </p:cBhvr>
                                      <p:tavLst>
                                        <p:tav tm="0">
                                          <p:val>
                                            <p:fltVal val="0"/>
                                          </p:val>
                                        </p:tav>
                                        <p:tav tm="100000">
                                          <p:val>
                                            <p:strVal val="#ppt_w"/>
                                          </p:val>
                                        </p:tav>
                                      </p:tavLst>
                                    </p:anim>
                                    <p:anim calcmode="lin" valueType="num">
                                      <p:cBhvr>
                                        <p:cTn id="59" dur="250" fill="hold"/>
                                        <p:tgtEl>
                                          <p:spTgt spid="9"/>
                                        </p:tgtEl>
                                        <p:attrNameLst>
                                          <p:attrName>ppt_h</p:attrName>
                                        </p:attrNameLst>
                                      </p:cBhvr>
                                      <p:tavLst>
                                        <p:tav tm="0">
                                          <p:val>
                                            <p:fltVal val="0"/>
                                          </p:val>
                                        </p:tav>
                                        <p:tav tm="100000">
                                          <p:val>
                                            <p:strVal val="#ppt_h"/>
                                          </p:val>
                                        </p:tav>
                                      </p:tavLst>
                                    </p:anim>
                                    <p:animEffect transition="in" filter="fade">
                                      <p:cBhvr>
                                        <p:cTn id="60" dur="250"/>
                                        <p:tgtEl>
                                          <p:spTgt spid="9"/>
                                        </p:tgtEl>
                                      </p:cBhvr>
                                    </p:animEffect>
                                  </p:childTnLst>
                                </p:cTn>
                              </p:par>
                              <p:par>
                                <p:cTn id="61" presetID="6" presetClass="emph" presetSubtype="0" decel="100000" fill="hold" nodeType="withEffect">
                                  <p:stCondLst>
                                    <p:cond delay="800"/>
                                  </p:stCondLst>
                                  <p:childTnLst>
                                    <p:animScale>
                                      <p:cBhvr>
                                        <p:cTn id="62" dur="250" fill="hold"/>
                                        <p:tgtEl>
                                          <p:spTgt spid="9"/>
                                        </p:tgtEl>
                                      </p:cBhvr>
                                      <p:by x="120000" y="120000"/>
                                    </p:animScale>
                                  </p:childTnLst>
                                </p:cTn>
                              </p:par>
                              <p:par>
                                <p:cTn id="63" presetID="6" presetClass="emph" presetSubtype="0" decel="100000" fill="hold" nodeType="withEffect">
                                  <p:stCondLst>
                                    <p:cond delay="1000"/>
                                  </p:stCondLst>
                                  <p:childTnLst>
                                    <p:animScale>
                                      <p:cBhvr>
                                        <p:cTn id="64" dur="250" fill="hold"/>
                                        <p:tgtEl>
                                          <p:spTgt spid="9"/>
                                        </p:tgtEl>
                                      </p:cBhvr>
                                      <p:by x="83000" y="83000"/>
                                    </p:animScale>
                                  </p:childTnLst>
                                </p:cTn>
                              </p:par>
                              <p:par>
                                <p:cTn id="65" presetID="53" presetClass="entr" presetSubtype="16" fill="hold" grpId="0" nodeType="withEffect">
                                  <p:stCondLst>
                                    <p:cond delay="600"/>
                                  </p:stCondLst>
                                  <p:childTnLst>
                                    <p:set>
                                      <p:cBhvr>
                                        <p:cTn id="66" dur="1" fill="hold">
                                          <p:stCondLst>
                                            <p:cond delay="0"/>
                                          </p:stCondLst>
                                        </p:cTn>
                                        <p:tgtEl>
                                          <p:spTgt spid="8"/>
                                        </p:tgtEl>
                                        <p:attrNameLst>
                                          <p:attrName>style.visibility</p:attrName>
                                        </p:attrNameLst>
                                      </p:cBhvr>
                                      <p:to>
                                        <p:strVal val="visible"/>
                                      </p:to>
                                    </p:set>
                                    <p:anim calcmode="lin" valueType="num">
                                      <p:cBhvr>
                                        <p:cTn id="67" dur="250" fill="hold"/>
                                        <p:tgtEl>
                                          <p:spTgt spid="8"/>
                                        </p:tgtEl>
                                        <p:attrNameLst>
                                          <p:attrName>ppt_w</p:attrName>
                                        </p:attrNameLst>
                                      </p:cBhvr>
                                      <p:tavLst>
                                        <p:tav tm="0">
                                          <p:val>
                                            <p:fltVal val="0"/>
                                          </p:val>
                                        </p:tav>
                                        <p:tav tm="100000">
                                          <p:val>
                                            <p:strVal val="#ppt_w"/>
                                          </p:val>
                                        </p:tav>
                                      </p:tavLst>
                                    </p:anim>
                                    <p:anim calcmode="lin" valueType="num">
                                      <p:cBhvr>
                                        <p:cTn id="68" dur="250" fill="hold"/>
                                        <p:tgtEl>
                                          <p:spTgt spid="8"/>
                                        </p:tgtEl>
                                        <p:attrNameLst>
                                          <p:attrName>ppt_h</p:attrName>
                                        </p:attrNameLst>
                                      </p:cBhvr>
                                      <p:tavLst>
                                        <p:tav tm="0">
                                          <p:val>
                                            <p:fltVal val="0"/>
                                          </p:val>
                                        </p:tav>
                                        <p:tav tm="100000">
                                          <p:val>
                                            <p:strVal val="#ppt_h"/>
                                          </p:val>
                                        </p:tav>
                                      </p:tavLst>
                                    </p:anim>
                                    <p:animEffect transition="in" filter="fade">
                                      <p:cBhvr>
                                        <p:cTn id="69" dur="250"/>
                                        <p:tgtEl>
                                          <p:spTgt spid="8"/>
                                        </p:tgtEl>
                                      </p:cBhvr>
                                    </p:animEffect>
                                  </p:childTnLst>
                                </p:cTn>
                              </p:par>
                              <p:par>
                                <p:cTn id="70" presetID="6" presetClass="emph" presetSubtype="0" decel="100000" fill="hold" grpId="1" nodeType="withEffect">
                                  <p:stCondLst>
                                    <p:cond delay="800"/>
                                  </p:stCondLst>
                                  <p:childTnLst>
                                    <p:animScale>
                                      <p:cBhvr>
                                        <p:cTn id="71" dur="250" fill="hold"/>
                                        <p:tgtEl>
                                          <p:spTgt spid="8"/>
                                        </p:tgtEl>
                                      </p:cBhvr>
                                      <p:by x="120000" y="120000"/>
                                    </p:animScale>
                                  </p:childTnLst>
                                </p:cTn>
                              </p:par>
                              <p:par>
                                <p:cTn id="72" presetID="6" presetClass="emph" presetSubtype="0" decel="100000" fill="hold" grpId="2" nodeType="withEffect">
                                  <p:stCondLst>
                                    <p:cond delay="1000"/>
                                  </p:stCondLst>
                                  <p:childTnLst>
                                    <p:animScale>
                                      <p:cBhvr>
                                        <p:cTn id="73" dur="250" fill="hold"/>
                                        <p:tgtEl>
                                          <p:spTgt spid="8"/>
                                        </p:tgtEl>
                                      </p:cBhvr>
                                      <p:by x="83000" y="83000"/>
                                    </p:animScale>
                                  </p:childTnLst>
                                </p:cTn>
                              </p:par>
                            </p:childTnLst>
                          </p:cTn>
                        </p:par>
                        <p:par>
                          <p:cTn id="74" fill="hold">
                            <p:stCondLst>
                              <p:cond delay="2000"/>
                            </p:stCondLst>
                            <p:childTnLst>
                              <p:par>
                                <p:cTn id="75" presetID="53" presetClass="entr" presetSubtype="16"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300" fill="hold"/>
                                        <p:tgtEl>
                                          <p:spTgt spid="12"/>
                                        </p:tgtEl>
                                        <p:attrNameLst>
                                          <p:attrName>ppt_w</p:attrName>
                                        </p:attrNameLst>
                                      </p:cBhvr>
                                      <p:tavLst>
                                        <p:tav tm="0">
                                          <p:val>
                                            <p:fltVal val="0"/>
                                          </p:val>
                                        </p:tav>
                                        <p:tav tm="100000">
                                          <p:val>
                                            <p:strVal val="#ppt_w"/>
                                          </p:val>
                                        </p:tav>
                                      </p:tavLst>
                                    </p:anim>
                                    <p:anim calcmode="lin" valueType="num">
                                      <p:cBhvr>
                                        <p:cTn id="78" dur="300" fill="hold"/>
                                        <p:tgtEl>
                                          <p:spTgt spid="12"/>
                                        </p:tgtEl>
                                        <p:attrNameLst>
                                          <p:attrName>ppt_h</p:attrName>
                                        </p:attrNameLst>
                                      </p:cBhvr>
                                      <p:tavLst>
                                        <p:tav tm="0">
                                          <p:val>
                                            <p:fltVal val="0"/>
                                          </p:val>
                                        </p:tav>
                                        <p:tav tm="100000">
                                          <p:val>
                                            <p:strVal val="#ppt_h"/>
                                          </p:val>
                                        </p:tav>
                                      </p:tavLst>
                                    </p:anim>
                                    <p:animEffect transition="in" filter="fade">
                                      <p:cBhvr>
                                        <p:cTn id="79" dur="300"/>
                                        <p:tgtEl>
                                          <p:spTgt spid="12"/>
                                        </p:tgtEl>
                                      </p:cBhvr>
                                    </p:animEffect>
                                  </p:childTnLst>
                                </p:cTn>
                              </p:par>
                            </p:childTnLst>
                          </p:cTn>
                        </p:par>
                        <p:par>
                          <p:cTn id="80" fill="hold">
                            <p:stCondLst>
                              <p:cond delay="2500"/>
                            </p:stCondLst>
                            <p:childTnLst>
                              <p:par>
                                <p:cTn id="81" presetID="53" presetClass="entr" presetSubtype="16"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p:cTn id="83" dur="300" fill="hold"/>
                                        <p:tgtEl>
                                          <p:spTgt spid="13"/>
                                        </p:tgtEl>
                                        <p:attrNameLst>
                                          <p:attrName>ppt_w</p:attrName>
                                        </p:attrNameLst>
                                      </p:cBhvr>
                                      <p:tavLst>
                                        <p:tav tm="0">
                                          <p:val>
                                            <p:fltVal val="0"/>
                                          </p:val>
                                        </p:tav>
                                        <p:tav tm="100000">
                                          <p:val>
                                            <p:strVal val="#ppt_w"/>
                                          </p:val>
                                        </p:tav>
                                      </p:tavLst>
                                    </p:anim>
                                    <p:anim calcmode="lin" valueType="num">
                                      <p:cBhvr>
                                        <p:cTn id="84" dur="300" fill="hold"/>
                                        <p:tgtEl>
                                          <p:spTgt spid="13"/>
                                        </p:tgtEl>
                                        <p:attrNameLst>
                                          <p:attrName>ppt_h</p:attrName>
                                        </p:attrNameLst>
                                      </p:cBhvr>
                                      <p:tavLst>
                                        <p:tav tm="0">
                                          <p:val>
                                            <p:fltVal val="0"/>
                                          </p:val>
                                        </p:tav>
                                        <p:tav tm="100000">
                                          <p:val>
                                            <p:strVal val="#ppt_h"/>
                                          </p:val>
                                        </p:tav>
                                      </p:tavLst>
                                    </p:anim>
                                    <p:animEffect transition="in" filter="fade">
                                      <p:cBhvr>
                                        <p:cTn id="85" dur="300"/>
                                        <p:tgtEl>
                                          <p:spTgt spid="13"/>
                                        </p:tgtEl>
                                      </p:cBhvr>
                                    </p:animEffect>
                                  </p:childTnLst>
                                </p:cTn>
                              </p:par>
                            </p:childTnLst>
                          </p:cTn>
                        </p:par>
                        <p:par>
                          <p:cTn id="86" fill="hold">
                            <p:stCondLst>
                              <p:cond delay="3000"/>
                            </p:stCondLst>
                            <p:childTnLst>
                              <p:par>
                                <p:cTn id="87" presetID="10" presetClass="entr" presetSubtype="0" fill="hold" grpId="0"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500"/>
                                        <p:tgtEl>
                                          <p:spTgt spid="15"/>
                                        </p:tgtEl>
                                      </p:cBhvr>
                                    </p:animEffect>
                                  </p:childTnLst>
                                </p:cTn>
                              </p:par>
                            </p:childTnLst>
                          </p:cTn>
                        </p:par>
                        <p:par>
                          <p:cTn id="90" fill="hold">
                            <p:stCondLst>
                              <p:cond delay="3500"/>
                            </p:stCondLst>
                            <p:childTnLst>
                              <p:par>
                                <p:cTn id="91" presetID="53" presetClass="entr" presetSubtype="16" fill="hold" grpId="0" nodeType="afterEffect">
                                  <p:stCondLst>
                                    <p:cond delay="0"/>
                                  </p:stCondLst>
                                  <p:iterate type="lt">
                                    <p:tmPct val="10000"/>
                                  </p:iterate>
                                  <p:childTnLst>
                                    <p:set>
                                      <p:cBhvr>
                                        <p:cTn id="92" dur="1" fill="hold">
                                          <p:stCondLst>
                                            <p:cond delay="0"/>
                                          </p:stCondLst>
                                        </p:cTn>
                                        <p:tgtEl>
                                          <p:spTgt spid="22"/>
                                        </p:tgtEl>
                                        <p:attrNameLst>
                                          <p:attrName>style.visibility</p:attrName>
                                        </p:attrNameLst>
                                      </p:cBhvr>
                                      <p:to>
                                        <p:strVal val="visible"/>
                                      </p:to>
                                    </p:set>
                                    <p:anim calcmode="lin" valueType="num">
                                      <p:cBhvr>
                                        <p:cTn id="93" dur="250" fill="hold"/>
                                        <p:tgtEl>
                                          <p:spTgt spid="22"/>
                                        </p:tgtEl>
                                        <p:attrNameLst>
                                          <p:attrName>ppt_w</p:attrName>
                                        </p:attrNameLst>
                                      </p:cBhvr>
                                      <p:tavLst>
                                        <p:tav tm="0">
                                          <p:val>
                                            <p:fltVal val="0"/>
                                          </p:val>
                                        </p:tav>
                                        <p:tav tm="100000">
                                          <p:val>
                                            <p:strVal val="#ppt_w"/>
                                          </p:val>
                                        </p:tav>
                                      </p:tavLst>
                                    </p:anim>
                                    <p:anim calcmode="lin" valueType="num">
                                      <p:cBhvr>
                                        <p:cTn id="94" dur="250" fill="hold"/>
                                        <p:tgtEl>
                                          <p:spTgt spid="22"/>
                                        </p:tgtEl>
                                        <p:attrNameLst>
                                          <p:attrName>ppt_h</p:attrName>
                                        </p:attrNameLst>
                                      </p:cBhvr>
                                      <p:tavLst>
                                        <p:tav tm="0">
                                          <p:val>
                                            <p:fltVal val="0"/>
                                          </p:val>
                                        </p:tav>
                                        <p:tav tm="100000">
                                          <p:val>
                                            <p:strVal val="#ppt_h"/>
                                          </p:val>
                                        </p:tav>
                                      </p:tavLst>
                                    </p:anim>
                                    <p:animEffect transition="in" filter="fade">
                                      <p:cBhvr>
                                        <p:cTn id="95" dur="250"/>
                                        <p:tgtEl>
                                          <p:spTgt spid="22"/>
                                        </p:tgtEl>
                                      </p:cBhvr>
                                    </p:animEffect>
                                  </p:childTnLst>
                                </p:cTn>
                              </p:par>
                            </p:childTnLst>
                          </p:cTn>
                        </p:par>
                        <p:par>
                          <p:cTn id="96" fill="hold">
                            <p:stCondLst>
                              <p:cond delay="6700"/>
                            </p:stCondLst>
                            <p:childTnLst>
                              <p:par>
                                <p:cTn id="97" presetID="53" presetClass="entr" presetSubtype="16"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p:cTn id="99" dur="300" fill="hold"/>
                                        <p:tgtEl>
                                          <p:spTgt spid="14"/>
                                        </p:tgtEl>
                                        <p:attrNameLst>
                                          <p:attrName>ppt_w</p:attrName>
                                        </p:attrNameLst>
                                      </p:cBhvr>
                                      <p:tavLst>
                                        <p:tav tm="0">
                                          <p:val>
                                            <p:fltVal val="0"/>
                                          </p:val>
                                        </p:tav>
                                        <p:tav tm="100000">
                                          <p:val>
                                            <p:strVal val="#ppt_w"/>
                                          </p:val>
                                        </p:tav>
                                      </p:tavLst>
                                    </p:anim>
                                    <p:anim calcmode="lin" valueType="num">
                                      <p:cBhvr>
                                        <p:cTn id="100" dur="300" fill="hold"/>
                                        <p:tgtEl>
                                          <p:spTgt spid="14"/>
                                        </p:tgtEl>
                                        <p:attrNameLst>
                                          <p:attrName>ppt_h</p:attrName>
                                        </p:attrNameLst>
                                      </p:cBhvr>
                                      <p:tavLst>
                                        <p:tav tm="0">
                                          <p:val>
                                            <p:fltVal val="0"/>
                                          </p:val>
                                        </p:tav>
                                        <p:tav tm="100000">
                                          <p:val>
                                            <p:strVal val="#ppt_h"/>
                                          </p:val>
                                        </p:tav>
                                      </p:tavLst>
                                    </p:anim>
                                    <p:animEffect transition="in" filter="fade">
                                      <p:cBhvr>
                                        <p:cTn id="101" dur="300"/>
                                        <p:tgtEl>
                                          <p:spTgt spid="14"/>
                                        </p:tgtEl>
                                      </p:cBhvr>
                                    </p:animEffect>
                                  </p:childTnLst>
                                </p:cTn>
                              </p:par>
                            </p:childTnLst>
                          </p:cTn>
                        </p:par>
                        <p:par>
                          <p:cTn id="102" fill="hold">
                            <p:stCondLst>
                              <p:cond delay="7200"/>
                            </p:stCondLst>
                            <p:childTnLst>
                              <p:par>
                                <p:cTn id="103" presetID="53" presetClass="entr" presetSubtype="16"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 calcmode="lin" valueType="num">
                                      <p:cBhvr>
                                        <p:cTn id="105" dur="300" fill="hold"/>
                                        <p:tgtEl>
                                          <p:spTgt spid="16"/>
                                        </p:tgtEl>
                                        <p:attrNameLst>
                                          <p:attrName>ppt_w</p:attrName>
                                        </p:attrNameLst>
                                      </p:cBhvr>
                                      <p:tavLst>
                                        <p:tav tm="0">
                                          <p:val>
                                            <p:fltVal val="0"/>
                                          </p:val>
                                        </p:tav>
                                        <p:tav tm="100000">
                                          <p:val>
                                            <p:strVal val="#ppt_w"/>
                                          </p:val>
                                        </p:tav>
                                      </p:tavLst>
                                    </p:anim>
                                    <p:anim calcmode="lin" valueType="num">
                                      <p:cBhvr>
                                        <p:cTn id="106" dur="300" fill="hold"/>
                                        <p:tgtEl>
                                          <p:spTgt spid="16"/>
                                        </p:tgtEl>
                                        <p:attrNameLst>
                                          <p:attrName>ppt_h</p:attrName>
                                        </p:attrNameLst>
                                      </p:cBhvr>
                                      <p:tavLst>
                                        <p:tav tm="0">
                                          <p:val>
                                            <p:fltVal val="0"/>
                                          </p:val>
                                        </p:tav>
                                        <p:tav tm="100000">
                                          <p:val>
                                            <p:strVal val="#ppt_h"/>
                                          </p:val>
                                        </p:tav>
                                      </p:tavLst>
                                    </p:anim>
                                    <p:animEffect transition="in" filter="fade">
                                      <p:cBhvr>
                                        <p:cTn id="107" dur="300"/>
                                        <p:tgtEl>
                                          <p:spTgt spid="16"/>
                                        </p:tgtEl>
                                      </p:cBhvr>
                                    </p:animEffect>
                                  </p:childTnLst>
                                </p:cTn>
                              </p:par>
                            </p:childTnLst>
                          </p:cTn>
                        </p:par>
                        <p:par>
                          <p:cTn id="108" fill="hold">
                            <p:stCondLst>
                              <p:cond delay="7700"/>
                            </p:stCondLst>
                            <p:childTnLst>
                              <p:par>
                                <p:cTn id="109" presetID="10" presetClass="entr" presetSubtype="0" fill="hold" grpId="0" nodeType="after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fade">
                                      <p:cBhvr>
                                        <p:cTn id="111" dur="500"/>
                                        <p:tgtEl>
                                          <p:spTgt spid="19"/>
                                        </p:tgtEl>
                                      </p:cBhvr>
                                    </p:animEffect>
                                  </p:childTnLst>
                                </p:cTn>
                              </p:par>
                            </p:childTnLst>
                          </p:cTn>
                        </p:par>
                        <p:par>
                          <p:cTn id="112" fill="hold">
                            <p:stCondLst>
                              <p:cond delay="8200"/>
                            </p:stCondLst>
                            <p:childTnLst>
                              <p:par>
                                <p:cTn id="113" presetID="53" presetClass="entr" presetSubtype="16" fill="hold" grpId="0" nodeType="afterEffect">
                                  <p:stCondLst>
                                    <p:cond delay="0"/>
                                  </p:stCondLst>
                                  <p:iterate type="lt">
                                    <p:tmPct val="10000"/>
                                  </p:iterate>
                                  <p:childTnLst>
                                    <p:set>
                                      <p:cBhvr>
                                        <p:cTn id="114" dur="1" fill="hold">
                                          <p:stCondLst>
                                            <p:cond delay="0"/>
                                          </p:stCondLst>
                                        </p:cTn>
                                        <p:tgtEl>
                                          <p:spTgt spid="23"/>
                                        </p:tgtEl>
                                        <p:attrNameLst>
                                          <p:attrName>style.visibility</p:attrName>
                                        </p:attrNameLst>
                                      </p:cBhvr>
                                      <p:to>
                                        <p:strVal val="visible"/>
                                      </p:to>
                                    </p:set>
                                    <p:anim calcmode="lin" valueType="num">
                                      <p:cBhvr>
                                        <p:cTn id="115" dur="250" fill="hold"/>
                                        <p:tgtEl>
                                          <p:spTgt spid="23"/>
                                        </p:tgtEl>
                                        <p:attrNameLst>
                                          <p:attrName>ppt_w</p:attrName>
                                        </p:attrNameLst>
                                      </p:cBhvr>
                                      <p:tavLst>
                                        <p:tav tm="0">
                                          <p:val>
                                            <p:fltVal val="0"/>
                                          </p:val>
                                        </p:tav>
                                        <p:tav tm="100000">
                                          <p:val>
                                            <p:strVal val="#ppt_w"/>
                                          </p:val>
                                        </p:tav>
                                      </p:tavLst>
                                    </p:anim>
                                    <p:anim calcmode="lin" valueType="num">
                                      <p:cBhvr>
                                        <p:cTn id="116" dur="250" fill="hold"/>
                                        <p:tgtEl>
                                          <p:spTgt spid="23"/>
                                        </p:tgtEl>
                                        <p:attrNameLst>
                                          <p:attrName>ppt_h</p:attrName>
                                        </p:attrNameLst>
                                      </p:cBhvr>
                                      <p:tavLst>
                                        <p:tav tm="0">
                                          <p:val>
                                            <p:fltVal val="0"/>
                                          </p:val>
                                        </p:tav>
                                        <p:tav tm="100000">
                                          <p:val>
                                            <p:strVal val="#ppt_h"/>
                                          </p:val>
                                        </p:tav>
                                      </p:tavLst>
                                    </p:anim>
                                    <p:animEffect transition="in" filter="fade">
                                      <p:cBhvr>
                                        <p:cTn id="117" dur="250"/>
                                        <p:tgtEl>
                                          <p:spTgt spid="23"/>
                                        </p:tgtEl>
                                      </p:cBhvr>
                                    </p:animEffect>
                                  </p:childTnLst>
                                </p:cTn>
                              </p:par>
                            </p:childTnLst>
                          </p:cTn>
                        </p:par>
                        <p:par>
                          <p:cTn id="118" fill="hold">
                            <p:stCondLst>
                              <p:cond delay="8750"/>
                            </p:stCondLst>
                            <p:childTnLst>
                              <p:par>
                                <p:cTn id="119" presetID="53" presetClass="entr" presetSubtype="16" fill="hold" grpId="0" nodeType="afterEffect">
                                  <p:stCondLst>
                                    <p:cond delay="0"/>
                                  </p:stCondLst>
                                  <p:childTnLst>
                                    <p:set>
                                      <p:cBhvr>
                                        <p:cTn id="120" dur="1" fill="hold">
                                          <p:stCondLst>
                                            <p:cond delay="0"/>
                                          </p:stCondLst>
                                        </p:cTn>
                                        <p:tgtEl>
                                          <p:spTgt spid="10"/>
                                        </p:tgtEl>
                                        <p:attrNameLst>
                                          <p:attrName>style.visibility</p:attrName>
                                        </p:attrNameLst>
                                      </p:cBhvr>
                                      <p:to>
                                        <p:strVal val="visible"/>
                                      </p:to>
                                    </p:set>
                                    <p:anim calcmode="lin" valueType="num">
                                      <p:cBhvr>
                                        <p:cTn id="121" dur="300" fill="hold"/>
                                        <p:tgtEl>
                                          <p:spTgt spid="10"/>
                                        </p:tgtEl>
                                        <p:attrNameLst>
                                          <p:attrName>ppt_w</p:attrName>
                                        </p:attrNameLst>
                                      </p:cBhvr>
                                      <p:tavLst>
                                        <p:tav tm="0">
                                          <p:val>
                                            <p:fltVal val="0"/>
                                          </p:val>
                                        </p:tav>
                                        <p:tav tm="100000">
                                          <p:val>
                                            <p:strVal val="#ppt_w"/>
                                          </p:val>
                                        </p:tav>
                                      </p:tavLst>
                                    </p:anim>
                                    <p:anim calcmode="lin" valueType="num">
                                      <p:cBhvr>
                                        <p:cTn id="122" dur="300" fill="hold"/>
                                        <p:tgtEl>
                                          <p:spTgt spid="10"/>
                                        </p:tgtEl>
                                        <p:attrNameLst>
                                          <p:attrName>ppt_h</p:attrName>
                                        </p:attrNameLst>
                                      </p:cBhvr>
                                      <p:tavLst>
                                        <p:tav tm="0">
                                          <p:val>
                                            <p:fltVal val="0"/>
                                          </p:val>
                                        </p:tav>
                                        <p:tav tm="100000">
                                          <p:val>
                                            <p:strVal val="#ppt_h"/>
                                          </p:val>
                                        </p:tav>
                                      </p:tavLst>
                                    </p:anim>
                                    <p:animEffect transition="in" filter="fade">
                                      <p:cBhvr>
                                        <p:cTn id="123" dur="300"/>
                                        <p:tgtEl>
                                          <p:spTgt spid="10"/>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7"/>
                                        </p:tgtEl>
                                        <p:attrNameLst>
                                          <p:attrName>style.visibility</p:attrName>
                                        </p:attrNameLst>
                                      </p:cBhvr>
                                      <p:to>
                                        <p:strVal val="visible"/>
                                      </p:to>
                                    </p:set>
                                    <p:anim calcmode="lin" valueType="num">
                                      <p:cBhvr>
                                        <p:cTn id="127" dur="300" fill="hold"/>
                                        <p:tgtEl>
                                          <p:spTgt spid="17"/>
                                        </p:tgtEl>
                                        <p:attrNameLst>
                                          <p:attrName>ppt_w</p:attrName>
                                        </p:attrNameLst>
                                      </p:cBhvr>
                                      <p:tavLst>
                                        <p:tav tm="0">
                                          <p:val>
                                            <p:fltVal val="0"/>
                                          </p:val>
                                        </p:tav>
                                        <p:tav tm="100000">
                                          <p:val>
                                            <p:strVal val="#ppt_w"/>
                                          </p:val>
                                        </p:tav>
                                      </p:tavLst>
                                    </p:anim>
                                    <p:anim calcmode="lin" valueType="num">
                                      <p:cBhvr>
                                        <p:cTn id="128" dur="300" fill="hold"/>
                                        <p:tgtEl>
                                          <p:spTgt spid="17"/>
                                        </p:tgtEl>
                                        <p:attrNameLst>
                                          <p:attrName>ppt_h</p:attrName>
                                        </p:attrNameLst>
                                      </p:cBhvr>
                                      <p:tavLst>
                                        <p:tav tm="0">
                                          <p:val>
                                            <p:fltVal val="0"/>
                                          </p:val>
                                        </p:tav>
                                        <p:tav tm="100000">
                                          <p:val>
                                            <p:strVal val="#ppt_h"/>
                                          </p:val>
                                        </p:tav>
                                      </p:tavLst>
                                    </p:anim>
                                    <p:animEffect transition="in" filter="fade">
                                      <p:cBhvr>
                                        <p:cTn id="129" dur="300"/>
                                        <p:tgtEl>
                                          <p:spTgt spid="17"/>
                                        </p:tgtEl>
                                      </p:cBhvr>
                                    </p:animEffect>
                                  </p:childTnLst>
                                </p:cTn>
                              </p:par>
                            </p:childTnLst>
                          </p:cTn>
                        </p:par>
                        <p:par>
                          <p:cTn id="130" fill="hold">
                            <p:stCondLst>
                              <p:cond delay="9750"/>
                            </p:stCondLst>
                            <p:childTnLst>
                              <p:par>
                                <p:cTn id="131" presetID="10" presetClass="entr" presetSubtype="0" fill="hold" grpId="0" nodeType="afterEffect">
                                  <p:stCondLst>
                                    <p:cond delay="0"/>
                                  </p:stCondLst>
                                  <p:childTnLst>
                                    <p:set>
                                      <p:cBhvr>
                                        <p:cTn id="132" dur="1" fill="hold">
                                          <p:stCondLst>
                                            <p:cond delay="0"/>
                                          </p:stCondLst>
                                        </p:cTn>
                                        <p:tgtEl>
                                          <p:spTgt spid="20"/>
                                        </p:tgtEl>
                                        <p:attrNameLst>
                                          <p:attrName>style.visibility</p:attrName>
                                        </p:attrNameLst>
                                      </p:cBhvr>
                                      <p:to>
                                        <p:strVal val="visible"/>
                                      </p:to>
                                    </p:set>
                                    <p:animEffect transition="in" filter="fade">
                                      <p:cBhvr>
                                        <p:cTn id="133" dur="500"/>
                                        <p:tgtEl>
                                          <p:spTgt spid="20"/>
                                        </p:tgtEl>
                                      </p:cBhvr>
                                    </p:animEffect>
                                  </p:childTnLst>
                                </p:cTn>
                              </p:par>
                            </p:childTnLst>
                          </p:cTn>
                        </p:par>
                        <p:par>
                          <p:cTn id="134" fill="hold">
                            <p:stCondLst>
                              <p:cond delay="10250"/>
                            </p:stCondLst>
                            <p:childTnLst>
                              <p:par>
                                <p:cTn id="135" presetID="53" presetClass="entr" presetSubtype="16" fill="hold" grpId="0" nodeType="afterEffect">
                                  <p:stCondLst>
                                    <p:cond delay="0"/>
                                  </p:stCondLst>
                                  <p:iterate type="lt">
                                    <p:tmPct val="10000"/>
                                  </p:iterate>
                                  <p:childTnLst>
                                    <p:set>
                                      <p:cBhvr>
                                        <p:cTn id="136" dur="1" fill="hold">
                                          <p:stCondLst>
                                            <p:cond delay="0"/>
                                          </p:stCondLst>
                                        </p:cTn>
                                        <p:tgtEl>
                                          <p:spTgt spid="24"/>
                                        </p:tgtEl>
                                        <p:attrNameLst>
                                          <p:attrName>style.visibility</p:attrName>
                                        </p:attrNameLst>
                                      </p:cBhvr>
                                      <p:to>
                                        <p:strVal val="visible"/>
                                      </p:to>
                                    </p:set>
                                    <p:anim calcmode="lin" valueType="num">
                                      <p:cBhvr>
                                        <p:cTn id="137" dur="250" fill="hold"/>
                                        <p:tgtEl>
                                          <p:spTgt spid="24"/>
                                        </p:tgtEl>
                                        <p:attrNameLst>
                                          <p:attrName>ppt_w</p:attrName>
                                        </p:attrNameLst>
                                      </p:cBhvr>
                                      <p:tavLst>
                                        <p:tav tm="0">
                                          <p:val>
                                            <p:fltVal val="0"/>
                                          </p:val>
                                        </p:tav>
                                        <p:tav tm="100000">
                                          <p:val>
                                            <p:strVal val="#ppt_w"/>
                                          </p:val>
                                        </p:tav>
                                      </p:tavLst>
                                    </p:anim>
                                    <p:anim calcmode="lin" valueType="num">
                                      <p:cBhvr>
                                        <p:cTn id="138" dur="250" fill="hold"/>
                                        <p:tgtEl>
                                          <p:spTgt spid="24"/>
                                        </p:tgtEl>
                                        <p:attrNameLst>
                                          <p:attrName>ppt_h</p:attrName>
                                        </p:attrNameLst>
                                      </p:cBhvr>
                                      <p:tavLst>
                                        <p:tav tm="0">
                                          <p:val>
                                            <p:fltVal val="0"/>
                                          </p:val>
                                        </p:tav>
                                        <p:tav tm="100000">
                                          <p:val>
                                            <p:strVal val="#ppt_h"/>
                                          </p:val>
                                        </p:tav>
                                      </p:tavLst>
                                    </p:anim>
                                    <p:animEffect transition="in" filter="fade">
                                      <p:cBhvr>
                                        <p:cTn id="139" dur="250"/>
                                        <p:tgtEl>
                                          <p:spTgt spid="24"/>
                                        </p:tgtEl>
                                      </p:cBhvr>
                                    </p:animEffect>
                                  </p:childTnLst>
                                </p:cTn>
                              </p:par>
                            </p:childTnLst>
                          </p:cTn>
                        </p:par>
                        <p:par>
                          <p:cTn id="140" fill="hold">
                            <p:stCondLst>
                              <p:cond delay="11400"/>
                            </p:stCondLst>
                            <p:childTnLst>
                              <p:par>
                                <p:cTn id="141" presetID="53" presetClass="entr" presetSubtype="16" fill="hold" grpId="0" nodeType="afterEffect">
                                  <p:stCondLst>
                                    <p:cond delay="0"/>
                                  </p:stCondLst>
                                  <p:childTnLst>
                                    <p:set>
                                      <p:cBhvr>
                                        <p:cTn id="142" dur="1" fill="hold">
                                          <p:stCondLst>
                                            <p:cond delay="0"/>
                                          </p:stCondLst>
                                        </p:cTn>
                                        <p:tgtEl>
                                          <p:spTgt spid="11"/>
                                        </p:tgtEl>
                                        <p:attrNameLst>
                                          <p:attrName>style.visibility</p:attrName>
                                        </p:attrNameLst>
                                      </p:cBhvr>
                                      <p:to>
                                        <p:strVal val="visible"/>
                                      </p:to>
                                    </p:set>
                                    <p:anim calcmode="lin" valueType="num">
                                      <p:cBhvr>
                                        <p:cTn id="143" dur="300" fill="hold"/>
                                        <p:tgtEl>
                                          <p:spTgt spid="11"/>
                                        </p:tgtEl>
                                        <p:attrNameLst>
                                          <p:attrName>ppt_w</p:attrName>
                                        </p:attrNameLst>
                                      </p:cBhvr>
                                      <p:tavLst>
                                        <p:tav tm="0">
                                          <p:val>
                                            <p:fltVal val="0"/>
                                          </p:val>
                                        </p:tav>
                                        <p:tav tm="100000">
                                          <p:val>
                                            <p:strVal val="#ppt_w"/>
                                          </p:val>
                                        </p:tav>
                                      </p:tavLst>
                                    </p:anim>
                                    <p:anim calcmode="lin" valueType="num">
                                      <p:cBhvr>
                                        <p:cTn id="144" dur="300" fill="hold"/>
                                        <p:tgtEl>
                                          <p:spTgt spid="11"/>
                                        </p:tgtEl>
                                        <p:attrNameLst>
                                          <p:attrName>ppt_h</p:attrName>
                                        </p:attrNameLst>
                                      </p:cBhvr>
                                      <p:tavLst>
                                        <p:tav tm="0">
                                          <p:val>
                                            <p:fltVal val="0"/>
                                          </p:val>
                                        </p:tav>
                                        <p:tav tm="100000">
                                          <p:val>
                                            <p:strVal val="#ppt_h"/>
                                          </p:val>
                                        </p:tav>
                                      </p:tavLst>
                                    </p:anim>
                                    <p:animEffect transition="in" filter="fade">
                                      <p:cBhvr>
                                        <p:cTn id="145" dur="300"/>
                                        <p:tgtEl>
                                          <p:spTgt spid="11"/>
                                        </p:tgtEl>
                                      </p:cBhvr>
                                    </p:animEffect>
                                  </p:childTnLst>
                                </p:cTn>
                              </p:par>
                            </p:childTnLst>
                          </p:cTn>
                        </p:par>
                        <p:par>
                          <p:cTn id="146" fill="hold">
                            <p:stCondLst>
                              <p:cond delay="11900"/>
                            </p:stCondLst>
                            <p:childTnLst>
                              <p:par>
                                <p:cTn id="147" presetID="53" presetClass="entr" presetSubtype="16" fill="hold" grpId="0" nodeType="afterEffect">
                                  <p:stCondLst>
                                    <p:cond delay="0"/>
                                  </p:stCondLst>
                                  <p:childTnLst>
                                    <p:set>
                                      <p:cBhvr>
                                        <p:cTn id="148" dur="1" fill="hold">
                                          <p:stCondLst>
                                            <p:cond delay="0"/>
                                          </p:stCondLst>
                                        </p:cTn>
                                        <p:tgtEl>
                                          <p:spTgt spid="18"/>
                                        </p:tgtEl>
                                        <p:attrNameLst>
                                          <p:attrName>style.visibility</p:attrName>
                                        </p:attrNameLst>
                                      </p:cBhvr>
                                      <p:to>
                                        <p:strVal val="visible"/>
                                      </p:to>
                                    </p:set>
                                    <p:anim calcmode="lin" valueType="num">
                                      <p:cBhvr>
                                        <p:cTn id="149" dur="300" fill="hold"/>
                                        <p:tgtEl>
                                          <p:spTgt spid="18"/>
                                        </p:tgtEl>
                                        <p:attrNameLst>
                                          <p:attrName>ppt_w</p:attrName>
                                        </p:attrNameLst>
                                      </p:cBhvr>
                                      <p:tavLst>
                                        <p:tav tm="0">
                                          <p:val>
                                            <p:fltVal val="0"/>
                                          </p:val>
                                        </p:tav>
                                        <p:tav tm="100000">
                                          <p:val>
                                            <p:strVal val="#ppt_w"/>
                                          </p:val>
                                        </p:tav>
                                      </p:tavLst>
                                    </p:anim>
                                    <p:anim calcmode="lin" valueType="num">
                                      <p:cBhvr>
                                        <p:cTn id="150" dur="300" fill="hold"/>
                                        <p:tgtEl>
                                          <p:spTgt spid="18"/>
                                        </p:tgtEl>
                                        <p:attrNameLst>
                                          <p:attrName>ppt_h</p:attrName>
                                        </p:attrNameLst>
                                      </p:cBhvr>
                                      <p:tavLst>
                                        <p:tav tm="0">
                                          <p:val>
                                            <p:fltVal val="0"/>
                                          </p:val>
                                        </p:tav>
                                        <p:tav tm="100000">
                                          <p:val>
                                            <p:strVal val="#ppt_h"/>
                                          </p:val>
                                        </p:tav>
                                      </p:tavLst>
                                    </p:anim>
                                    <p:animEffect transition="in" filter="fade">
                                      <p:cBhvr>
                                        <p:cTn id="151" dur="300"/>
                                        <p:tgtEl>
                                          <p:spTgt spid="18"/>
                                        </p:tgtEl>
                                      </p:cBhvr>
                                    </p:animEffect>
                                  </p:childTnLst>
                                </p:cTn>
                              </p:par>
                            </p:childTnLst>
                          </p:cTn>
                        </p:par>
                        <p:par>
                          <p:cTn id="152" fill="hold">
                            <p:stCondLst>
                              <p:cond delay="12400"/>
                            </p:stCondLst>
                            <p:childTnLst>
                              <p:par>
                                <p:cTn id="153" presetID="10" presetClass="entr" presetSubtype="0" fill="hold" grpId="0" nodeType="afterEffect">
                                  <p:stCondLst>
                                    <p:cond delay="0"/>
                                  </p:stCondLst>
                                  <p:childTnLst>
                                    <p:set>
                                      <p:cBhvr>
                                        <p:cTn id="154" dur="1" fill="hold">
                                          <p:stCondLst>
                                            <p:cond delay="0"/>
                                          </p:stCondLst>
                                        </p:cTn>
                                        <p:tgtEl>
                                          <p:spTgt spid="21"/>
                                        </p:tgtEl>
                                        <p:attrNameLst>
                                          <p:attrName>style.visibility</p:attrName>
                                        </p:attrNameLst>
                                      </p:cBhvr>
                                      <p:to>
                                        <p:strVal val="visible"/>
                                      </p:to>
                                    </p:set>
                                    <p:animEffect transition="in" filter="fade">
                                      <p:cBhvr>
                                        <p:cTn id="155" dur="500"/>
                                        <p:tgtEl>
                                          <p:spTgt spid="21"/>
                                        </p:tgtEl>
                                      </p:cBhvr>
                                    </p:animEffect>
                                  </p:childTnLst>
                                </p:cTn>
                              </p:par>
                            </p:childTnLst>
                          </p:cTn>
                        </p:par>
                        <p:par>
                          <p:cTn id="156" fill="hold">
                            <p:stCondLst>
                              <p:cond delay="12900"/>
                            </p:stCondLst>
                            <p:childTnLst>
                              <p:par>
                                <p:cTn id="157" presetID="53" presetClass="entr" presetSubtype="16" fill="hold" grpId="0" nodeType="afterEffect">
                                  <p:stCondLst>
                                    <p:cond delay="0"/>
                                  </p:stCondLst>
                                  <p:iterate type="lt">
                                    <p:tmPct val="10000"/>
                                  </p:iterate>
                                  <p:childTnLst>
                                    <p:set>
                                      <p:cBhvr>
                                        <p:cTn id="158" dur="1" fill="hold">
                                          <p:stCondLst>
                                            <p:cond delay="0"/>
                                          </p:stCondLst>
                                        </p:cTn>
                                        <p:tgtEl>
                                          <p:spTgt spid="29"/>
                                        </p:tgtEl>
                                        <p:attrNameLst>
                                          <p:attrName>style.visibility</p:attrName>
                                        </p:attrNameLst>
                                      </p:cBhvr>
                                      <p:to>
                                        <p:strVal val="visible"/>
                                      </p:to>
                                    </p:set>
                                    <p:anim calcmode="lin" valueType="num">
                                      <p:cBhvr>
                                        <p:cTn id="159" dur="250" fill="hold"/>
                                        <p:tgtEl>
                                          <p:spTgt spid="29"/>
                                        </p:tgtEl>
                                        <p:attrNameLst>
                                          <p:attrName>ppt_w</p:attrName>
                                        </p:attrNameLst>
                                      </p:cBhvr>
                                      <p:tavLst>
                                        <p:tav tm="0">
                                          <p:val>
                                            <p:fltVal val="0"/>
                                          </p:val>
                                        </p:tav>
                                        <p:tav tm="100000">
                                          <p:val>
                                            <p:strVal val="#ppt_w"/>
                                          </p:val>
                                        </p:tav>
                                      </p:tavLst>
                                    </p:anim>
                                    <p:anim calcmode="lin" valueType="num">
                                      <p:cBhvr>
                                        <p:cTn id="160" dur="250" fill="hold"/>
                                        <p:tgtEl>
                                          <p:spTgt spid="29"/>
                                        </p:tgtEl>
                                        <p:attrNameLst>
                                          <p:attrName>ppt_h</p:attrName>
                                        </p:attrNameLst>
                                      </p:cBhvr>
                                      <p:tavLst>
                                        <p:tav tm="0">
                                          <p:val>
                                            <p:fltVal val="0"/>
                                          </p:val>
                                        </p:tav>
                                        <p:tav tm="100000">
                                          <p:val>
                                            <p:strVal val="#ppt_h"/>
                                          </p:val>
                                        </p:tav>
                                      </p:tavLst>
                                    </p:anim>
                                    <p:animEffect transition="in" filter="fade">
                                      <p:cBhvr>
                                        <p:cTn id="161"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6" grpId="1" animBg="1"/>
      <p:bldP spid="6" grpId="2" animBg="1"/>
      <p:bldP spid="7" grpId="0" animBg="1"/>
      <p:bldP spid="7" grpId="1" animBg="1"/>
      <p:bldP spid="7" grpId="2" animBg="1"/>
      <p:bldP spid="8" grpId="0"/>
      <p:bldP spid="8" grpId="1"/>
      <p:bldP spid="8" grpId="2"/>
      <p:bldP spid="10" grpId="0" animBg="1"/>
      <p:bldP spid="11" grpId="0" animBg="1"/>
      <p:bldP spid="12" grpId="0" animBg="1"/>
      <p:bldP spid="13" grpId="0" animBg="1"/>
      <p:bldP spid="14" grpId="0" animBg="1"/>
      <p:bldP spid="15" grpId="0"/>
      <p:bldP spid="16" grpId="0" animBg="1"/>
      <p:bldP spid="17" grpId="0" animBg="1"/>
      <p:bldP spid="18" grpId="0" animBg="1"/>
      <p:bldP spid="19" grpId="0"/>
      <p:bldP spid="20" grpId="0"/>
      <p:bldP spid="21" grpId="0"/>
      <p:bldP spid="22" grpId="0"/>
      <p:bldP spid="23" grpId="0"/>
      <p:bldP spid="24"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5455350" y="2364901"/>
            <a:ext cx="6257542" cy="4140004"/>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7" name="矩形 24"/>
          <p:cNvSpPr>
            <a:spLocks noChangeArrowheads="1"/>
          </p:cNvSpPr>
          <p:nvPr/>
        </p:nvSpPr>
        <p:spPr bwMode="auto">
          <a:xfrm>
            <a:off x="5631215" y="2503220"/>
            <a:ext cx="5929277" cy="374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1219200" eaLnBrk="1" hangingPunct="1">
              <a:lnSpc>
                <a:spcPct val="150000"/>
              </a:lnSpc>
            </a:pPr>
            <a:r>
              <a:rPr lang="zh-CN" altLang="en-US" sz="1600" dirty="0">
                <a:latin typeface="微软雅黑" panose="020B0503020204020204" pitchFamily="34" charset="-122"/>
                <a:ea typeface="微软雅黑" panose="020B0503020204020204" pitchFamily="34" charset="-122"/>
              </a:rPr>
              <a:t>刘真（</a:t>
            </a:r>
            <a:r>
              <a:rPr lang="en-US" altLang="zh-CN" sz="1600" dirty="0">
                <a:latin typeface="微软雅黑" panose="020B0503020204020204" pitchFamily="34" charset="-122"/>
                <a:ea typeface="微软雅黑" panose="020B0503020204020204" pitchFamily="34" charset="-122"/>
              </a:rPr>
              <a:t>1906—1929</a:t>
            </a:r>
            <a:r>
              <a:rPr lang="zh-CN" altLang="en-US" sz="1600" dirty="0">
                <a:latin typeface="微软雅黑" panose="020B0503020204020204" pitchFamily="34" charset="-122"/>
                <a:ea typeface="微软雅黑" panose="020B0503020204020204" pitchFamily="34" charset="-122"/>
              </a:rPr>
              <a:t>），永新县里田镇株塘村人。</a:t>
            </a:r>
            <a:r>
              <a:rPr lang="en-US" altLang="zh-CN" sz="1600" dirty="0">
                <a:latin typeface="微软雅黑" panose="020B0503020204020204" pitchFamily="34" charset="-122"/>
                <a:ea typeface="微软雅黑" panose="020B0503020204020204" pitchFamily="34" charset="-122"/>
              </a:rPr>
              <a:t>1926</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月加入中国共产党。参加了大革命运动和井冈山的斗争，历任中共永新特别区委书记、永新县委书记、中共湘赣边特委委员、常委，湘赣边界工农兵政府委员。</a:t>
            </a:r>
            <a:r>
              <a:rPr lang="en-US" altLang="zh-CN" sz="1600" dirty="0">
                <a:latin typeface="微软雅黑" panose="020B0503020204020204" pitchFamily="34" charset="-122"/>
                <a:ea typeface="微软雅黑" panose="020B0503020204020204" pitchFamily="34" charset="-122"/>
              </a:rPr>
              <a:t>1929</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月，毛泽东、朱德率领中国工农红军第四军主力出击赣南，刘真奉献命留在井冈山 坚持斗争。同年</a:t>
            </a:r>
            <a:r>
              <a:rPr lang="en-US" altLang="zh-CN" sz="1600" dirty="0">
                <a:latin typeface="微软雅黑" panose="020B0503020204020204" pitchFamily="34" charset="-122"/>
                <a:ea typeface="微软雅黑" panose="020B0503020204020204" pitchFamily="34" charset="-122"/>
              </a:rPr>
              <a:t>7</a:t>
            </a:r>
            <a:r>
              <a:rPr lang="zh-CN" altLang="en-US" sz="1600" dirty="0">
                <a:latin typeface="微软雅黑" panose="020B0503020204020204" pitchFamily="34" charset="-122"/>
                <a:ea typeface="微软雅黑" panose="020B0503020204020204" pitchFamily="34" charset="-122"/>
              </a:rPr>
              <a:t>月前往南昌向江西省委汇报请示工作，</a:t>
            </a:r>
            <a:r>
              <a:rPr lang="en-US" altLang="zh-CN" sz="1600" dirty="0">
                <a:latin typeface="微软雅黑" panose="020B0503020204020204" pitchFamily="34" charset="-122"/>
                <a:ea typeface="微软雅黑" panose="020B0503020204020204" pitchFamily="34" charset="-122"/>
              </a:rPr>
              <a:t>7</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24</a:t>
            </a:r>
            <a:r>
              <a:rPr lang="zh-CN" altLang="en-US" sz="1600" dirty="0">
                <a:latin typeface="微软雅黑" panose="020B0503020204020204" pitchFamily="34" charset="-122"/>
                <a:ea typeface="微软雅黑" panose="020B0503020204020204" pitchFamily="34" charset="-122"/>
              </a:rPr>
              <a:t>日登上江庆号客轮离开南昌返程时，被敌发现逮捕。</a:t>
            </a:r>
          </a:p>
          <a:p>
            <a:pPr algn="just" defTabSz="1219200" eaLnBrk="1" hangingPunct="1">
              <a:lnSpc>
                <a:spcPct val="150000"/>
              </a:lnSpc>
            </a:pPr>
            <a:r>
              <a:rPr lang="zh-CN" altLang="en-US" sz="1600" dirty="0">
                <a:latin typeface="微软雅黑" panose="020B0503020204020204" pitchFamily="34" charset="-122"/>
                <a:ea typeface="微软雅黑" panose="020B0503020204020204" pitchFamily="34" charset="-122"/>
              </a:rPr>
              <a:t>国民党南昌卫戍司令王均亲自劝降，刘真斩钉截铁回答：“我生是共产党人，死是共产党鬼，要杀便杀，决不会与尔等反革命为伍！”同年</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月底，刘真被杀害于南昌下沙窝，时年仅</a:t>
            </a:r>
            <a:r>
              <a:rPr lang="en-US" altLang="zh-CN" sz="1600" dirty="0">
                <a:latin typeface="微软雅黑" panose="020B0503020204020204" pitchFamily="34" charset="-122"/>
                <a:ea typeface="微软雅黑" panose="020B0503020204020204" pitchFamily="34" charset="-122"/>
              </a:rPr>
              <a:t>23</a:t>
            </a:r>
            <a:r>
              <a:rPr lang="zh-CN" altLang="en-US" sz="1600" dirty="0">
                <a:latin typeface="微软雅黑" panose="020B0503020204020204" pitchFamily="34" charset="-122"/>
                <a:ea typeface="微软雅黑" panose="020B0503020204020204" pitchFamily="34" charset="-122"/>
              </a:rPr>
              <a:t>岁。</a:t>
            </a:r>
          </a:p>
        </p:txBody>
      </p:sp>
      <p:sp>
        <p:nvSpPr>
          <p:cNvPr id="8" name="矩形 7"/>
          <p:cNvSpPr/>
          <p:nvPr/>
        </p:nvSpPr>
        <p:spPr>
          <a:xfrm>
            <a:off x="4434096" y="1343290"/>
            <a:ext cx="5896084" cy="1015663"/>
          </a:xfrm>
          <a:prstGeom prst="rect">
            <a:avLst/>
          </a:prstGeom>
          <a:ln>
            <a:noFill/>
          </a:ln>
        </p:spPr>
        <p:txBody>
          <a:bodyPr wrap="square">
            <a:spAutoFit/>
          </a:bodyPr>
          <a:lstStyle/>
          <a:p>
            <a:pPr algn="ctr">
              <a:lnSpc>
                <a:spcPct val="150000"/>
              </a:lnSpc>
              <a:spcAft>
                <a:spcPts val="300"/>
              </a:spcAft>
            </a:pPr>
            <a:r>
              <a:rPr lang="zh-CN" altLang="en-US" sz="4000" b="1" dirty="0">
                <a:solidFill>
                  <a:srgbClr val="C00000"/>
                </a:solidFill>
                <a:latin typeface="微软雅黑" panose="020B0503020204020204" pitchFamily="34" charset="-122"/>
                <a:ea typeface="微软雅黑" panose="020B0503020204020204" pitchFamily="34" charset="-122"/>
              </a:rPr>
              <a:t>刘  真</a:t>
            </a:r>
            <a:r>
              <a:rPr lang="zh-CN" altLang="en-US" sz="2400" dirty="0">
                <a:solidFill>
                  <a:prstClr val="black"/>
                </a:solidFill>
                <a:latin typeface="微软雅黑" panose="020B0503020204020204" pitchFamily="34" charset="-122"/>
                <a:ea typeface="微软雅黑" panose="020B0503020204020204" pitchFamily="34" charset="-122"/>
              </a:rPr>
              <a:t>（</a:t>
            </a:r>
            <a:r>
              <a:rPr lang="en-US" altLang="zh-CN" sz="2400" dirty="0">
                <a:solidFill>
                  <a:prstClr val="black"/>
                </a:solidFill>
                <a:latin typeface="微软雅黑" panose="020B0503020204020204" pitchFamily="34" charset="-122"/>
                <a:ea typeface="微软雅黑" panose="020B0503020204020204" pitchFamily="34" charset="-122"/>
              </a:rPr>
              <a:t>1906-1929</a:t>
            </a:r>
            <a:r>
              <a:rPr lang="zh-CN" altLang="en-US" sz="2400" dirty="0">
                <a:solidFill>
                  <a:prstClr val="black"/>
                </a:solidFill>
                <a:latin typeface="微软雅黑" panose="020B0503020204020204" pitchFamily="34" charset="-122"/>
                <a:ea typeface="微软雅黑" panose="020B0503020204020204" pitchFamily="34" charset="-122"/>
              </a:rPr>
              <a:t>）</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 y="1727201"/>
            <a:ext cx="4783464" cy="513079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anim calcmode="lin" valueType="num">
                                      <p:cBhvr>
                                        <p:cTn id="4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8"/>
                                        </p:tgtEl>
                                      </p:cBhvr>
                                    </p:animEffect>
                                  </p:childTnLst>
                                </p:cTn>
                              </p:par>
                            </p:childTnLst>
                          </p:cTn>
                        </p:par>
                        <p:par>
                          <p:cTn id="45" fill="hold">
                            <p:stCondLst>
                              <p:cond delay="3849"/>
                            </p:stCondLst>
                            <p:childTnLst>
                              <p:par>
                                <p:cTn id="46" presetID="21" presetClass="entr" presetSubtype="1"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heel(1)">
                                      <p:cBhvr>
                                        <p:cTn id="48" dur="1000"/>
                                        <p:tgtEl>
                                          <p:spTgt spid="6"/>
                                        </p:tgtEl>
                                      </p:cBhvr>
                                    </p:animEffect>
                                  </p:childTnLst>
                                </p:cTn>
                              </p:par>
                            </p:childTnLst>
                          </p:cTn>
                        </p:par>
                        <p:par>
                          <p:cTn id="49" fill="hold">
                            <p:stCondLst>
                              <p:cond delay="4849"/>
                            </p:stCondLst>
                            <p:childTnLst>
                              <p:par>
                                <p:cTn id="50" presetID="12" presetClass="entr" presetSubtype="1"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p:tgtEl>
                                          <p:spTgt spid="7"/>
                                        </p:tgtEl>
                                        <p:attrNameLst>
                                          <p:attrName>ppt_y</p:attrName>
                                        </p:attrNameLst>
                                      </p:cBhvr>
                                      <p:tavLst>
                                        <p:tav tm="0">
                                          <p:val>
                                            <p:strVal val="#ppt_y-#ppt_h*1.125000"/>
                                          </p:val>
                                        </p:tav>
                                        <p:tav tm="100000">
                                          <p:val>
                                            <p:strVal val="#ppt_y"/>
                                          </p:val>
                                        </p:tav>
                                      </p:tavLst>
                                    </p:anim>
                                    <p:animEffect transition="in" filter="wipe(down)">
                                      <p:cBhvr>
                                        <p:cTn id="53" dur="500"/>
                                        <p:tgtEl>
                                          <p:spTgt spid="7"/>
                                        </p:tgtEl>
                                      </p:cBhvr>
                                    </p:animEffect>
                                  </p:childTnLst>
                                </p:cTn>
                              </p:par>
                            </p:childTnLst>
                          </p:cTn>
                        </p:par>
                        <p:par>
                          <p:cTn id="54" fill="hold">
                            <p:stCondLst>
                              <p:cond delay="5349"/>
                            </p:stCondLst>
                            <p:childTnLst>
                              <p:par>
                                <p:cTn id="55" presetID="22" presetClass="entr" presetSubtype="4"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down)">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矩形 9"/>
          <p:cNvSpPr/>
          <p:nvPr/>
        </p:nvSpPr>
        <p:spPr>
          <a:xfrm>
            <a:off x="5140271" y="2471573"/>
            <a:ext cx="6257542" cy="4140004"/>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11" name="矩形 24"/>
          <p:cNvSpPr>
            <a:spLocks noChangeArrowheads="1"/>
          </p:cNvSpPr>
          <p:nvPr/>
        </p:nvSpPr>
        <p:spPr bwMode="auto">
          <a:xfrm>
            <a:off x="5316136" y="2609892"/>
            <a:ext cx="592927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1219200" eaLnBrk="1" hangingPunct="1">
              <a:lnSpc>
                <a:spcPct val="150000"/>
              </a:lnSpc>
            </a:pPr>
            <a:r>
              <a:rPr lang="zh-CN" altLang="en-US" sz="1600" dirty="0">
                <a:latin typeface="微软雅黑" panose="020B0503020204020204" pitchFamily="34" charset="-122"/>
                <a:ea typeface="微软雅黑" panose="020B0503020204020204" pitchFamily="34" charset="-122"/>
              </a:rPr>
              <a:t>方志敏（</a:t>
            </a:r>
            <a:r>
              <a:rPr lang="en-US" altLang="zh-CN" sz="1600" dirty="0">
                <a:latin typeface="微软雅黑" panose="020B0503020204020204" pitchFamily="34" charset="-122"/>
                <a:ea typeface="微软雅黑" panose="020B0503020204020204" pitchFamily="34" charset="-122"/>
              </a:rPr>
              <a:t>1899</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21</a:t>
            </a:r>
            <a:r>
              <a:rPr lang="zh-CN" altLang="en-US" sz="1600" dirty="0">
                <a:latin typeface="微软雅黑" panose="020B0503020204020204" pitchFamily="34" charset="-122"/>
                <a:ea typeface="微软雅黑" panose="020B0503020204020204" pitchFamily="34" charset="-122"/>
              </a:rPr>
              <a:t>日－</a:t>
            </a:r>
            <a:r>
              <a:rPr lang="en-US" altLang="zh-CN" sz="1600" dirty="0">
                <a:latin typeface="微软雅黑" panose="020B0503020204020204" pitchFamily="34" charset="-122"/>
                <a:ea typeface="微软雅黑" panose="020B0503020204020204" pitchFamily="34" charset="-122"/>
              </a:rPr>
              <a:t>1935</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日），原名远镇，乳名正鹄，号慧生。江西上饶市弋阳漆工镇湖塘村人，中国共产党革命家、政治家、军事家、杰出的农民运动领袖，土地革命战争时期闽浙（皖）赣革命根据地和红十军团的缔造者。</a:t>
            </a:r>
          </a:p>
          <a:p>
            <a:pPr algn="just" defTabSz="1219200" eaLnBrk="1" hangingPunct="1">
              <a:lnSpc>
                <a:spcPct val="150000"/>
              </a:lnSpc>
            </a:pPr>
            <a:r>
              <a:rPr lang="en-US" altLang="zh-CN" sz="1600" dirty="0">
                <a:latin typeface="微软雅黑" panose="020B0503020204020204" pitchFamily="34" charset="-122"/>
                <a:ea typeface="微软雅黑" panose="020B0503020204020204" pitchFamily="34" charset="-122"/>
              </a:rPr>
              <a:t>1922</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月加入中国社会主义青年团。</a:t>
            </a:r>
            <a:r>
              <a:rPr lang="en-US" altLang="zh-CN" sz="1600" dirty="0">
                <a:latin typeface="微软雅黑" panose="020B0503020204020204" pitchFamily="34" charset="-122"/>
                <a:ea typeface="微软雅黑" panose="020B0503020204020204" pitchFamily="34" charset="-122"/>
              </a:rPr>
              <a:t>1923</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月转入中国共产党。</a:t>
            </a:r>
            <a:r>
              <a:rPr lang="en-US" altLang="zh-CN" sz="1600" dirty="0">
                <a:latin typeface="微软雅黑" panose="020B0503020204020204" pitchFamily="34" charset="-122"/>
                <a:ea typeface="微软雅黑" panose="020B0503020204020204" pitchFamily="34" charset="-122"/>
              </a:rPr>
              <a:t>1928</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月，参与领导弋横暴动，创建赣东北苏区。先后任赣东北省、闽浙赣省苏维埃政府主席，红</a:t>
            </a:r>
            <a:r>
              <a:rPr lang="en-US" altLang="zh-CN" sz="1600" dirty="0">
                <a:latin typeface="微软雅黑" panose="020B0503020204020204" pitchFamily="34" charset="-122"/>
                <a:ea typeface="微软雅黑" panose="020B0503020204020204" pitchFamily="34" charset="-122"/>
              </a:rPr>
              <a:t>10</a:t>
            </a:r>
            <a:r>
              <a:rPr lang="zh-CN" altLang="en-US" sz="1600" dirty="0">
                <a:latin typeface="微软雅黑" panose="020B0503020204020204" pitchFamily="34" charset="-122"/>
                <a:ea typeface="微软雅黑" panose="020B0503020204020204" pitchFamily="34" charset="-122"/>
              </a:rPr>
              <a:t>军、红</a:t>
            </a:r>
            <a:r>
              <a:rPr lang="en-US" altLang="zh-CN" sz="1600" dirty="0">
                <a:latin typeface="微软雅黑" panose="020B0503020204020204" pitchFamily="34" charset="-122"/>
                <a:ea typeface="微软雅黑" panose="020B0503020204020204" pitchFamily="34" charset="-122"/>
              </a:rPr>
              <a:t>11</a:t>
            </a:r>
            <a:r>
              <a:rPr lang="zh-CN" altLang="en-US" sz="1600" dirty="0">
                <a:latin typeface="微软雅黑" panose="020B0503020204020204" pitchFamily="34" charset="-122"/>
                <a:ea typeface="微软雅黑" panose="020B0503020204020204" pitchFamily="34" charset="-122"/>
              </a:rPr>
              <a:t>军政治委员，中共闽浙赣省委书记。他把马克思主义与赣东北实际相结合，创造了一整套建党、建军和建立红色政权的经验，毛泽东称之为“方志敏式”根据地。</a:t>
            </a:r>
            <a:r>
              <a:rPr lang="en-US" altLang="zh-CN" sz="1600" dirty="0">
                <a:latin typeface="微软雅黑" panose="020B0503020204020204" pitchFamily="34" charset="-122"/>
                <a:ea typeface="微软雅黑" panose="020B0503020204020204" pitchFamily="34" charset="-122"/>
              </a:rPr>
              <a:t>1935</a:t>
            </a:r>
            <a:r>
              <a:rPr lang="zh-CN" altLang="en-US" sz="1600" dirty="0">
                <a:latin typeface="微软雅黑" panose="020B0503020204020204" pitchFamily="34" charset="-122"/>
                <a:ea typeface="微软雅黑" panose="020B0503020204020204" pitchFamily="34" charset="-122"/>
              </a:rPr>
              <a:t>年被捕牺牲。</a:t>
            </a:r>
          </a:p>
        </p:txBody>
      </p:sp>
      <p:sp>
        <p:nvSpPr>
          <p:cNvPr id="12" name="矩形 11"/>
          <p:cNvSpPr/>
          <p:nvPr/>
        </p:nvSpPr>
        <p:spPr>
          <a:xfrm>
            <a:off x="4257040" y="1449962"/>
            <a:ext cx="5896084" cy="1015663"/>
          </a:xfrm>
          <a:prstGeom prst="rect">
            <a:avLst/>
          </a:prstGeom>
          <a:ln>
            <a:noFill/>
          </a:ln>
        </p:spPr>
        <p:txBody>
          <a:bodyPr wrap="square">
            <a:spAutoFit/>
          </a:bodyPr>
          <a:lstStyle/>
          <a:p>
            <a:pPr algn="ctr">
              <a:lnSpc>
                <a:spcPct val="150000"/>
              </a:lnSpc>
              <a:spcAft>
                <a:spcPts val="300"/>
              </a:spcAft>
            </a:pPr>
            <a:r>
              <a:rPr lang="zh-CN" altLang="en-US" sz="4000" b="1">
                <a:solidFill>
                  <a:srgbClr val="C00000"/>
                </a:solidFill>
                <a:latin typeface="微软雅黑" panose="020B0503020204020204" pitchFamily="34" charset="-122"/>
                <a:ea typeface="微软雅黑" panose="020B0503020204020204" pitchFamily="34" charset="-122"/>
              </a:rPr>
              <a:t>方志敏</a:t>
            </a:r>
            <a:r>
              <a:rPr lang="zh-CN" altLang="en-US" sz="2400">
                <a:solidFill>
                  <a:prstClr val="black"/>
                </a:solidFill>
                <a:latin typeface="微软雅黑" panose="020B0503020204020204" pitchFamily="34" charset="-122"/>
                <a:ea typeface="微软雅黑" panose="020B0503020204020204" pitchFamily="34" charset="-122"/>
              </a:rPr>
              <a:t>（</a:t>
            </a:r>
            <a:r>
              <a:rPr lang="en-US" altLang="zh-CN" sz="2400">
                <a:solidFill>
                  <a:prstClr val="black"/>
                </a:solidFill>
                <a:latin typeface="微软雅黑" panose="020B0503020204020204" pitchFamily="34" charset="-122"/>
                <a:ea typeface="微软雅黑" panose="020B0503020204020204" pitchFamily="34" charset="-122"/>
              </a:rPr>
              <a:t>1989-1935</a:t>
            </a:r>
            <a:r>
              <a:rPr lang="zh-CN" altLang="en-US" sz="2400">
                <a:solidFill>
                  <a:prstClr val="black"/>
                </a:solidFill>
                <a:latin typeface="微软雅黑" panose="020B0503020204020204" pitchFamily="34" charset="-122"/>
                <a:ea typeface="微软雅黑" panose="020B0503020204020204" pitchFamily="34" charset="-122"/>
              </a:rPr>
              <a:t>）</a:t>
            </a: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 y="1767447"/>
            <a:ext cx="4255336" cy="509055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2"/>
                                        </p:tgtEl>
                                        <p:attrNameLst>
                                          <p:attrName>ppt_y</p:attrName>
                                        </p:attrNameLst>
                                      </p:cBhvr>
                                      <p:tavLst>
                                        <p:tav tm="0">
                                          <p:val>
                                            <p:strVal val="#ppt_y"/>
                                          </p:val>
                                        </p:tav>
                                        <p:tav tm="100000">
                                          <p:val>
                                            <p:strVal val="#ppt_y"/>
                                          </p:val>
                                        </p:tav>
                                      </p:tavLst>
                                    </p:anim>
                                    <p:anim calcmode="lin" valueType="num">
                                      <p:cBhvr>
                                        <p:cTn id="4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2"/>
                                        </p:tgtEl>
                                      </p:cBhvr>
                                    </p:animEffect>
                                  </p:childTnLst>
                                </p:cTn>
                              </p:par>
                            </p:childTnLst>
                          </p:cTn>
                        </p:par>
                        <p:par>
                          <p:cTn id="45" fill="hold">
                            <p:stCondLst>
                              <p:cond delay="3800"/>
                            </p:stCondLst>
                            <p:childTnLst>
                              <p:par>
                                <p:cTn id="46" presetID="21" presetClass="entr" presetSubtype="1"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heel(1)">
                                      <p:cBhvr>
                                        <p:cTn id="48" dur="1000"/>
                                        <p:tgtEl>
                                          <p:spTgt spid="10"/>
                                        </p:tgtEl>
                                      </p:cBhvr>
                                    </p:animEffect>
                                  </p:childTnLst>
                                </p:cTn>
                              </p:par>
                            </p:childTnLst>
                          </p:cTn>
                        </p:par>
                        <p:par>
                          <p:cTn id="49" fill="hold">
                            <p:stCondLst>
                              <p:cond delay="4800"/>
                            </p:stCondLst>
                            <p:childTnLst>
                              <p:par>
                                <p:cTn id="50" presetID="12" presetClass="entr" presetSubtype="1"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p:tgtEl>
                                          <p:spTgt spid="11"/>
                                        </p:tgtEl>
                                        <p:attrNameLst>
                                          <p:attrName>ppt_y</p:attrName>
                                        </p:attrNameLst>
                                      </p:cBhvr>
                                      <p:tavLst>
                                        <p:tav tm="0">
                                          <p:val>
                                            <p:strVal val="#ppt_y-#ppt_h*1.125000"/>
                                          </p:val>
                                        </p:tav>
                                        <p:tav tm="100000">
                                          <p:val>
                                            <p:strVal val="#ppt_y"/>
                                          </p:val>
                                        </p:tav>
                                      </p:tavLst>
                                    </p:anim>
                                    <p:animEffect transition="in" filter="wipe(down)">
                                      <p:cBhvr>
                                        <p:cTn id="53" dur="500"/>
                                        <p:tgtEl>
                                          <p:spTgt spid="11"/>
                                        </p:tgtEl>
                                      </p:cBhvr>
                                    </p:animEffect>
                                  </p:childTnLst>
                                </p:cTn>
                              </p:par>
                            </p:childTnLst>
                          </p:cTn>
                        </p:par>
                        <p:par>
                          <p:cTn id="54" fill="hold">
                            <p:stCondLst>
                              <p:cond delay="5300"/>
                            </p:stCondLst>
                            <p:childTnLst>
                              <p:par>
                                <p:cTn id="55" presetID="22" presetClass="entr" presetSubtype="4"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down)">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10" grpId="0" animBg="1"/>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6" name="组合 5"/>
          <p:cNvGrpSpPr/>
          <p:nvPr/>
        </p:nvGrpSpPr>
        <p:grpSpPr>
          <a:xfrm>
            <a:off x="5265137" y="1346327"/>
            <a:ext cx="6318912" cy="5120048"/>
            <a:chOff x="5714816" y="1435227"/>
            <a:chExt cx="6705784" cy="5120048"/>
          </a:xfrm>
        </p:grpSpPr>
        <p:sp>
          <p:nvSpPr>
            <p:cNvPr id="7" name="矩形 6"/>
            <p:cNvSpPr/>
            <p:nvPr/>
          </p:nvSpPr>
          <p:spPr>
            <a:xfrm>
              <a:off x="5714816" y="1435227"/>
              <a:ext cx="6705784" cy="5120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0D9"/>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019800" y="1618173"/>
              <a:ext cx="6400800" cy="4580741"/>
            </a:xfrm>
            <a:prstGeom prst="rect">
              <a:avLst/>
            </a:prstGeom>
            <a:noFill/>
          </p:spPr>
          <p:txBody>
            <a:bodyPr wrap="square" rtlCol="0">
              <a:spAutoFit/>
            </a:bodyPr>
            <a:lstStyle/>
            <a:p>
              <a:pPr>
                <a:lnSpc>
                  <a:spcPts val="2500"/>
                </a:lnSpc>
              </a:pPr>
              <a:r>
                <a:rPr lang="zh-CN" altLang="en-US" sz="1600" dirty="0">
                  <a:solidFill>
                    <a:schemeClr val="bg1"/>
                  </a:solidFill>
                  <a:latin typeface="微软雅黑" panose="020B0503020204020204" pitchFamily="34" charset="-122"/>
                  <a:ea typeface="微软雅黑" panose="020B0503020204020204" pitchFamily="34" charset="-122"/>
                </a:rPr>
                <a:t>朋友，我相信，到那时，到处都是活跃的创造，到处都是曰新 月异的进步，欢歌将代替了悲叹，笑脸将代替了哭睑，富裕将代替 了贫穷，康健将代替了疾病，智慧将代替了愚昧，友爰将代替了仇恨，生之快乐将代替了死之忧伤，明媚的花园将代替了暗淡的荒地！ 这时，我们民族就可以无愧色的立在人类的面前，而生育我们的母 亲，也会最美丽地装饰起来，与世界上各位母亲平等的携手了。</a:t>
              </a:r>
            </a:p>
            <a:p>
              <a:pPr>
                <a:lnSpc>
                  <a:spcPts val="2500"/>
                </a:lnSpc>
              </a:pPr>
              <a:r>
                <a:rPr lang="zh-CN" altLang="en-US" sz="1600" dirty="0">
                  <a:solidFill>
                    <a:schemeClr val="bg1"/>
                  </a:solidFill>
                  <a:latin typeface="微软雅黑" panose="020B0503020204020204" pitchFamily="34" charset="-122"/>
                  <a:ea typeface="微软雅黑" panose="020B0503020204020204" pitchFamily="34" charset="-122"/>
                </a:rPr>
                <a:t>假如我不能生存一死了，我流血的地方，或者我瘗骨的地方，或许会长出一朵可爰的花来，这朵花你们就看作是我的精诚的寄托吧！在微风的吹拂中，如果那朵花是上下点头，那就可视为我对于 为中国民族解放奋斗的爰国志士们在致以热诚的敬礼；如果那朵花是左右摇摆，那就可视为我在提劲儿唱着革命之歌，鼓励战士们前进！</a:t>
              </a:r>
            </a:p>
            <a:p>
              <a:pPr>
                <a:lnSpc>
                  <a:spcPts val="2500"/>
                </a:lnSpc>
              </a:pP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方志敏</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可爰的中国</a:t>
              </a:r>
              <a:r>
                <a:rPr lang="en-US" altLang="zh-CN" sz="1600" dirty="0">
                  <a:solidFill>
                    <a:schemeClr val="bg1"/>
                  </a:solidFill>
                  <a:latin typeface="微软雅黑" panose="020B0503020204020204" pitchFamily="34" charset="-122"/>
                  <a:ea typeface="微软雅黑" panose="020B0503020204020204" pitchFamily="34" charset="-122"/>
                </a:rPr>
                <a:t>》1935</a:t>
              </a:r>
              <a:r>
                <a:rPr lang="zh-CN" altLang="en-US" sz="1600" dirty="0">
                  <a:solidFill>
                    <a:schemeClr val="bg1"/>
                  </a:solidFill>
                  <a:latin typeface="微软雅黑" panose="020B0503020204020204" pitchFamily="34" charset="-122"/>
                  <a:ea typeface="微软雅黑" panose="020B0503020204020204" pitchFamily="34" charset="-122"/>
                </a:rPr>
                <a:t>年</a:t>
              </a:r>
              <a:r>
                <a:rPr lang="en-US" altLang="zh-CN" sz="1600" dirty="0">
                  <a:solidFill>
                    <a:schemeClr val="bg1"/>
                  </a:solidFill>
                  <a:latin typeface="微软雅黑" panose="020B0503020204020204" pitchFamily="34" charset="-122"/>
                  <a:ea typeface="微软雅黑" panose="020B0503020204020204" pitchFamily="34" charset="-122"/>
                </a:rPr>
                <a:t>5</a:t>
              </a:r>
              <a:r>
                <a:rPr lang="zh-CN" altLang="en-US" sz="1600" dirty="0">
                  <a:solidFill>
                    <a:schemeClr val="bg1"/>
                  </a:solidFill>
                  <a:latin typeface="微软雅黑" panose="020B0503020204020204" pitchFamily="34" charset="-122"/>
                  <a:ea typeface="微软雅黑" panose="020B0503020204020204" pitchFamily="34" charset="-122"/>
                </a:rPr>
                <a:t>月</a:t>
              </a: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日</a:t>
              </a:r>
            </a:p>
          </p:txBody>
        </p:sp>
      </p:gr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 y="1561913"/>
            <a:ext cx="4937563" cy="52960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7"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14" presetClass="entr" presetSubtype="10"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randombar(horizontal)">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11" name="组合 10"/>
          <p:cNvGrpSpPr/>
          <p:nvPr/>
        </p:nvGrpSpPr>
        <p:grpSpPr>
          <a:xfrm>
            <a:off x="1081655" y="4220431"/>
            <a:ext cx="2926152" cy="426825"/>
            <a:chOff x="841063" y="1218189"/>
            <a:chExt cx="4228238" cy="616755"/>
          </a:xfrm>
        </p:grpSpPr>
        <p:sp>
          <p:nvSpPr>
            <p:cNvPr id="12" name="Round Same Side Corner Rectangle 21"/>
            <p:cNvSpPr/>
            <p:nvPr/>
          </p:nvSpPr>
          <p:spPr>
            <a:xfrm rot="16200000" flipH="1">
              <a:off x="2533942" y="-360609"/>
              <a:ext cx="502674" cy="3888432"/>
            </a:xfrm>
            <a:prstGeom prst="round2SameRect">
              <a:avLst>
                <a:gd name="adj1" fmla="val 50000"/>
                <a:gd name="adj2" fmla="val 50000"/>
              </a:avLst>
            </a:prstGeom>
            <a:noFill/>
            <a:ln w="19050" cap="flat" cmpd="sng" algn="ctr">
              <a:solidFill>
                <a:srgbClr val="FF0000"/>
              </a:solidFill>
              <a:prstDash val="solid"/>
            </a:ln>
            <a:effectLst/>
          </p:spPr>
          <p:txBody>
            <a:bodyPr lIns="121873" tIns="60936" rIns="121873" bIns="60936" anchor="ctr"/>
            <a:lstStyle/>
            <a:p>
              <a:pPr algn="ctr">
                <a:defRPr/>
              </a:pPr>
              <a:endParaRPr lang="bg-BG" kern="0">
                <a:solidFill>
                  <a:srgbClr val="FFFFFF"/>
                </a:solidFill>
                <a:latin typeface="Impact" panose="020B0806030902050204"/>
                <a:ea typeface="微软雅黑" panose="020B0503020204020204" pitchFamily="34" charset="-122"/>
              </a:endParaRPr>
            </a:p>
          </p:txBody>
        </p:sp>
        <p:sp>
          <p:nvSpPr>
            <p:cNvPr id="13" name="矩形 12"/>
            <p:cNvSpPr/>
            <p:nvPr/>
          </p:nvSpPr>
          <p:spPr>
            <a:xfrm>
              <a:off x="2100336" y="1218189"/>
              <a:ext cx="2968965" cy="604279"/>
            </a:xfrm>
            <a:prstGeom prst="rect">
              <a:avLst/>
            </a:prstGeom>
            <a:ln>
              <a:noFill/>
            </a:ln>
          </p:spPr>
          <p:txBody>
            <a:bodyPr wrap="square">
              <a:spAutoFit/>
            </a:bodyPr>
            <a:lstStyle/>
            <a:p>
              <a:pPr>
                <a:lnSpc>
                  <a:spcPct val="150000"/>
                </a:lnSpc>
                <a:spcAft>
                  <a:spcPts val="300"/>
                </a:spcAft>
              </a:pPr>
              <a:r>
                <a:rPr lang="zh-CN" altLang="en-US" sz="1600" b="1">
                  <a:solidFill>
                    <a:srgbClr val="C00000"/>
                  </a:solidFill>
                  <a:latin typeface="微软雅黑" panose="020B0503020204020204" pitchFamily="34" charset="-122"/>
                  <a:ea typeface="微软雅黑" panose="020B0503020204020204" pitchFamily="34" charset="-122"/>
                </a:rPr>
                <a:t>辽沈战役</a:t>
              </a:r>
            </a:p>
          </p:txBody>
        </p:sp>
      </p:grpSp>
      <p:grpSp>
        <p:nvGrpSpPr>
          <p:cNvPr id="14" name="组合 13"/>
          <p:cNvGrpSpPr/>
          <p:nvPr/>
        </p:nvGrpSpPr>
        <p:grpSpPr>
          <a:xfrm>
            <a:off x="4675041" y="4220432"/>
            <a:ext cx="2690989" cy="461665"/>
            <a:chOff x="841063" y="1218189"/>
            <a:chExt cx="3888432" cy="667098"/>
          </a:xfrm>
        </p:grpSpPr>
        <p:sp>
          <p:nvSpPr>
            <p:cNvPr id="15" name="Round Same Side Corner Rectangle 21"/>
            <p:cNvSpPr/>
            <p:nvPr/>
          </p:nvSpPr>
          <p:spPr>
            <a:xfrm rot="16200000" flipH="1">
              <a:off x="2533942" y="-360609"/>
              <a:ext cx="502674" cy="3888432"/>
            </a:xfrm>
            <a:prstGeom prst="round2SameRect">
              <a:avLst>
                <a:gd name="adj1" fmla="val 50000"/>
                <a:gd name="adj2" fmla="val 50000"/>
              </a:avLst>
            </a:prstGeom>
            <a:noFill/>
            <a:ln w="19050" cap="flat" cmpd="sng" algn="ctr">
              <a:solidFill>
                <a:srgbClr val="FF0000"/>
              </a:solidFill>
              <a:prstDash val="solid"/>
            </a:ln>
            <a:effectLst/>
          </p:spPr>
          <p:txBody>
            <a:bodyPr lIns="121873" tIns="60936" rIns="121873" bIns="60936" anchor="ctr"/>
            <a:lstStyle/>
            <a:p>
              <a:pPr algn="ctr">
                <a:defRPr/>
              </a:pPr>
              <a:endParaRPr lang="bg-BG" kern="0">
                <a:solidFill>
                  <a:srgbClr val="FFFFFF"/>
                </a:solidFill>
                <a:latin typeface="Impact" panose="020B0806030902050204"/>
                <a:ea typeface="微软雅黑" panose="020B0503020204020204" pitchFamily="34" charset="-122"/>
              </a:endParaRPr>
            </a:p>
          </p:txBody>
        </p:sp>
        <p:sp>
          <p:nvSpPr>
            <p:cNvPr id="16" name="矩形 15"/>
            <p:cNvSpPr/>
            <p:nvPr/>
          </p:nvSpPr>
          <p:spPr>
            <a:xfrm>
              <a:off x="2114395" y="1218189"/>
              <a:ext cx="2267823" cy="667098"/>
            </a:xfrm>
            <a:prstGeom prst="rect">
              <a:avLst/>
            </a:prstGeom>
            <a:ln>
              <a:noFill/>
            </a:ln>
          </p:spPr>
          <p:txBody>
            <a:bodyPr wrap="square">
              <a:spAutoFit/>
            </a:bodyPr>
            <a:lstStyle/>
            <a:p>
              <a:pPr>
                <a:lnSpc>
                  <a:spcPct val="150000"/>
                </a:lnSpc>
                <a:spcAft>
                  <a:spcPts val="300"/>
                </a:spcAft>
              </a:pPr>
              <a:r>
                <a:rPr lang="zh-CN" altLang="en-US" sz="1600" b="1">
                  <a:solidFill>
                    <a:srgbClr val="C00000"/>
                  </a:solidFill>
                  <a:latin typeface="微软雅黑" panose="020B0503020204020204" pitchFamily="34" charset="-122"/>
                  <a:ea typeface="微软雅黑" panose="020B0503020204020204" pitchFamily="34" charset="-122"/>
                </a:rPr>
                <a:t>淮海战役</a:t>
              </a:r>
            </a:p>
          </p:txBody>
        </p:sp>
      </p:grpSp>
      <p:grpSp>
        <p:nvGrpSpPr>
          <p:cNvPr id="17" name="组合 16"/>
          <p:cNvGrpSpPr/>
          <p:nvPr/>
        </p:nvGrpSpPr>
        <p:grpSpPr>
          <a:xfrm>
            <a:off x="8315915" y="4191933"/>
            <a:ext cx="2690989" cy="461665"/>
            <a:chOff x="841063" y="1218189"/>
            <a:chExt cx="3888432" cy="667098"/>
          </a:xfrm>
        </p:grpSpPr>
        <p:sp>
          <p:nvSpPr>
            <p:cNvPr id="18" name="Round Same Side Corner Rectangle 21"/>
            <p:cNvSpPr/>
            <p:nvPr/>
          </p:nvSpPr>
          <p:spPr>
            <a:xfrm rot="16200000" flipH="1">
              <a:off x="2533942" y="-360609"/>
              <a:ext cx="502674" cy="3888432"/>
            </a:xfrm>
            <a:prstGeom prst="round2SameRect">
              <a:avLst>
                <a:gd name="adj1" fmla="val 50000"/>
                <a:gd name="adj2" fmla="val 50000"/>
              </a:avLst>
            </a:prstGeom>
            <a:noFill/>
            <a:ln w="19050" cap="flat" cmpd="sng" algn="ctr">
              <a:solidFill>
                <a:srgbClr val="FF0000"/>
              </a:solidFill>
              <a:prstDash val="solid"/>
            </a:ln>
            <a:effectLst/>
          </p:spPr>
          <p:txBody>
            <a:bodyPr lIns="121873" tIns="60936" rIns="121873" bIns="60936" anchor="ctr"/>
            <a:lstStyle/>
            <a:p>
              <a:pPr algn="ctr">
                <a:defRPr/>
              </a:pPr>
              <a:endParaRPr lang="bg-BG" kern="0">
                <a:solidFill>
                  <a:srgbClr val="FFFFFF"/>
                </a:solidFill>
                <a:latin typeface="Impact" panose="020B0806030902050204"/>
                <a:ea typeface="微软雅黑" panose="020B0503020204020204" pitchFamily="34" charset="-122"/>
              </a:endParaRPr>
            </a:p>
          </p:txBody>
        </p:sp>
        <p:sp>
          <p:nvSpPr>
            <p:cNvPr id="19" name="矩形 18"/>
            <p:cNvSpPr/>
            <p:nvPr/>
          </p:nvSpPr>
          <p:spPr>
            <a:xfrm>
              <a:off x="2045774" y="1218189"/>
              <a:ext cx="2483254" cy="667098"/>
            </a:xfrm>
            <a:prstGeom prst="rect">
              <a:avLst/>
            </a:prstGeom>
            <a:ln>
              <a:noFill/>
            </a:ln>
          </p:spPr>
          <p:txBody>
            <a:bodyPr wrap="square">
              <a:spAutoFit/>
            </a:bodyPr>
            <a:lstStyle/>
            <a:p>
              <a:pPr>
                <a:lnSpc>
                  <a:spcPct val="150000"/>
                </a:lnSpc>
                <a:spcAft>
                  <a:spcPts val="300"/>
                </a:spcAft>
              </a:pPr>
              <a:r>
                <a:rPr lang="zh-CN" altLang="en-US" sz="1600" b="1">
                  <a:solidFill>
                    <a:srgbClr val="C00000"/>
                  </a:solidFill>
                  <a:latin typeface="微软雅黑" panose="020B0503020204020204" pitchFamily="34" charset="-122"/>
                  <a:ea typeface="微软雅黑" panose="020B0503020204020204" pitchFamily="34" charset="-122"/>
                </a:rPr>
                <a:t>平津战役</a:t>
              </a:r>
            </a:p>
          </p:txBody>
        </p:sp>
      </p:grpSp>
      <p:sp>
        <p:nvSpPr>
          <p:cNvPr id="20" name="矩形 19"/>
          <p:cNvSpPr/>
          <p:nvPr/>
        </p:nvSpPr>
        <p:spPr>
          <a:xfrm>
            <a:off x="4090943" y="1109985"/>
            <a:ext cx="3919508" cy="825419"/>
          </a:xfrm>
          <a:prstGeom prst="rect">
            <a:avLst/>
          </a:prstGeom>
        </p:spPr>
        <p:txBody>
          <a:bodyPr wrap="square">
            <a:spAutoFit/>
          </a:bodyPr>
          <a:lstStyle/>
          <a:p>
            <a:pPr algn="ctr">
              <a:lnSpc>
                <a:spcPct val="150000"/>
              </a:lnSpc>
            </a:pPr>
            <a:r>
              <a:rPr lang="zh-CN" altLang="en-US" sz="3600" b="1" dirty="0">
                <a:solidFill>
                  <a:srgbClr val="B50F0C"/>
                </a:solidFill>
                <a:latin typeface="微软雅黑" panose="020B0503020204020204" pitchFamily="34" charset="-122"/>
                <a:ea typeface="微软雅黑" panose="020B0503020204020204" pitchFamily="34" charset="-122"/>
              </a:rPr>
              <a:t>三 大 战 役</a:t>
            </a:r>
            <a:endParaRPr lang="en-US" altLang="zh-CN" sz="3600" b="1" dirty="0">
              <a:solidFill>
                <a:srgbClr val="B50F0C"/>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1208657" y="2065516"/>
            <a:ext cx="9798247" cy="0"/>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sp>
        <p:nvSpPr>
          <p:cNvPr id="22" name="TextBox 20"/>
          <p:cNvSpPr txBox="1"/>
          <p:nvPr/>
        </p:nvSpPr>
        <p:spPr>
          <a:xfrm>
            <a:off x="869594" y="4831711"/>
            <a:ext cx="10392487" cy="1384995"/>
          </a:xfrm>
          <a:prstGeom prst="rect">
            <a:avLst/>
          </a:prstGeom>
          <a:noFill/>
          <a:effectLst/>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同广大人民群众紧紧地站在一起，完全为了人民群众谋利益，紧紧依靠人民群众，与人民群众血肉相连、同甘共苦是井冈山精神的重要内容，也是党和红军克敌制胜的力量源泉。井冈山斗争时期，以毛泽东为代表的中国共产党人和红军将士，用正确的政策、模范的行动、铁的纪律，真心实意地为群众谋利益，取得了人民群众真心实意的拥护，从而形成了不可战胜的力量。新的时代条件下弘扬井冈山精神就要坚持以人为本、执政为民，在全心全意为人民服务中践行共产党人的先进性。</a:t>
            </a:r>
          </a:p>
        </p:txBody>
      </p:sp>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1817" y="2379738"/>
            <a:ext cx="1719261" cy="1763220"/>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6206" y="2379738"/>
            <a:ext cx="1719261" cy="1763220"/>
          </a:xfrm>
          <a:prstGeom prst="rect">
            <a:avLst/>
          </a:prstGeom>
        </p:spPr>
      </p:pic>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1778" y="2379738"/>
            <a:ext cx="1719261" cy="17632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par>
                              <p:cTn id="47" fill="hold">
                                <p:stCondLst>
                                  <p:cond delay="2500"/>
                                </p:stCondLst>
                                <p:childTnLst>
                                  <p:par>
                                    <p:cTn id="48" presetID="31" presetClass="entr" presetSubtype="0"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1000" fill="hold"/>
                                            <p:tgtEl>
                                              <p:spTgt spid="23"/>
                                            </p:tgtEl>
                                            <p:attrNameLst>
                                              <p:attrName>ppt_w</p:attrName>
                                            </p:attrNameLst>
                                          </p:cBhvr>
                                          <p:tavLst>
                                            <p:tav tm="0">
                                              <p:val>
                                                <p:fltVal val="0"/>
                                              </p:val>
                                            </p:tav>
                                            <p:tav tm="100000">
                                              <p:val>
                                                <p:strVal val="#ppt_w"/>
                                              </p:val>
                                            </p:tav>
                                          </p:tavLst>
                                        </p:anim>
                                        <p:anim calcmode="lin" valueType="num">
                                          <p:cBhvr>
                                            <p:cTn id="51" dur="1000" fill="hold"/>
                                            <p:tgtEl>
                                              <p:spTgt spid="23"/>
                                            </p:tgtEl>
                                            <p:attrNameLst>
                                              <p:attrName>ppt_h</p:attrName>
                                            </p:attrNameLst>
                                          </p:cBhvr>
                                          <p:tavLst>
                                            <p:tav tm="0">
                                              <p:val>
                                                <p:fltVal val="0"/>
                                              </p:val>
                                            </p:tav>
                                            <p:tav tm="100000">
                                              <p:val>
                                                <p:strVal val="#ppt_h"/>
                                              </p:val>
                                            </p:tav>
                                          </p:tavLst>
                                        </p:anim>
                                        <p:anim calcmode="lin" valueType="num">
                                          <p:cBhvr>
                                            <p:cTn id="52" dur="1000" fill="hold"/>
                                            <p:tgtEl>
                                              <p:spTgt spid="23"/>
                                            </p:tgtEl>
                                            <p:attrNameLst>
                                              <p:attrName>style.rotation</p:attrName>
                                            </p:attrNameLst>
                                          </p:cBhvr>
                                          <p:tavLst>
                                            <p:tav tm="0">
                                              <p:val>
                                                <p:fltVal val="90"/>
                                              </p:val>
                                            </p:tav>
                                            <p:tav tm="100000">
                                              <p:val>
                                                <p:fltVal val="0"/>
                                              </p:val>
                                            </p:tav>
                                          </p:tavLst>
                                        </p:anim>
                                        <p:animEffect transition="in" filter="fade">
                                          <p:cBhvr>
                                            <p:cTn id="53" dur="1000"/>
                                            <p:tgtEl>
                                              <p:spTgt spid="23"/>
                                            </p:tgtEl>
                                          </p:cBhvr>
                                        </p:animEffect>
                                      </p:childTnLst>
                                    </p:cTn>
                                  </p:par>
                                  <p:par>
                                    <p:cTn id="54" presetID="31" presetClass="entr" presetSubtype="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1000" fill="hold"/>
                                            <p:tgtEl>
                                              <p:spTgt spid="24"/>
                                            </p:tgtEl>
                                            <p:attrNameLst>
                                              <p:attrName>ppt_w</p:attrName>
                                            </p:attrNameLst>
                                          </p:cBhvr>
                                          <p:tavLst>
                                            <p:tav tm="0">
                                              <p:val>
                                                <p:fltVal val="0"/>
                                              </p:val>
                                            </p:tav>
                                            <p:tav tm="100000">
                                              <p:val>
                                                <p:strVal val="#ppt_w"/>
                                              </p:val>
                                            </p:tav>
                                          </p:tavLst>
                                        </p:anim>
                                        <p:anim calcmode="lin" valueType="num">
                                          <p:cBhvr>
                                            <p:cTn id="57" dur="1000" fill="hold"/>
                                            <p:tgtEl>
                                              <p:spTgt spid="24"/>
                                            </p:tgtEl>
                                            <p:attrNameLst>
                                              <p:attrName>ppt_h</p:attrName>
                                            </p:attrNameLst>
                                          </p:cBhvr>
                                          <p:tavLst>
                                            <p:tav tm="0">
                                              <p:val>
                                                <p:fltVal val="0"/>
                                              </p:val>
                                            </p:tav>
                                            <p:tav tm="100000">
                                              <p:val>
                                                <p:strVal val="#ppt_h"/>
                                              </p:val>
                                            </p:tav>
                                          </p:tavLst>
                                        </p:anim>
                                        <p:anim calcmode="lin" valueType="num">
                                          <p:cBhvr>
                                            <p:cTn id="58" dur="1000" fill="hold"/>
                                            <p:tgtEl>
                                              <p:spTgt spid="24"/>
                                            </p:tgtEl>
                                            <p:attrNameLst>
                                              <p:attrName>style.rotation</p:attrName>
                                            </p:attrNameLst>
                                          </p:cBhvr>
                                          <p:tavLst>
                                            <p:tav tm="0">
                                              <p:val>
                                                <p:fltVal val="90"/>
                                              </p:val>
                                            </p:tav>
                                            <p:tav tm="100000">
                                              <p:val>
                                                <p:fltVal val="0"/>
                                              </p:val>
                                            </p:tav>
                                          </p:tavLst>
                                        </p:anim>
                                        <p:animEffect transition="in" filter="fade">
                                          <p:cBhvr>
                                            <p:cTn id="59" dur="1000"/>
                                            <p:tgtEl>
                                              <p:spTgt spid="24"/>
                                            </p:tgtEl>
                                          </p:cBhvr>
                                        </p:animEffect>
                                      </p:childTnLst>
                                    </p:cTn>
                                  </p:par>
                                  <p:par>
                                    <p:cTn id="60" presetID="31" presetClass="entr" presetSubtype="0"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1000" fill="hold"/>
                                            <p:tgtEl>
                                              <p:spTgt spid="29"/>
                                            </p:tgtEl>
                                            <p:attrNameLst>
                                              <p:attrName>ppt_w</p:attrName>
                                            </p:attrNameLst>
                                          </p:cBhvr>
                                          <p:tavLst>
                                            <p:tav tm="0">
                                              <p:val>
                                                <p:fltVal val="0"/>
                                              </p:val>
                                            </p:tav>
                                            <p:tav tm="100000">
                                              <p:val>
                                                <p:strVal val="#ppt_w"/>
                                              </p:val>
                                            </p:tav>
                                          </p:tavLst>
                                        </p:anim>
                                        <p:anim calcmode="lin" valueType="num">
                                          <p:cBhvr>
                                            <p:cTn id="63" dur="1000" fill="hold"/>
                                            <p:tgtEl>
                                              <p:spTgt spid="29"/>
                                            </p:tgtEl>
                                            <p:attrNameLst>
                                              <p:attrName>ppt_h</p:attrName>
                                            </p:attrNameLst>
                                          </p:cBhvr>
                                          <p:tavLst>
                                            <p:tav tm="0">
                                              <p:val>
                                                <p:fltVal val="0"/>
                                              </p:val>
                                            </p:tav>
                                            <p:tav tm="100000">
                                              <p:val>
                                                <p:strVal val="#ppt_h"/>
                                              </p:val>
                                            </p:tav>
                                          </p:tavLst>
                                        </p:anim>
                                        <p:anim calcmode="lin" valueType="num">
                                          <p:cBhvr>
                                            <p:cTn id="64" dur="1000" fill="hold"/>
                                            <p:tgtEl>
                                              <p:spTgt spid="29"/>
                                            </p:tgtEl>
                                            <p:attrNameLst>
                                              <p:attrName>style.rotation</p:attrName>
                                            </p:attrNameLst>
                                          </p:cBhvr>
                                          <p:tavLst>
                                            <p:tav tm="0">
                                              <p:val>
                                                <p:fltVal val="90"/>
                                              </p:val>
                                            </p:tav>
                                            <p:tav tm="100000">
                                              <p:val>
                                                <p:fltVal val="0"/>
                                              </p:val>
                                            </p:tav>
                                          </p:tavLst>
                                        </p:anim>
                                        <p:animEffect transition="in" filter="fade">
                                          <p:cBhvr>
                                            <p:cTn id="65" dur="1000"/>
                                            <p:tgtEl>
                                              <p:spTgt spid="29"/>
                                            </p:tgtEl>
                                          </p:cBhvr>
                                        </p:animEffect>
                                      </p:childTnLst>
                                    </p:cTn>
                                  </p:par>
                                </p:childTnLst>
                              </p:cTn>
                            </p:par>
                            <p:par>
                              <p:cTn id="66" fill="hold">
                                <p:stCondLst>
                                  <p:cond delay="3500"/>
                                </p:stCondLst>
                                <p:childTnLst>
                                  <p:par>
                                    <p:cTn id="67" presetID="2" presetClass="entr" presetSubtype="8" fill="hold" nodeType="afterEffect" p14:presetBounceEnd="48000">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14:bounceEnd="48000">
                                          <p:cBhvr additive="base">
                                            <p:cTn id="69" dur="500" fill="hold"/>
                                            <p:tgtEl>
                                              <p:spTgt spid="11"/>
                                            </p:tgtEl>
                                            <p:attrNameLst>
                                              <p:attrName>ppt_x</p:attrName>
                                            </p:attrNameLst>
                                          </p:cBhvr>
                                          <p:tavLst>
                                            <p:tav tm="0">
                                              <p:val>
                                                <p:strVal val="0-#ppt_w/2"/>
                                              </p:val>
                                            </p:tav>
                                            <p:tav tm="100000">
                                              <p:val>
                                                <p:strVal val="#ppt_x"/>
                                              </p:val>
                                            </p:tav>
                                          </p:tavLst>
                                        </p:anim>
                                        <p:anim calcmode="lin" valueType="num" p14:bounceEnd="48000">
                                          <p:cBhvr additive="base">
                                            <p:cTn id="70" dur="500" fill="hold"/>
                                            <p:tgtEl>
                                              <p:spTgt spid="11"/>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14:presetBounceEnd="48000">
                                      <p:stCondLst>
                                        <p:cond delay="200"/>
                                      </p:stCondLst>
                                      <p:childTnLst>
                                        <p:set>
                                          <p:cBhvr>
                                            <p:cTn id="72" dur="1" fill="hold">
                                              <p:stCondLst>
                                                <p:cond delay="0"/>
                                              </p:stCondLst>
                                            </p:cTn>
                                            <p:tgtEl>
                                              <p:spTgt spid="14"/>
                                            </p:tgtEl>
                                            <p:attrNameLst>
                                              <p:attrName>style.visibility</p:attrName>
                                            </p:attrNameLst>
                                          </p:cBhvr>
                                          <p:to>
                                            <p:strVal val="visible"/>
                                          </p:to>
                                        </p:set>
                                        <p:anim calcmode="lin" valueType="num" p14:bounceEnd="48000">
                                          <p:cBhvr additive="base">
                                            <p:cTn id="73" dur="500" fill="hold"/>
                                            <p:tgtEl>
                                              <p:spTgt spid="14"/>
                                            </p:tgtEl>
                                            <p:attrNameLst>
                                              <p:attrName>ppt_x</p:attrName>
                                            </p:attrNameLst>
                                          </p:cBhvr>
                                          <p:tavLst>
                                            <p:tav tm="0">
                                              <p:val>
                                                <p:strVal val="0-#ppt_w/2"/>
                                              </p:val>
                                            </p:tav>
                                            <p:tav tm="100000">
                                              <p:val>
                                                <p:strVal val="#ppt_x"/>
                                              </p:val>
                                            </p:tav>
                                          </p:tavLst>
                                        </p:anim>
                                        <p:anim calcmode="lin" valueType="num" p14:bounceEnd="48000">
                                          <p:cBhvr additive="base">
                                            <p:cTn id="74" dur="500" fill="hold"/>
                                            <p:tgtEl>
                                              <p:spTgt spid="14"/>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14:presetBounceEnd="48000">
                                      <p:stCondLst>
                                        <p:cond delay="400"/>
                                      </p:stCondLst>
                                      <p:childTnLst>
                                        <p:set>
                                          <p:cBhvr>
                                            <p:cTn id="76" dur="1" fill="hold">
                                              <p:stCondLst>
                                                <p:cond delay="0"/>
                                              </p:stCondLst>
                                            </p:cTn>
                                            <p:tgtEl>
                                              <p:spTgt spid="17"/>
                                            </p:tgtEl>
                                            <p:attrNameLst>
                                              <p:attrName>style.visibility</p:attrName>
                                            </p:attrNameLst>
                                          </p:cBhvr>
                                          <p:to>
                                            <p:strVal val="visible"/>
                                          </p:to>
                                        </p:set>
                                        <p:anim calcmode="lin" valueType="num" p14:bounceEnd="48000">
                                          <p:cBhvr additive="base">
                                            <p:cTn id="77" dur="500" fill="hold"/>
                                            <p:tgtEl>
                                              <p:spTgt spid="17"/>
                                            </p:tgtEl>
                                            <p:attrNameLst>
                                              <p:attrName>ppt_x</p:attrName>
                                            </p:attrNameLst>
                                          </p:cBhvr>
                                          <p:tavLst>
                                            <p:tav tm="0">
                                              <p:val>
                                                <p:strVal val="0-#ppt_w/2"/>
                                              </p:val>
                                            </p:tav>
                                            <p:tav tm="100000">
                                              <p:val>
                                                <p:strVal val="#ppt_x"/>
                                              </p:val>
                                            </p:tav>
                                          </p:tavLst>
                                        </p:anim>
                                        <p:anim calcmode="lin" valueType="num" p14:bounceEnd="48000">
                                          <p:cBhvr additive="base">
                                            <p:cTn id="78" dur="500" fill="hold"/>
                                            <p:tgtEl>
                                              <p:spTgt spid="17"/>
                                            </p:tgtEl>
                                            <p:attrNameLst>
                                              <p:attrName>ppt_y</p:attrName>
                                            </p:attrNameLst>
                                          </p:cBhvr>
                                          <p:tavLst>
                                            <p:tav tm="0">
                                              <p:val>
                                                <p:strVal val="#ppt_y"/>
                                              </p:val>
                                            </p:tav>
                                            <p:tav tm="100000">
                                              <p:val>
                                                <p:strVal val="#ppt_y"/>
                                              </p:val>
                                            </p:tav>
                                          </p:tavLst>
                                        </p:anim>
                                      </p:childTnLst>
                                    </p:cTn>
                                  </p:par>
                                </p:childTnLst>
                              </p:cTn>
                            </p:par>
                            <p:par>
                              <p:cTn id="79" fill="hold">
                                <p:stCondLst>
                                  <p:cond delay="4000"/>
                                </p:stCondLst>
                                <p:childTnLst>
                                  <p:par>
                                    <p:cTn id="80" presetID="22" presetClass="entr" presetSubtype="8"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left)">
                                          <p:cBhvr>
                                            <p:cTn id="8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20"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par>
                              <p:cTn id="47" fill="hold">
                                <p:stCondLst>
                                  <p:cond delay="2500"/>
                                </p:stCondLst>
                                <p:childTnLst>
                                  <p:par>
                                    <p:cTn id="48" presetID="31" presetClass="entr" presetSubtype="0"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1000" fill="hold"/>
                                            <p:tgtEl>
                                              <p:spTgt spid="23"/>
                                            </p:tgtEl>
                                            <p:attrNameLst>
                                              <p:attrName>ppt_w</p:attrName>
                                            </p:attrNameLst>
                                          </p:cBhvr>
                                          <p:tavLst>
                                            <p:tav tm="0">
                                              <p:val>
                                                <p:fltVal val="0"/>
                                              </p:val>
                                            </p:tav>
                                            <p:tav tm="100000">
                                              <p:val>
                                                <p:strVal val="#ppt_w"/>
                                              </p:val>
                                            </p:tav>
                                          </p:tavLst>
                                        </p:anim>
                                        <p:anim calcmode="lin" valueType="num">
                                          <p:cBhvr>
                                            <p:cTn id="51" dur="1000" fill="hold"/>
                                            <p:tgtEl>
                                              <p:spTgt spid="23"/>
                                            </p:tgtEl>
                                            <p:attrNameLst>
                                              <p:attrName>ppt_h</p:attrName>
                                            </p:attrNameLst>
                                          </p:cBhvr>
                                          <p:tavLst>
                                            <p:tav tm="0">
                                              <p:val>
                                                <p:fltVal val="0"/>
                                              </p:val>
                                            </p:tav>
                                            <p:tav tm="100000">
                                              <p:val>
                                                <p:strVal val="#ppt_h"/>
                                              </p:val>
                                            </p:tav>
                                          </p:tavLst>
                                        </p:anim>
                                        <p:anim calcmode="lin" valueType="num">
                                          <p:cBhvr>
                                            <p:cTn id="52" dur="1000" fill="hold"/>
                                            <p:tgtEl>
                                              <p:spTgt spid="23"/>
                                            </p:tgtEl>
                                            <p:attrNameLst>
                                              <p:attrName>style.rotation</p:attrName>
                                            </p:attrNameLst>
                                          </p:cBhvr>
                                          <p:tavLst>
                                            <p:tav tm="0">
                                              <p:val>
                                                <p:fltVal val="90"/>
                                              </p:val>
                                            </p:tav>
                                            <p:tav tm="100000">
                                              <p:val>
                                                <p:fltVal val="0"/>
                                              </p:val>
                                            </p:tav>
                                          </p:tavLst>
                                        </p:anim>
                                        <p:animEffect transition="in" filter="fade">
                                          <p:cBhvr>
                                            <p:cTn id="53" dur="1000"/>
                                            <p:tgtEl>
                                              <p:spTgt spid="23"/>
                                            </p:tgtEl>
                                          </p:cBhvr>
                                        </p:animEffect>
                                      </p:childTnLst>
                                    </p:cTn>
                                  </p:par>
                                  <p:par>
                                    <p:cTn id="54" presetID="31" presetClass="entr" presetSubtype="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1000" fill="hold"/>
                                            <p:tgtEl>
                                              <p:spTgt spid="24"/>
                                            </p:tgtEl>
                                            <p:attrNameLst>
                                              <p:attrName>ppt_w</p:attrName>
                                            </p:attrNameLst>
                                          </p:cBhvr>
                                          <p:tavLst>
                                            <p:tav tm="0">
                                              <p:val>
                                                <p:fltVal val="0"/>
                                              </p:val>
                                            </p:tav>
                                            <p:tav tm="100000">
                                              <p:val>
                                                <p:strVal val="#ppt_w"/>
                                              </p:val>
                                            </p:tav>
                                          </p:tavLst>
                                        </p:anim>
                                        <p:anim calcmode="lin" valueType="num">
                                          <p:cBhvr>
                                            <p:cTn id="57" dur="1000" fill="hold"/>
                                            <p:tgtEl>
                                              <p:spTgt spid="24"/>
                                            </p:tgtEl>
                                            <p:attrNameLst>
                                              <p:attrName>ppt_h</p:attrName>
                                            </p:attrNameLst>
                                          </p:cBhvr>
                                          <p:tavLst>
                                            <p:tav tm="0">
                                              <p:val>
                                                <p:fltVal val="0"/>
                                              </p:val>
                                            </p:tav>
                                            <p:tav tm="100000">
                                              <p:val>
                                                <p:strVal val="#ppt_h"/>
                                              </p:val>
                                            </p:tav>
                                          </p:tavLst>
                                        </p:anim>
                                        <p:anim calcmode="lin" valueType="num">
                                          <p:cBhvr>
                                            <p:cTn id="58" dur="1000" fill="hold"/>
                                            <p:tgtEl>
                                              <p:spTgt spid="24"/>
                                            </p:tgtEl>
                                            <p:attrNameLst>
                                              <p:attrName>style.rotation</p:attrName>
                                            </p:attrNameLst>
                                          </p:cBhvr>
                                          <p:tavLst>
                                            <p:tav tm="0">
                                              <p:val>
                                                <p:fltVal val="90"/>
                                              </p:val>
                                            </p:tav>
                                            <p:tav tm="100000">
                                              <p:val>
                                                <p:fltVal val="0"/>
                                              </p:val>
                                            </p:tav>
                                          </p:tavLst>
                                        </p:anim>
                                        <p:animEffect transition="in" filter="fade">
                                          <p:cBhvr>
                                            <p:cTn id="59" dur="1000"/>
                                            <p:tgtEl>
                                              <p:spTgt spid="24"/>
                                            </p:tgtEl>
                                          </p:cBhvr>
                                        </p:animEffect>
                                      </p:childTnLst>
                                    </p:cTn>
                                  </p:par>
                                  <p:par>
                                    <p:cTn id="60" presetID="31" presetClass="entr" presetSubtype="0"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1000" fill="hold"/>
                                            <p:tgtEl>
                                              <p:spTgt spid="29"/>
                                            </p:tgtEl>
                                            <p:attrNameLst>
                                              <p:attrName>ppt_w</p:attrName>
                                            </p:attrNameLst>
                                          </p:cBhvr>
                                          <p:tavLst>
                                            <p:tav tm="0">
                                              <p:val>
                                                <p:fltVal val="0"/>
                                              </p:val>
                                            </p:tav>
                                            <p:tav tm="100000">
                                              <p:val>
                                                <p:strVal val="#ppt_w"/>
                                              </p:val>
                                            </p:tav>
                                          </p:tavLst>
                                        </p:anim>
                                        <p:anim calcmode="lin" valueType="num">
                                          <p:cBhvr>
                                            <p:cTn id="63" dur="1000" fill="hold"/>
                                            <p:tgtEl>
                                              <p:spTgt spid="29"/>
                                            </p:tgtEl>
                                            <p:attrNameLst>
                                              <p:attrName>ppt_h</p:attrName>
                                            </p:attrNameLst>
                                          </p:cBhvr>
                                          <p:tavLst>
                                            <p:tav tm="0">
                                              <p:val>
                                                <p:fltVal val="0"/>
                                              </p:val>
                                            </p:tav>
                                            <p:tav tm="100000">
                                              <p:val>
                                                <p:strVal val="#ppt_h"/>
                                              </p:val>
                                            </p:tav>
                                          </p:tavLst>
                                        </p:anim>
                                        <p:anim calcmode="lin" valueType="num">
                                          <p:cBhvr>
                                            <p:cTn id="64" dur="1000" fill="hold"/>
                                            <p:tgtEl>
                                              <p:spTgt spid="29"/>
                                            </p:tgtEl>
                                            <p:attrNameLst>
                                              <p:attrName>style.rotation</p:attrName>
                                            </p:attrNameLst>
                                          </p:cBhvr>
                                          <p:tavLst>
                                            <p:tav tm="0">
                                              <p:val>
                                                <p:fltVal val="90"/>
                                              </p:val>
                                            </p:tav>
                                            <p:tav tm="100000">
                                              <p:val>
                                                <p:fltVal val="0"/>
                                              </p:val>
                                            </p:tav>
                                          </p:tavLst>
                                        </p:anim>
                                        <p:animEffect transition="in" filter="fade">
                                          <p:cBhvr>
                                            <p:cTn id="65" dur="1000"/>
                                            <p:tgtEl>
                                              <p:spTgt spid="29"/>
                                            </p:tgtEl>
                                          </p:cBhvr>
                                        </p:animEffect>
                                      </p:childTnLst>
                                    </p:cTn>
                                  </p:par>
                                </p:childTnLst>
                              </p:cTn>
                            </p:par>
                            <p:par>
                              <p:cTn id="66" fill="hold">
                                <p:stCondLst>
                                  <p:cond delay="3500"/>
                                </p:stCondLst>
                                <p:childTnLst>
                                  <p:par>
                                    <p:cTn id="67" presetID="2" presetClass="entr" presetSubtype="8"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500" fill="hold"/>
                                            <p:tgtEl>
                                              <p:spTgt spid="11"/>
                                            </p:tgtEl>
                                            <p:attrNameLst>
                                              <p:attrName>ppt_x</p:attrName>
                                            </p:attrNameLst>
                                          </p:cBhvr>
                                          <p:tavLst>
                                            <p:tav tm="0">
                                              <p:val>
                                                <p:strVal val="0-#ppt_w/2"/>
                                              </p:val>
                                            </p:tav>
                                            <p:tav tm="100000">
                                              <p:val>
                                                <p:strVal val="#ppt_x"/>
                                              </p:val>
                                            </p:tav>
                                          </p:tavLst>
                                        </p:anim>
                                        <p:anim calcmode="lin" valueType="num">
                                          <p:cBhvr additive="base">
                                            <p:cTn id="70" dur="500" fill="hold"/>
                                            <p:tgtEl>
                                              <p:spTgt spid="11"/>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20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0-#ppt_w/2"/>
                                              </p:val>
                                            </p:tav>
                                            <p:tav tm="100000">
                                              <p:val>
                                                <p:strVal val="#ppt_x"/>
                                              </p:val>
                                            </p:tav>
                                          </p:tavLst>
                                        </p:anim>
                                        <p:anim calcmode="lin" valueType="num">
                                          <p:cBhvr additive="base">
                                            <p:cTn id="74" dur="500" fill="hold"/>
                                            <p:tgtEl>
                                              <p:spTgt spid="14"/>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stCondLst>
                                        <p:cond delay="40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0-#ppt_w/2"/>
                                              </p:val>
                                            </p:tav>
                                            <p:tav tm="100000">
                                              <p:val>
                                                <p:strVal val="#ppt_x"/>
                                              </p:val>
                                            </p:tav>
                                          </p:tavLst>
                                        </p:anim>
                                        <p:anim calcmode="lin" valueType="num">
                                          <p:cBhvr additive="base">
                                            <p:cTn id="78" dur="500" fill="hold"/>
                                            <p:tgtEl>
                                              <p:spTgt spid="17"/>
                                            </p:tgtEl>
                                            <p:attrNameLst>
                                              <p:attrName>ppt_y</p:attrName>
                                            </p:attrNameLst>
                                          </p:cBhvr>
                                          <p:tavLst>
                                            <p:tav tm="0">
                                              <p:val>
                                                <p:strVal val="#ppt_y"/>
                                              </p:val>
                                            </p:tav>
                                            <p:tav tm="100000">
                                              <p:val>
                                                <p:strVal val="#ppt_y"/>
                                              </p:val>
                                            </p:tav>
                                          </p:tavLst>
                                        </p:anim>
                                      </p:childTnLst>
                                    </p:cTn>
                                  </p:par>
                                </p:childTnLst>
                              </p:cTn>
                            </p:par>
                            <p:par>
                              <p:cTn id="79" fill="hold">
                                <p:stCondLst>
                                  <p:cond delay="4000"/>
                                </p:stCondLst>
                                <p:childTnLst>
                                  <p:par>
                                    <p:cTn id="80" presetID="22" presetClass="entr" presetSubtype="8"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left)">
                                          <p:cBhvr>
                                            <p:cTn id="8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20" grpId="0"/>
          <p:bldP spid="2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576767" y="2671065"/>
            <a:ext cx="5745708" cy="3604209"/>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7" name="矩形 24"/>
          <p:cNvSpPr>
            <a:spLocks noChangeArrowheads="1"/>
          </p:cNvSpPr>
          <p:nvPr/>
        </p:nvSpPr>
        <p:spPr bwMode="auto">
          <a:xfrm>
            <a:off x="871540" y="2953907"/>
            <a:ext cx="516583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1219200" eaLnBrk="1" hangingPunct="1">
              <a:lnSpc>
                <a:spcPct val="150000"/>
              </a:lnSpc>
            </a:pPr>
            <a:r>
              <a:rPr lang="zh-CN" altLang="en-US" sz="1600" dirty="0">
                <a:latin typeface="微软雅黑" panose="020B0503020204020204" pitchFamily="34" charset="-122"/>
                <a:ea typeface="微软雅黑" panose="020B0503020204020204" pitchFamily="34" charset="-122"/>
              </a:rPr>
              <a:t>小井位于井冈山西北面，距茨坪</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公里，声公路相通。因地形犹如井状小盆而得名，以观赏革命人文景观为主，现已开放的革命遗址有：红军医院旧址和红军伤病员殉难处。</a:t>
            </a:r>
            <a:r>
              <a:rPr lang="en-US" altLang="zh-CN" sz="1600" dirty="0">
                <a:latin typeface="微软雅黑" panose="020B0503020204020204" pitchFamily="34" charset="-122"/>
                <a:ea typeface="微软雅黑" panose="020B0503020204020204" pitchFamily="34" charset="-122"/>
              </a:rPr>
              <a:t>1928</a:t>
            </a:r>
            <a:r>
              <a:rPr lang="zh-CN" altLang="en-US" sz="1600" dirty="0">
                <a:latin typeface="微软雅黑" panose="020B0503020204020204" pitchFamily="34" charset="-122"/>
                <a:ea typeface="微软雅黑" panose="020B0503020204020204" pitchFamily="34" charset="-122"/>
              </a:rPr>
              <a:t>年夏天，红四军在这里设立了红军伤病员医务管理组（第四组），当时全村的</a:t>
            </a:r>
            <a:r>
              <a:rPr lang="en-US" altLang="zh-CN" sz="1600" dirty="0">
                <a:latin typeface="微软雅黑" panose="020B0503020204020204" pitchFamily="34" charset="-122"/>
                <a:ea typeface="微软雅黑" panose="020B0503020204020204" pitchFamily="34" charset="-122"/>
              </a:rPr>
              <a:t>40</a:t>
            </a:r>
            <a:r>
              <a:rPr lang="zh-CN" altLang="en-US" sz="1600" dirty="0">
                <a:latin typeface="微软雅黑" panose="020B0503020204020204" pitchFamily="34" charset="-122"/>
                <a:ea typeface="微软雅黑" panose="020B0503020204020204" pitchFamily="34" charset="-122"/>
              </a:rPr>
              <a:t>多户农民家里，住了</a:t>
            </a:r>
            <a:r>
              <a:rPr lang="en-US" altLang="zh-CN" sz="1600" dirty="0">
                <a:latin typeface="微软雅黑" panose="020B0503020204020204" pitchFamily="34" charset="-122"/>
                <a:ea typeface="微软雅黑" panose="020B0503020204020204" pitchFamily="34" charset="-122"/>
              </a:rPr>
              <a:t>200</a:t>
            </a:r>
            <a:r>
              <a:rPr lang="zh-CN" altLang="en-US" sz="1600" dirty="0">
                <a:latin typeface="微软雅黑" panose="020B0503020204020204" pitchFamily="34" charset="-122"/>
                <a:ea typeface="微软雅黑" panose="020B0503020204020204" pitchFamily="34" charset="-122"/>
              </a:rPr>
              <a:t>多名伤病员。为了减轻群众的负担，改善伤病员的医疗条件，根据湘赣边界特委的决定，</a:t>
            </a:r>
          </a:p>
          <a:p>
            <a:pPr algn="just" defTabSz="1219200" eaLnBrk="1" hangingPunct="1">
              <a:lnSpc>
                <a:spcPct val="150000"/>
              </a:lnSpc>
            </a:pPr>
            <a:r>
              <a:rPr lang="en-US" altLang="zh-CN" sz="1600" dirty="0">
                <a:latin typeface="微软雅黑" panose="020B0503020204020204" pitchFamily="34" charset="-122"/>
                <a:ea typeface="微软雅黑" panose="020B0503020204020204" pitchFamily="34" charset="-122"/>
              </a:rPr>
              <a:t>1927</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10</a:t>
            </a:r>
            <a:r>
              <a:rPr lang="zh-CN" altLang="en-US" sz="1600" dirty="0">
                <a:latin typeface="微软雅黑" panose="020B0503020204020204" pitchFamily="34" charset="-122"/>
                <a:ea typeface="微软雅黑" panose="020B0503020204020204" pitchFamily="34" charset="-122"/>
              </a:rPr>
              <a:t>月开始兴建小井红军医院。</a:t>
            </a:r>
          </a:p>
        </p:txBody>
      </p:sp>
      <p:sp>
        <p:nvSpPr>
          <p:cNvPr id="8" name="矩形 7"/>
          <p:cNvSpPr/>
          <p:nvPr/>
        </p:nvSpPr>
        <p:spPr>
          <a:xfrm>
            <a:off x="426391" y="1489771"/>
            <a:ext cx="5896084" cy="906915"/>
          </a:xfrm>
          <a:prstGeom prst="rect">
            <a:avLst/>
          </a:prstGeom>
          <a:ln>
            <a:noFill/>
          </a:ln>
        </p:spPr>
        <p:txBody>
          <a:bodyPr wrap="square">
            <a:spAutoFit/>
          </a:bodyPr>
          <a:lstStyle/>
          <a:p>
            <a:pPr algn="ctr">
              <a:lnSpc>
                <a:spcPct val="150000"/>
              </a:lnSpc>
              <a:spcAft>
                <a:spcPts val="300"/>
              </a:spcAft>
            </a:pPr>
            <a:r>
              <a:rPr lang="zh-CN" altLang="en-US" sz="4000" b="1" dirty="0">
                <a:solidFill>
                  <a:srgbClr val="C00000"/>
                </a:solidFill>
                <a:latin typeface="微软雅黑" panose="020B0503020204020204" pitchFamily="34" charset="-122"/>
                <a:ea typeface="微软雅黑" panose="020B0503020204020204" pitchFamily="34" charset="-122"/>
              </a:rPr>
              <a:t>小井红军医院</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127" y="3077869"/>
            <a:ext cx="7720146" cy="384484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anim calcmode="lin" valueType="num">
                                      <p:cBhvr>
                                        <p:cTn id="4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8"/>
                                        </p:tgtEl>
                                      </p:cBhvr>
                                    </p:animEffect>
                                  </p:childTnLst>
                                </p:cTn>
                              </p:par>
                            </p:childTnLst>
                          </p:cTn>
                        </p:par>
                        <p:par>
                          <p:cTn id="45" fill="hold">
                            <p:stCondLst>
                              <p:cond delay="3400"/>
                            </p:stCondLst>
                            <p:childTnLst>
                              <p:par>
                                <p:cTn id="46" presetID="21" presetClass="entr" presetSubtype="1"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heel(1)">
                                      <p:cBhvr>
                                        <p:cTn id="48" dur="1000"/>
                                        <p:tgtEl>
                                          <p:spTgt spid="6"/>
                                        </p:tgtEl>
                                      </p:cBhvr>
                                    </p:animEffect>
                                  </p:childTnLst>
                                </p:cTn>
                              </p:par>
                            </p:childTnLst>
                          </p:cTn>
                        </p:par>
                        <p:par>
                          <p:cTn id="49" fill="hold">
                            <p:stCondLst>
                              <p:cond delay="4400"/>
                            </p:stCondLst>
                            <p:childTnLst>
                              <p:par>
                                <p:cTn id="50" presetID="12" presetClass="entr" presetSubtype="1"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p:tgtEl>
                                          <p:spTgt spid="7"/>
                                        </p:tgtEl>
                                        <p:attrNameLst>
                                          <p:attrName>ppt_y</p:attrName>
                                        </p:attrNameLst>
                                      </p:cBhvr>
                                      <p:tavLst>
                                        <p:tav tm="0">
                                          <p:val>
                                            <p:strVal val="#ppt_y-#ppt_h*1.125000"/>
                                          </p:val>
                                        </p:tav>
                                        <p:tav tm="100000">
                                          <p:val>
                                            <p:strVal val="#ppt_y"/>
                                          </p:val>
                                        </p:tav>
                                      </p:tavLst>
                                    </p:anim>
                                    <p:animEffect transition="in" filter="wipe(down)">
                                      <p:cBhvr>
                                        <p:cTn id="53" dur="500"/>
                                        <p:tgtEl>
                                          <p:spTgt spid="7"/>
                                        </p:tgtEl>
                                      </p:cBhvr>
                                    </p:animEffect>
                                  </p:childTnLst>
                                </p:cTn>
                              </p:par>
                            </p:childTnLst>
                          </p:cTn>
                        </p:par>
                        <p:par>
                          <p:cTn id="54" fill="hold">
                            <p:stCondLst>
                              <p:cond delay="4900"/>
                            </p:stCondLst>
                            <p:childTnLst>
                              <p:par>
                                <p:cTn id="55" presetID="22" presetClass="entr" presetSubtype="4"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down)">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37" y="5026146"/>
            <a:ext cx="11058525" cy="1819275"/>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70171" y="4749667"/>
            <a:ext cx="2036340" cy="848475"/>
          </a:xfrm>
          <a:prstGeom prst="rect">
            <a:avLst/>
          </a:prstGeom>
        </p:spPr>
      </p:pic>
      <p:cxnSp>
        <p:nvCxnSpPr>
          <p:cNvPr id="12" name="直接连接符 11"/>
          <p:cNvCxnSpPr/>
          <p:nvPr/>
        </p:nvCxnSpPr>
        <p:spPr>
          <a:xfrm>
            <a:off x="2034090" y="1924337"/>
            <a:ext cx="8872619" cy="0"/>
          </a:xfrm>
          <a:prstGeom prst="line">
            <a:avLst/>
          </a:prstGeom>
          <a:ln>
            <a:solidFill>
              <a:srgbClr val="D30013"/>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881709" y="1012222"/>
            <a:ext cx="3724379" cy="830997"/>
            <a:chOff x="5169025" y="988171"/>
            <a:chExt cx="3861129" cy="861508"/>
          </a:xfrm>
        </p:grpSpPr>
        <p:sp>
          <p:nvSpPr>
            <p:cNvPr id="14" name="矩形 13"/>
            <p:cNvSpPr/>
            <p:nvPr/>
          </p:nvSpPr>
          <p:spPr>
            <a:xfrm>
              <a:off x="5169025" y="988171"/>
              <a:ext cx="1467756" cy="861508"/>
            </a:xfrm>
            <a:prstGeom prst="rect">
              <a:avLst/>
            </a:prstGeom>
          </p:spPr>
          <p:txBody>
            <a:bodyPr wrap="none">
              <a:spAutoFit/>
            </a:bodyPr>
            <a:lstStyle/>
            <a:p>
              <a:r>
                <a:rPr lang="zh-CN" altLang="en-US" sz="4800" b="1" dirty="0">
                  <a:solidFill>
                    <a:srgbClr val="D30013"/>
                  </a:solidFill>
                  <a:latin typeface="字体视界-NEW魏碑体" panose="02010601030101010101" pitchFamily="2" charset="-122"/>
                  <a:ea typeface="字体视界-NEW魏碑体" panose="02010601030101010101" pitchFamily="2" charset="-122"/>
                  <a:cs typeface="方正苏新诗柳楷简体-yolan" panose="02000000000000000000" pitchFamily="2" charset="-122"/>
                </a:rPr>
                <a:t>前言</a:t>
              </a:r>
            </a:p>
          </p:txBody>
        </p:sp>
        <p:sp>
          <p:nvSpPr>
            <p:cNvPr id="15" name="矩形 14"/>
            <p:cNvSpPr/>
            <p:nvPr/>
          </p:nvSpPr>
          <p:spPr>
            <a:xfrm>
              <a:off x="6565281" y="1093876"/>
              <a:ext cx="2464873" cy="670062"/>
            </a:xfrm>
            <a:prstGeom prst="rect">
              <a:avLst/>
            </a:prstGeom>
          </p:spPr>
          <p:txBody>
            <a:bodyPr wrap="none">
              <a:spAutoFit/>
            </a:bodyPr>
            <a:lstStyle/>
            <a:p>
              <a:r>
                <a:rPr lang="en-US" altLang="zh-CN" sz="3600" dirty="0">
                  <a:solidFill>
                    <a:srgbClr val="D30013"/>
                  </a:solidFill>
                  <a:latin typeface="字体视界-NEW魏碑体" panose="02010601030101010101" pitchFamily="2" charset="-122"/>
                  <a:ea typeface="字体视界-NEW魏碑体" panose="02010601030101010101" pitchFamily="2" charset="-122"/>
                  <a:cs typeface="方正苏新诗柳楷简体-yolan" panose="02000000000000000000" pitchFamily="2" charset="-122"/>
                </a:rPr>
                <a:t>QIAN YAN</a:t>
              </a:r>
              <a:endParaRPr lang="zh-CN" altLang="en-US" sz="3600" dirty="0">
                <a:solidFill>
                  <a:srgbClr val="D30013"/>
                </a:solidFill>
                <a:latin typeface="字体视界-NEW魏碑体" panose="02010601030101010101" pitchFamily="2" charset="-122"/>
                <a:ea typeface="字体视界-NEW魏碑体" panose="02010601030101010101" pitchFamily="2" charset="-122"/>
                <a:cs typeface="方正苏新诗柳楷简体-yolan" panose="02000000000000000000" pitchFamily="2" charset="-122"/>
              </a:endParaRPr>
            </a:p>
          </p:txBody>
        </p:sp>
      </p:grpSp>
      <p:sp>
        <p:nvSpPr>
          <p:cNvPr id="16" name="矩形 15"/>
          <p:cNvSpPr/>
          <p:nvPr/>
        </p:nvSpPr>
        <p:spPr>
          <a:xfrm>
            <a:off x="1918857" y="2526933"/>
            <a:ext cx="9103087" cy="1993238"/>
          </a:xfrm>
          <a:prstGeom prst="rect">
            <a:avLst/>
          </a:prstGeom>
        </p:spPr>
        <p:txBody>
          <a:bodyPr wrap="square">
            <a:spAutoFit/>
          </a:bodyPr>
          <a:lstStyle/>
          <a:p>
            <a:pPr>
              <a:lnSpc>
                <a:spcPct val="150000"/>
              </a:lnSpc>
              <a:buClr>
                <a:srgbClr val="C00000"/>
              </a:buClr>
              <a:defRPr/>
            </a:pPr>
            <a:r>
              <a:rPr lang="zh-CN" altLang="en-US" sz="1400" dirty="0">
                <a:latin typeface="字体视界-NEW魏碑体" panose="02010601030101010101" pitchFamily="2" charset="-122"/>
                <a:ea typeface="字体视界-NEW魏碑体" panose="02010601030101010101" pitchFamily="2" charset="-122"/>
              </a:rPr>
              <a:t>井冈山精神是中国共产党伟大精神的重要组成部分，过去、现在和将来对党和人民的崇高伟业都已经和将要发挥重要作用。习近平总书记</a:t>
            </a:r>
            <a:r>
              <a:rPr lang="en-US" altLang="zh-CN" sz="1400" dirty="0">
                <a:latin typeface="字体视界-NEW魏碑体" panose="02010601030101010101" pitchFamily="2" charset="-122"/>
                <a:ea typeface="字体视界-NEW魏碑体" panose="02010601030101010101" pitchFamily="2" charset="-122"/>
              </a:rPr>
              <a:t>2016</a:t>
            </a:r>
            <a:r>
              <a:rPr lang="zh-CN" altLang="en-US" sz="1400" dirty="0">
                <a:latin typeface="字体视界-NEW魏碑体" panose="02010601030101010101" pitchFamily="2" charset="-122"/>
                <a:ea typeface="字体视界-NEW魏碑体" panose="02010601030101010101" pitchFamily="2" charset="-122"/>
              </a:rPr>
              <a:t>年视察江西时的重要指示，赋予了井冈山精神新的时代内涵，对我们学习和弘扬井冈山精神提出了新的更高要求。党的十九大报告中强调：实现伟大梦想，必须进行伟大斗争；实现伟大梦想，必须建设伟大工程；实现伟大梦想，必须推进伟大事业。这一重要论述对于我们把握井冈山精神的现实意义提供了方法论指导；同时对于我们弘扬井冈山精神，砥砺奋进，推进新的时代条件下的伟大斗争、伟大工程、伟大事业、伟大梦想，具有重大现实意义。</a:t>
            </a:r>
          </a:p>
        </p:txBody>
      </p:sp>
      <p:sp>
        <p:nvSpPr>
          <p:cNvPr id="17" name="矩形 16"/>
          <p:cNvSpPr/>
          <p:nvPr/>
        </p:nvSpPr>
        <p:spPr>
          <a:xfrm flipH="1">
            <a:off x="4182997" y="1965279"/>
            <a:ext cx="3589444" cy="633187"/>
          </a:xfrm>
          <a:prstGeom prst="rect">
            <a:avLst/>
          </a:prstGeom>
        </p:spPr>
        <p:txBody>
          <a:bodyPr wrap="none">
            <a:spAutoFit/>
          </a:bodyPr>
          <a:lstStyle/>
          <a:p>
            <a:pPr marL="0" marR="0" lvl="0" indent="0" algn="l" defTabSz="914400" rtl="0" eaLnBrk="1" fontAlgn="base"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sym typeface="Arial" panose="020B0604020202020204" pitchFamily="34" charset="0"/>
              </a:rPr>
              <a:t>星星之火 可以燎原</a:t>
            </a:r>
            <a:endParaRPr kumimoji="0" lang="zh-CN" altLang="en-US" sz="3200" b="1" i="0" u="none" strike="noStrike" kern="1200" cap="none" spc="0" normalizeH="0" baseline="0" noProof="0" dirty="0">
              <a:ln>
                <a:noFill/>
              </a:ln>
              <a:solidFill>
                <a:prstClr val="white"/>
              </a:solidFill>
              <a:effectLst/>
              <a:uLnTx/>
              <a:uFillTx/>
              <a:latin typeface="字体视界-NEW魏碑体" panose="02010601030101010101" pitchFamily="2" charset="-122"/>
              <a:ea typeface="字体视界-NEW魏碑体" panose="02010601030101010101" pitchFamily="2" charset="-122"/>
              <a:sym typeface="Arial" panose="020B0604020202020204" pitchFamily="34" charset="0"/>
            </a:endParaRPr>
          </a:p>
        </p:txBody>
      </p:sp>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4508" y="595472"/>
            <a:ext cx="2857500" cy="11906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750"/>
                                        <p:tgtEl>
                                          <p:spTgt spid="13"/>
                                        </p:tgtEl>
                                      </p:cBhvr>
                                    </p:animEffect>
                                  </p:childTnLst>
                                </p:cTn>
                              </p:par>
                            </p:childTnLst>
                          </p:cTn>
                        </p:par>
                        <p:par>
                          <p:cTn id="19" fill="hold">
                            <p:stCondLst>
                              <p:cond delay="25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3000"/>
                            </p:stCondLst>
                            <p:childTnLst>
                              <p:par>
                                <p:cTn id="24" presetID="53" presetClass="entr" presetSubtype="16" fill="hold" nodeType="afterEffect">
                                  <p:stCondLst>
                                    <p:cond delay="0"/>
                                  </p:stCondLst>
                                  <p:iterate type="lt">
                                    <p:tmPct val="10000"/>
                                  </p:iterate>
                                  <p:childTnLst>
                                    <p:set>
                                      <p:cBhvr>
                                        <p:cTn id="25" dur="1" fill="hold">
                                          <p:stCondLst>
                                            <p:cond delay="0"/>
                                          </p:stCondLst>
                                        </p:cTn>
                                        <p:tgtEl>
                                          <p:spTgt spid="17">
                                            <p:txEl>
                                              <p:pRg st="0" end="0"/>
                                            </p:txEl>
                                          </p:spTgt>
                                        </p:tgtEl>
                                        <p:attrNameLst>
                                          <p:attrName>style.visibility</p:attrName>
                                        </p:attrNameLst>
                                      </p:cBhvr>
                                      <p:to>
                                        <p:strVal val="visible"/>
                                      </p:to>
                                    </p:set>
                                    <p:anim calcmode="lin" valueType="num">
                                      <p:cBhvr>
                                        <p:cTn id="26" dur="2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7" dur="2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28" dur="200"/>
                                        <p:tgtEl>
                                          <p:spTgt spid="17">
                                            <p:txEl>
                                              <p:pRg st="0" end="0"/>
                                            </p:txEl>
                                          </p:spTgt>
                                        </p:tgtEl>
                                      </p:cBhvr>
                                    </p:animEffect>
                                  </p:childTnLst>
                                </p:cTn>
                              </p:par>
                            </p:childTnLst>
                          </p:cTn>
                        </p:par>
                        <p:par>
                          <p:cTn id="29" fill="hold">
                            <p:stCondLst>
                              <p:cond delay="3110"/>
                            </p:stCondLst>
                            <p:childTnLst>
                              <p:par>
                                <p:cTn id="30" presetID="42" presetClass="entr" presetSubtype="0" fill="hold" grpId="0" nodeType="afterEffect">
                                  <p:stCondLst>
                                    <p:cond delay="0"/>
                                  </p:stCondLst>
                                  <p:iterate type="lt">
                                    <p:tmPct val="1554"/>
                                  </p:iterate>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8165"/>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0" fill="hold"/>
                                        <p:tgtEl>
                                          <p:spTgt spid="18"/>
                                        </p:tgtEl>
                                        <p:attrNameLst>
                                          <p:attrName>ppt_w</p:attrName>
                                        </p:attrNameLst>
                                      </p:cBhvr>
                                      <p:tavLst>
                                        <p:tav tm="0">
                                          <p:val>
                                            <p:fltVal val="0"/>
                                          </p:val>
                                        </p:tav>
                                        <p:tav tm="100000">
                                          <p:val>
                                            <p:strVal val="#ppt_w"/>
                                          </p:val>
                                        </p:tav>
                                      </p:tavLst>
                                    </p:anim>
                                    <p:anim calcmode="lin" valueType="num">
                                      <p:cBhvr>
                                        <p:cTn id="39" dur="1000" fill="hold"/>
                                        <p:tgtEl>
                                          <p:spTgt spid="18"/>
                                        </p:tgtEl>
                                        <p:attrNameLst>
                                          <p:attrName>ppt_h</p:attrName>
                                        </p:attrNameLst>
                                      </p:cBhvr>
                                      <p:tavLst>
                                        <p:tav tm="0">
                                          <p:val>
                                            <p:fltVal val="0"/>
                                          </p:val>
                                        </p:tav>
                                        <p:tav tm="100000">
                                          <p:val>
                                            <p:strVal val="#ppt_h"/>
                                          </p:val>
                                        </p:tav>
                                      </p:tavLst>
                                    </p:anim>
                                    <p:animEffect transition="in" filter="fade">
                                      <p:cBhvr>
                                        <p:cTn id="40" dur="1000"/>
                                        <p:tgtEl>
                                          <p:spTgt spid="18"/>
                                        </p:tgtEl>
                                      </p:cBhvr>
                                    </p:animEffect>
                                  </p:childTnLst>
                                </p:cTn>
                              </p:par>
                              <p:par>
                                <p:cTn id="41" presetID="35" presetClass="path" presetSubtype="0" accel="50000" decel="50000" fill="hold" nodeType="withEffect">
                                  <p:stCondLst>
                                    <p:cond delay="0"/>
                                  </p:stCondLst>
                                  <p:childTnLst>
                                    <p:animMotion origin="layout" path="M 2.08333E-6 -1.11111E-6 L 0.31575 -1.11111E-6 " pathEditMode="relative" rAng="0" ptsTypes="AA">
                                      <p:cBhvr>
                                        <p:cTn id="42" dur="2000" spd="-100000" fill="hold"/>
                                        <p:tgtEl>
                                          <p:spTgt spid="18"/>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5221670" y="2320119"/>
            <a:ext cx="6257542" cy="3650637"/>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7" name="矩形 24"/>
          <p:cNvSpPr>
            <a:spLocks noChangeArrowheads="1"/>
          </p:cNvSpPr>
          <p:nvPr/>
        </p:nvSpPr>
        <p:spPr bwMode="auto">
          <a:xfrm>
            <a:off x="5385802" y="2806609"/>
            <a:ext cx="592927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1219200" eaLnBrk="1" hangingPunct="1">
              <a:lnSpc>
                <a:spcPct val="150000"/>
              </a:lnSpc>
            </a:pPr>
            <a:r>
              <a:rPr lang="zh-CN" altLang="en-US" sz="1600" dirty="0">
                <a:latin typeface="微软雅黑" panose="020B0503020204020204" pitchFamily="34" charset="-122"/>
                <a:ea typeface="微软雅黑" panose="020B0503020204020204" pitchFamily="34" charset="-122"/>
              </a:rPr>
              <a:t>小井红军烈士墓又名小井红军伤病员殉难处，距小井红军医院仅百米之远，这里原是一片稻田。</a:t>
            </a:r>
            <a:r>
              <a:rPr lang="en-US" altLang="zh-CN" sz="1600" dirty="0">
                <a:latin typeface="微软雅黑" panose="020B0503020204020204" pitchFamily="34" charset="-122"/>
                <a:ea typeface="微软雅黑" panose="020B0503020204020204" pitchFamily="34" charset="-122"/>
              </a:rPr>
              <a:t>1928</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12</a:t>
            </a:r>
            <a:r>
              <a:rPr lang="zh-CN" altLang="en-US" sz="1600" dirty="0">
                <a:latin typeface="微软雅黑" panose="020B0503020204020204" pitchFamily="34" charset="-122"/>
                <a:ea typeface="微软雅黑" panose="020B0503020204020204" pitchFamily="34" charset="-122"/>
              </a:rPr>
              <a:t>月，湘赣两省的国民党反动派发动了第三次“会剿”。 “可恨奸佞引贼入，烈士命陨红土埋；井冈处处遗忠骨，松树风格励吾侪。”</a:t>
            </a:r>
            <a:r>
              <a:rPr lang="en-US" altLang="zh-CN" sz="1600" dirty="0">
                <a:latin typeface="微软雅黑" panose="020B0503020204020204" pitchFamily="34" charset="-122"/>
                <a:ea typeface="微软雅黑" panose="020B0503020204020204" pitchFamily="34" charset="-122"/>
              </a:rPr>
              <a:t>1929</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29</a:t>
            </a:r>
            <a:r>
              <a:rPr lang="zh-CN" altLang="en-US" sz="1600" dirty="0">
                <a:latin typeface="微软雅黑" panose="020B0503020204020204" pitchFamily="34" charset="-122"/>
                <a:ea typeface="微软雅黑" panose="020B0503020204020204" pitchFamily="34" charset="-122"/>
              </a:rPr>
              <a:t>日，反动派在叛徒陈开恩的带领下，窜入小井村，因威逼利诱也无法从伤员口中得出红军转移的方向，而恼羞成怒，将</a:t>
            </a:r>
            <a:r>
              <a:rPr lang="en-US" altLang="zh-CN" sz="1600" dirty="0">
                <a:latin typeface="微软雅黑" panose="020B0503020204020204" pitchFamily="34" charset="-122"/>
                <a:ea typeface="微软雅黑" panose="020B0503020204020204" pitchFamily="34" charset="-122"/>
              </a:rPr>
              <a:t>130</a:t>
            </a:r>
            <a:r>
              <a:rPr lang="zh-CN" altLang="en-US" sz="1600" dirty="0">
                <a:latin typeface="微软雅黑" panose="020B0503020204020204" pitchFamily="34" charset="-122"/>
                <a:ea typeface="微软雅黑" panose="020B0503020204020204" pitchFamily="34" charset="-122"/>
              </a:rPr>
              <a:t>多位来不及转移的重伤员，全部活活枪杀。</a:t>
            </a:r>
          </a:p>
        </p:txBody>
      </p:sp>
      <p:sp>
        <p:nvSpPr>
          <p:cNvPr id="8" name="矩形 7"/>
          <p:cNvSpPr/>
          <p:nvPr/>
        </p:nvSpPr>
        <p:spPr>
          <a:xfrm>
            <a:off x="4955750" y="1297825"/>
            <a:ext cx="5896084" cy="1015663"/>
          </a:xfrm>
          <a:prstGeom prst="rect">
            <a:avLst/>
          </a:prstGeom>
          <a:ln>
            <a:noFill/>
          </a:ln>
        </p:spPr>
        <p:txBody>
          <a:bodyPr wrap="square">
            <a:spAutoFit/>
          </a:bodyPr>
          <a:lstStyle/>
          <a:p>
            <a:pPr algn="ctr">
              <a:lnSpc>
                <a:spcPct val="150000"/>
              </a:lnSpc>
              <a:spcAft>
                <a:spcPts val="300"/>
              </a:spcAft>
            </a:pPr>
            <a:r>
              <a:rPr lang="zh-CN" altLang="en-US" sz="4000" b="1" dirty="0">
                <a:solidFill>
                  <a:srgbClr val="C00000"/>
                </a:solidFill>
                <a:latin typeface="微软雅黑" panose="020B0503020204020204" pitchFamily="34" charset="-122"/>
                <a:ea typeface="微软雅黑" panose="020B0503020204020204" pitchFamily="34" charset="-122"/>
              </a:rPr>
              <a:t>小井红军烈士墓</a:t>
            </a: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116440" y="1649394"/>
            <a:ext cx="3429187" cy="375774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anim calcmode="lin" valueType="num">
                                      <p:cBhvr>
                                        <p:cTn id="4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8"/>
                                        </p:tgtEl>
                                      </p:cBhvr>
                                    </p:animEffect>
                                  </p:childTnLst>
                                </p:cTn>
                              </p:par>
                            </p:childTnLst>
                          </p:cTn>
                        </p:par>
                        <p:par>
                          <p:cTn id="45" fill="hold">
                            <p:stCondLst>
                              <p:cond delay="3449"/>
                            </p:stCondLst>
                            <p:childTnLst>
                              <p:par>
                                <p:cTn id="46" presetID="21" presetClass="entr" presetSubtype="1"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heel(1)">
                                      <p:cBhvr>
                                        <p:cTn id="48" dur="1000"/>
                                        <p:tgtEl>
                                          <p:spTgt spid="6"/>
                                        </p:tgtEl>
                                      </p:cBhvr>
                                    </p:animEffect>
                                  </p:childTnLst>
                                </p:cTn>
                              </p:par>
                            </p:childTnLst>
                          </p:cTn>
                        </p:par>
                        <p:par>
                          <p:cTn id="49" fill="hold">
                            <p:stCondLst>
                              <p:cond delay="4449"/>
                            </p:stCondLst>
                            <p:childTnLst>
                              <p:par>
                                <p:cTn id="50" presetID="12" presetClass="entr" presetSubtype="1"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p:tgtEl>
                                          <p:spTgt spid="7"/>
                                        </p:tgtEl>
                                        <p:attrNameLst>
                                          <p:attrName>ppt_y</p:attrName>
                                        </p:attrNameLst>
                                      </p:cBhvr>
                                      <p:tavLst>
                                        <p:tav tm="0">
                                          <p:val>
                                            <p:strVal val="#ppt_y-#ppt_h*1.125000"/>
                                          </p:val>
                                        </p:tav>
                                        <p:tav tm="100000">
                                          <p:val>
                                            <p:strVal val="#ppt_y"/>
                                          </p:val>
                                        </p:tav>
                                      </p:tavLst>
                                    </p:anim>
                                    <p:animEffect transition="in" filter="wipe(down)">
                                      <p:cBhvr>
                                        <p:cTn id="53" dur="500"/>
                                        <p:tgtEl>
                                          <p:spTgt spid="7"/>
                                        </p:tgtEl>
                                      </p:cBhvr>
                                    </p:animEffect>
                                  </p:childTnLst>
                                </p:cTn>
                              </p:par>
                            </p:childTnLst>
                          </p:cTn>
                        </p:par>
                        <p:par>
                          <p:cTn id="54" fill="hold">
                            <p:stCondLst>
                              <p:cond delay="4949"/>
                            </p:stCondLst>
                            <p:childTnLst>
                              <p:par>
                                <p:cTn id="55" presetID="22" presetClass="entr" presetSubtype="4"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5221670" y="2171372"/>
            <a:ext cx="6257542" cy="4432627"/>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7" name="矩形 24"/>
          <p:cNvSpPr>
            <a:spLocks noChangeArrowheads="1"/>
          </p:cNvSpPr>
          <p:nvPr/>
        </p:nvSpPr>
        <p:spPr bwMode="auto">
          <a:xfrm>
            <a:off x="5385802" y="2183801"/>
            <a:ext cx="592927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1219200" eaLnBrk="1" hangingPunct="1">
              <a:lnSpc>
                <a:spcPct val="150000"/>
              </a:lnSpc>
            </a:pPr>
            <a:r>
              <a:rPr lang="en-US" altLang="zh-CN" sz="1600" dirty="0">
                <a:latin typeface="微软雅黑" panose="020B0503020204020204" pitchFamily="34" charset="-122"/>
                <a:ea typeface="微软雅黑" panose="020B0503020204020204" pitchFamily="34" charset="-122"/>
              </a:rPr>
              <a:t>1928</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月，井冈山革命斗争进入了大发展时期，为加强边界党的统一领导，经江西、湖南两省委同意，</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20</a:t>
            </a:r>
            <a:r>
              <a:rPr lang="zh-CN" altLang="en-US" sz="1600" dirty="0">
                <a:latin typeface="微软雅黑" panose="020B0503020204020204" pitchFamily="34" charset="-122"/>
                <a:ea typeface="微软雅黑" panose="020B0503020204020204" pitchFamily="34" charset="-122"/>
              </a:rPr>
              <a:t>日，中共湘赣边界党的第一次代表大会在茅坪“谢氏慎公祠”召开。出席会议的有原宁冈、永新、莲花、遂川、酃县五县县委和茶陵特别区委，以及军队党组织的代表共</a:t>
            </a:r>
            <a:r>
              <a:rPr lang="en-US" altLang="zh-CN" sz="1600" dirty="0">
                <a:latin typeface="微软雅黑" panose="020B0503020204020204" pitchFamily="34" charset="-122"/>
                <a:ea typeface="微软雅黑" panose="020B0503020204020204" pitchFamily="34" charset="-122"/>
              </a:rPr>
              <a:t>60</a:t>
            </a:r>
            <a:r>
              <a:rPr lang="zh-CN" altLang="en-US" sz="1600" dirty="0">
                <a:latin typeface="微软雅黑" panose="020B0503020204020204" pitchFamily="34" charset="-122"/>
                <a:ea typeface="微软雅黑" panose="020B0503020204020204" pitchFamily="34" charset="-122"/>
              </a:rPr>
              <a:t>余人，会期</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天。大会总结了半年来井冈山斗争的经验。由于“左”倾盲动主义错误的干扰，造成了“三月失败”，使边界被敌人占领一个多月，根据地内少数同志对革命前途悲观失望，提出了“红旗到底打得多久”的疑问，这是关系到中国红军和根据地能否存在和发展的根本问题，如果不答复，革命就不能前进一步。在会上，毛泽东同志分析了中国革命的形势，深刻阐明了中国革命的性质和特点，批判了某些右倾悲观论调，回答了“红旗到底打得多久”的疑问。</a:t>
            </a:r>
          </a:p>
        </p:txBody>
      </p:sp>
      <p:sp>
        <p:nvSpPr>
          <p:cNvPr id="8" name="矩形 7"/>
          <p:cNvSpPr/>
          <p:nvPr/>
        </p:nvSpPr>
        <p:spPr>
          <a:xfrm>
            <a:off x="4703899" y="1260471"/>
            <a:ext cx="7293084" cy="923330"/>
          </a:xfrm>
          <a:prstGeom prst="rect">
            <a:avLst/>
          </a:prstGeom>
          <a:ln>
            <a:noFill/>
          </a:ln>
        </p:spPr>
        <p:txBody>
          <a:bodyPr wrap="square">
            <a:spAutoFit/>
          </a:bodyPr>
          <a:lstStyle/>
          <a:p>
            <a:pPr algn="ctr">
              <a:lnSpc>
                <a:spcPct val="150000"/>
              </a:lnSpc>
              <a:spcAft>
                <a:spcPts val="300"/>
              </a:spcAft>
            </a:pPr>
            <a:r>
              <a:rPr lang="zh-CN" altLang="en-US" sz="3600" b="1">
                <a:solidFill>
                  <a:srgbClr val="C00000"/>
                </a:solidFill>
                <a:latin typeface="微软雅黑" panose="020B0503020204020204" pitchFamily="34" charset="-122"/>
                <a:ea typeface="微软雅黑" panose="020B0503020204020204" pitchFamily="34" charset="-122"/>
              </a:rPr>
              <a:t>中共湘赣边区第一届代表大会</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239" y="2461848"/>
            <a:ext cx="3784243" cy="306517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anim calcmode="lin" valueType="num">
                                      <p:cBhvr>
                                        <p:cTn id="4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8"/>
                                        </p:tgtEl>
                                      </p:cBhvr>
                                    </p:animEffect>
                                  </p:childTnLst>
                                </p:cTn>
                              </p:par>
                            </p:childTnLst>
                          </p:cTn>
                        </p:par>
                        <p:par>
                          <p:cTn id="45" fill="hold">
                            <p:stCondLst>
                              <p:cond delay="3750"/>
                            </p:stCondLst>
                            <p:childTnLst>
                              <p:par>
                                <p:cTn id="46" presetID="21" presetClass="entr" presetSubtype="1"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heel(1)">
                                      <p:cBhvr>
                                        <p:cTn id="48" dur="1000"/>
                                        <p:tgtEl>
                                          <p:spTgt spid="6"/>
                                        </p:tgtEl>
                                      </p:cBhvr>
                                    </p:animEffect>
                                  </p:childTnLst>
                                </p:cTn>
                              </p:par>
                            </p:childTnLst>
                          </p:cTn>
                        </p:par>
                        <p:par>
                          <p:cTn id="49" fill="hold">
                            <p:stCondLst>
                              <p:cond delay="4750"/>
                            </p:stCondLst>
                            <p:childTnLst>
                              <p:par>
                                <p:cTn id="50" presetID="12" presetClass="entr" presetSubtype="1"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p:tgtEl>
                                          <p:spTgt spid="7"/>
                                        </p:tgtEl>
                                        <p:attrNameLst>
                                          <p:attrName>ppt_y</p:attrName>
                                        </p:attrNameLst>
                                      </p:cBhvr>
                                      <p:tavLst>
                                        <p:tav tm="0">
                                          <p:val>
                                            <p:strVal val="#ppt_y-#ppt_h*1.125000"/>
                                          </p:val>
                                        </p:tav>
                                        <p:tav tm="100000">
                                          <p:val>
                                            <p:strVal val="#ppt_y"/>
                                          </p:val>
                                        </p:tav>
                                      </p:tavLst>
                                    </p:anim>
                                    <p:animEffect transition="in" filter="wipe(down)">
                                      <p:cBhvr>
                                        <p:cTn id="53" dur="500"/>
                                        <p:tgtEl>
                                          <p:spTgt spid="7"/>
                                        </p:tgtEl>
                                      </p:cBhvr>
                                    </p:animEffect>
                                  </p:childTnLst>
                                </p:cTn>
                              </p:par>
                            </p:childTnLst>
                          </p:cTn>
                        </p:par>
                        <p:par>
                          <p:cTn id="54" fill="hold">
                            <p:stCondLst>
                              <p:cond delay="5250"/>
                            </p:stCondLst>
                            <p:childTnLst>
                              <p:par>
                                <p:cTn id="55" presetID="31"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 calcmode="lin" valueType="num">
                                      <p:cBhvr>
                                        <p:cTn id="59" dur="1000" fill="hold"/>
                                        <p:tgtEl>
                                          <p:spTgt spid="9"/>
                                        </p:tgtEl>
                                        <p:attrNameLst>
                                          <p:attrName>style.rotation</p:attrName>
                                        </p:attrNameLst>
                                      </p:cBhvr>
                                      <p:tavLst>
                                        <p:tav tm="0">
                                          <p:val>
                                            <p:fltVal val="90"/>
                                          </p:val>
                                        </p:tav>
                                        <p:tav tm="100000">
                                          <p:val>
                                            <p:fltVal val="0"/>
                                          </p:val>
                                        </p:tav>
                                      </p:tavLst>
                                    </p:anim>
                                    <p:animEffect transition="in" filter="fade">
                                      <p:cBhvr>
                                        <p:cTn id="6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椭圆 5"/>
          <p:cNvSpPr/>
          <p:nvPr/>
        </p:nvSpPr>
        <p:spPr>
          <a:xfrm>
            <a:off x="1137575" y="2423041"/>
            <a:ext cx="2601840" cy="2601840"/>
          </a:xfrm>
          <a:prstGeom prst="ellipse">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 name="椭圆 6"/>
          <p:cNvSpPr/>
          <p:nvPr/>
        </p:nvSpPr>
        <p:spPr>
          <a:xfrm>
            <a:off x="914368" y="2199834"/>
            <a:ext cx="3048251" cy="304825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1357010" y="3407299"/>
            <a:ext cx="2162966" cy="1200329"/>
          </a:xfrm>
          <a:prstGeom prst="rect">
            <a:avLst/>
          </a:prstGeom>
          <a:noFill/>
          <a:effectLst/>
        </p:spPr>
        <p:txBody>
          <a:bodyPr wrap="square" rtlCol="0">
            <a:spAutoFit/>
          </a:bodyPr>
          <a:lstStyle/>
          <a:p>
            <a:pPr algn="ctr"/>
            <a:r>
              <a:rPr lang="zh-CN" altLang="en-US" sz="3600" b="1" dirty="0">
                <a:solidFill>
                  <a:schemeClr val="bg1"/>
                </a:solidFill>
                <a:effectLst>
                  <a:outerShdw blurRad="152400" dist="152400" dir="2700000" algn="tl" rotWithShape="0">
                    <a:prstClr val="black">
                      <a:alpha val="60000"/>
                    </a:prstClr>
                  </a:outerShdw>
                </a:effectLst>
                <a:cs typeface="+mn-ea"/>
                <a:sym typeface="+mn-lt"/>
              </a:rPr>
              <a:t>三 个</a:t>
            </a:r>
            <a:endParaRPr lang="en-US" altLang="zh-CN" sz="3600" b="1" dirty="0">
              <a:solidFill>
                <a:schemeClr val="bg1"/>
              </a:solidFill>
              <a:effectLst>
                <a:outerShdw blurRad="152400" dist="152400" dir="2700000" algn="tl" rotWithShape="0">
                  <a:prstClr val="black">
                    <a:alpha val="60000"/>
                  </a:prstClr>
                </a:outerShdw>
              </a:effectLst>
              <a:cs typeface="+mn-ea"/>
              <a:sym typeface="+mn-lt"/>
            </a:endParaRPr>
          </a:p>
          <a:p>
            <a:pPr algn="ctr"/>
            <a:r>
              <a:rPr lang="zh-CN" altLang="en-US" sz="3600" b="1" dirty="0">
                <a:solidFill>
                  <a:schemeClr val="bg1"/>
                </a:solidFill>
                <a:effectLst>
                  <a:outerShdw blurRad="152400" dist="152400" dir="2700000" algn="tl" rotWithShape="0">
                    <a:prstClr val="black">
                      <a:alpha val="60000"/>
                    </a:prstClr>
                  </a:outerShdw>
                </a:effectLst>
                <a:cs typeface="+mn-ea"/>
                <a:sym typeface="+mn-lt"/>
              </a:rPr>
              <a:t>永不动摇</a:t>
            </a:r>
          </a:p>
        </p:txBody>
      </p:sp>
      <p:pic>
        <p:nvPicPr>
          <p:cNvPr id="9" name="图片 8"/>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038029" y="2767453"/>
            <a:ext cx="800929" cy="681218"/>
          </a:xfrm>
          <a:prstGeom prst="rect">
            <a:avLst/>
          </a:prstGeom>
        </p:spPr>
      </p:pic>
      <p:cxnSp>
        <p:nvCxnSpPr>
          <p:cNvPr id="10" name="直接箭头连接符 9"/>
          <p:cNvCxnSpPr/>
          <p:nvPr/>
        </p:nvCxnSpPr>
        <p:spPr>
          <a:xfrm>
            <a:off x="4204616" y="3723959"/>
            <a:ext cx="720000"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圆角矩形 14"/>
          <p:cNvSpPr/>
          <p:nvPr/>
        </p:nvSpPr>
        <p:spPr>
          <a:xfrm>
            <a:off x="5144118" y="1653214"/>
            <a:ext cx="6133515" cy="1230663"/>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solidFill>
                <a:srgbClr val="C00000"/>
              </a:solidFill>
              <a:cs typeface="+mn-ea"/>
              <a:sym typeface="+mn-lt"/>
            </a:endParaRPr>
          </a:p>
        </p:txBody>
      </p:sp>
      <p:sp>
        <p:nvSpPr>
          <p:cNvPr id="12" name="圆角矩形 15"/>
          <p:cNvSpPr/>
          <p:nvPr/>
        </p:nvSpPr>
        <p:spPr>
          <a:xfrm>
            <a:off x="5144118" y="4564042"/>
            <a:ext cx="6133515" cy="1230663"/>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solidFill>
                <a:srgbClr val="C00000"/>
              </a:solidFill>
              <a:cs typeface="+mn-ea"/>
              <a:sym typeface="+mn-lt"/>
            </a:endParaRPr>
          </a:p>
        </p:txBody>
      </p:sp>
      <p:sp>
        <p:nvSpPr>
          <p:cNvPr id="13" name="文本框 12"/>
          <p:cNvSpPr txBox="1"/>
          <p:nvPr/>
        </p:nvSpPr>
        <p:spPr>
          <a:xfrm>
            <a:off x="5372275" y="1945380"/>
            <a:ext cx="5677200" cy="874407"/>
          </a:xfrm>
          <a:prstGeom prst="rect">
            <a:avLst/>
          </a:prstGeom>
          <a:noFill/>
          <a:effectLst/>
        </p:spPr>
        <p:txBody>
          <a:bodyPr wrap="square" rtlCol="0">
            <a:spAutoFit/>
          </a:bodyPr>
          <a:lstStyle>
            <a:defPPr>
              <a:defRPr lang="zh-CN"/>
            </a:defPPr>
            <a:lvl1pPr>
              <a:defRPr sz="3600">
                <a:solidFill>
                  <a:srgbClr val="FFFF00"/>
                </a:solidFill>
                <a:effectLst>
                  <a:glow rad="101600">
                    <a:srgbClr val="C00000"/>
                  </a:glow>
                  <a:outerShdw blurRad="203200" dist="101600" dir="5400000" algn="tl" rotWithShape="0">
                    <a:prstClr val="black">
                      <a:alpha val="60000"/>
                    </a:prstClr>
                  </a:outerShdw>
                </a:effectLst>
                <a:latin typeface="方正兰亭粗黑_GBK" panose="02000000000000000000" pitchFamily="2" charset="-122"/>
                <a:ea typeface="方正兰亭粗黑_GBK" panose="02000000000000000000" pitchFamily="2" charset="-122"/>
              </a:defRPr>
            </a:lvl1pPr>
          </a:lstStyle>
          <a:p>
            <a:pPr>
              <a:lnSpc>
                <a:spcPct val="150000"/>
              </a:lnSpc>
            </a:pPr>
            <a:r>
              <a:rPr lang="zh-CN" altLang="en-US" sz="1800" dirty="0">
                <a:solidFill>
                  <a:srgbClr val="C00000"/>
                </a:solidFill>
                <a:effectLst/>
                <a:latin typeface="微软雅黑" panose="020B0503020204020204" pitchFamily="34" charset="-122"/>
                <a:ea typeface="微软雅黑" panose="020B0503020204020204" pitchFamily="34" charset="-122"/>
              </a:rPr>
              <a:t>井冈山斗争是在革命处于低潮时期开始的。在历史关键时刻，我们党坚持实事求是、调査研究，</a:t>
            </a:r>
          </a:p>
        </p:txBody>
      </p:sp>
      <p:sp>
        <p:nvSpPr>
          <p:cNvPr id="14" name="文本框 13"/>
          <p:cNvSpPr txBox="1"/>
          <p:nvPr/>
        </p:nvSpPr>
        <p:spPr>
          <a:xfrm>
            <a:off x="5372275" y="3400794"/>
            <a:ext cx="5677200" cy="923330"/>
          </a:xfrm>
          <a:prstGeom prst="rect">
            <a:avLst/>
          </a:prstGeom>
          <a:noFill/>
          <a:effectLst/>
        </p:spPr>
        <p:txBody>
          <a:bodyPr wrap="square" rtlCol="0">
            <a:spAutoFit/>
          </a:bodyPr>
          <a:lstStyle>
            <a:defPPr>
              <a:defRPr lang="zh-CN"/>
            </a:defPPr>
            <a:lvl1pPr algn="just">
              <a:defRPr sz="1600">
                <a:solidFill>
                  <a:schemeClr val="bg1"/>
                </a:solidFill>
                <a:effectLst/>
                <a:latin typeface="方正兰亭中黑_GBK" panose="02000000000000000000" pitchFamily="2" charset="-122"/>
                <a:ea typeface="方正兰亭中黑_GBK" panose="02000000000000000000" pitchFamily="2" charset="-122"/>
              </a:defRPr>
            </a:lvl1pPr>
          </a:lstStyle>
          <a:p>
            <a:r>
              <a:rPr lang="zh-CN" altLang="en-US" sz="1800" dirty="0">
                <a:solidFill>
                  <a:srgbClr val="C00000"/>
                </a:solidFill>
                <a:latin typeface="微软雅黑" panose="020B0503020204020204" pitchFamily="34" charset="-122"/>
                <a:ea typeface="微软雅黑" panose="020B0503020204020204" pitchFamily="34" charset="-122"/>
              </a:rPr>
              <a:t>把马克思主义与中国革命实际相结合，制定正确的政策和策略。勇于探索中国革命、军队建设和武装斗争的新路子。开辟了农村包围城市、</a:t>
            </a:r>
            <a:endParaRPr lang="zh-CN" altLang="en-US" sz="1800" dirty="0">
              <a:solidFill>
                <a:srgbClr val="C00000"/>
              </a:solidFill>
              <a:latin typeface="+mn-lt"/>
              <a:ea typeface="+mn-ea"/>
              <a:cs typeface="+mn-ea"/>
              <a:sym typeface="+mn-lt"/>
            </a:endParaRPr>
          </a:p>
        </p:txBody>
      </p:sp>
      <p:sp>
        <p:nvSpPr>
          <p:cNvPr id="15" name="文本框 14"/>
          <p:cNvSpPr txBox="1"/>
          <p:nvPr/>
        </p:nvSpPr>
        <p:spPr>
          <a:xfrm>
            <a:off x="5372275" y="4717708"/>
            <a:ext cx="5677200" cy="923330"/>
          </a:xfrm>
          <a:prstGeom prst="rect">
            <a:avLst/>
          </a:prstGeom>
          <a:noFill/>
          <a:effectLst/>
        </p:spPr>
        <p:txBody>
          <a:bodyPr wrap="square" rtlCol="0">
            <a:spAutoFit/>
          </a:bodyPr>
          <a:lstStyle>
            <a:defPPr>
              <a:defRPr lang="zh-CN"/>
            </a:defPPr>
            <a:lvl1pPr algn="just">
              <a:defRPr sz="1600">
                <a:solidFill>
                  <a:schemeClr val="bg1"/>
                </a:solidFill>
                <a:effectLst/>
                <a:latin typeface="方正兰亭中黑_GBK" panose="02000000000000000000" pitchFamily="2" charset="-122"/>
                <a:ea typeface="方正兰亭中黑_GBK" panose="02000000000000000000" pitchFamily="2" charset="-122"/>
              </a:defRPr>
            </a:lvl1pPr>
          </a:lstStyle>
          <a:p>
            <a:r>
              <a:rPr lang="zh-CN" altLang="en-US" sz="1800" dirty="0">
                <a:solidFill>
                  <a:srgbClr val="C00000"/>
                </a:solidFill>
                <a:latin typeface="微软雅黑" panose="020B0503020204020204" pitchFamily="34" charset="-122"/>
                <a:ea typeface="微软雅黑" panose="020B0503020204020204" pitchFamily="34" charset="-122"/>
              </a:rPr>
              <a:t>武装夺取政权的革命道路。制定了党领导军队的一系列组织制度和纪律。引导中国革命不断从胜利走向胜利。是井冈山精神的核心内容和本质特征。</a:t>
            </a:r>
            <a:endParaRPr lang="zh-CN" altLang="en-US" sz="1800" dirty="0">
              <a:solidFill>
                <a:srgbClr val="C00000"/>
              </a:solidFill>
              <a:latin typeface="+mn-lt"/>
              <a:ea typeface="+mn-ea"/>
              <a:cs typeface="+mn-ea"/>
              <a:sym typeface="+mn-lt"/>
            </a:endParaRPr>
          </a:p>
        </p:txBody>
      </p:sp>
      <p:sp>
        <p:nvSpPr>
          <p:cNvPr id="16" name="圆角矩形 19"/>
          <p:cNvSpPr/>
          <p:nvPr/>
        </p:nvSpPr>
        <p:spPr>
          <a:xfrm>
            <a:off x="5144118" y="3108628"/>
            <a:ext cx="6133515" cy="1230663"/>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solidFill>
                <a:srgbClr val="C00000"/>
              </a:solidFill>
              <a:cs typeface="+mn-ea"/>
              <a:sym typeface="+mn-lt"/>
            </a:endParaRPr>
          </a:p>
        </p:txBody>
      </p:sp>
      <p:cxnSp>
        <p:nvCxnSpPr>
          <p:cNvPr id="17" name="直接箭头连接符 16"/>
          <p:cNvCxnSpPr/>
          <p:nvPr/>
        </p:nvCxnSpPr>
        <p:spPr>
          <a:xfrm rot="19800000">
            <a:off x="3940876" y="2493614"/>
            <a:ext cx="1008000"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rot="1800000" flipV="1">
            <a:off x="3940876" y="4954305"/>
            <a:ext cx="1008000"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250" fill="hold"/>
                                        <p:tgtEl>
                                          <p:spTgt spid="7"/>
                                        </p:tgtEl>
                                        <p:attrNameLst>
                                          <p:attrName>ppt_w</p:attrName>
                                        </p:attrNameLst>
                                      </p:cBhvr>
                                      <p:tavLst>
                                        <p:tav tm="0">
                                          <p:val>
                                            <p:fltVal val="0"/>
                                          </p:val>
                                        </p:tav>
                                        <p:tav tm="100000">
                                          <p:val>
                                            <p:strVal val="#ppt_w"/>
                                          </p:val>
                                        </p:tav>
                                      </p:tavLst>
                                    </p:anim>
                                    <p:anim calcmode="lin" valueType="num">
                                      <p:cBhvr>
                                        <p:cTn id="41" dur="250" fill="hold"/>
                                        <p:tgtEl>
                                          <p:spTgt spid="7"/>
                                        </p:tgtEl>
                                        <p:attrNameLst>
                                          <p:attrName>ppt_h</p:attrName>
                                        </p:attrNameLst>
                                      </p:cBhvr>
                                      <p:tavLst>
                                        <p:tav tm="0">
                                          <p:val>
                                            <p:fltVal val="0"/>
                                          </p:val>
                                        </p:tav>
                                        <p:tav tm="100000">
                                          <p:val>
                                            <p:strVal val="#ppt_h"/>
                                          </p:val>
                                        </p:tav>
                                      </p:tavLst>
                                    </p:anim>
                                    <p:animEffect transition="in" filter="fade">
                                      <p:cBhvr>
                                        <p:cTn id="42" dur="250"/>
                                        <p:tgtEl>
                                          <p:spTgt spid="7"/>
                                        </p:tgtEl>
                                      </p:cBhvr>
                                    </p:animEffect>
                                  </p:childTnLst>
                                </p:cTn>
                              </p:par>
                              <p:par>
                                <p:cTn id="43" presetID="6" presetClass="emph" presetSubtype="0" decel="100000" fill="hold" grpId="1" nodeType="withEffect">
                                  <p:stCondLst>
                                    <p:cond delay="200"/>
                                  </p:stCondLst>
                                  <p:childTnLst>
                                    <p:animScale>
                                      <p:cBhvr>
                                        <p:cTn id="44" dur="250" fill="hold"/>
                                        <p:tgtEl>
                                          <p:spTgt spid="7"/>
                                        </p:tgtEl>
                                      </p:cBhvr>
                                      <p:by x="120000" y="120000"/>
                                    </p:animScale>
                                  </p:childTnLst>
                                </p:cTn>
                              </p:par>
                              <p:par>
                                <p:cTn id="45" presetID="6" presetClass="emph" presetSubtype="0" decel="100000" fill="hold" grpId="2" nodeType="withEffect">
                                  <p:stCondLst>
                                    <p:cond delay="400"/>
                                  </p:stCondLst>
                                  <p:childTnLst>
                                    <p:animScale>
                                      <p:cBhvr>
                                        <p:cTn id="46" dur="250" fill="hold"/>
                                        <p:tgtEl>
                                          <p:spTgt spid="7"/>
                                        </p:tgtEl>
                                      </p:cBhvr>
                                      <p:by x="83000" y="83000"/>
                                    </p:animScale>
                                  </p:childTnLst>
                                </p:cTn>
                              </p:par>
                              <p:par>
                                <p:cTn id="47" presetID="53" presetClass="entr" presetSubtype="16" fill="hold" grpId="0" nodeType="withEffect">
                                  <p:stCondLst>
                                    <p:cond delay="400"/>
                                  </p:stCondLst>
                                  <p:childTnLst>
                                    <p:set>
                                      <p:cBhvr>
                                        <p:cTn id="48" dur="1" fill="hold">
                                          <p:stCondLst>
                                            <p:cond delay="0"/>
                                          </p:stCondLst>
                                        </p:cTn>
                                        <p:tgtEl>
                                          <p:spTgt spid="6"/>
                                        </p:tgtEl>
                                        <p:attrNameLst>
                                          <p:attrName>style.visibility</p:attrName>
                                        </p:attrNameLst>
                                      </p:cBhvr>
                                      <p:to>
                                        <p:strVal val="visible"/>
                                      </p:to>
                                    </p:set>
                                    <p:anim calcmode="lin" valueType="num">
                                      <p:cBhvr>
                                        <p:cTn id="49" dur="250" fill="hold"/>
                                        <p:tgtEl>
                                          <p:spTgt spid="6"/>
                                        </p:tgtEl>
                                        <p:attrNameLst>
                                          <p:attrName>ppt_w</p:attrName>
                                        </p:attrNameLst>
                                      </p:cBhvr>
                                      <p:tavLst>
                                        <p:tav tm="0">
                                          <p:val>
                                            <p:fltVal val="0"/>
                                          </p:val>
                                        </p:tav>
                                        <p:tav tm="100000">
                                          <p:val>
                                            <p:strVal val="#ppt_w"/>
                                          </p:val>
                                        </p:tav>
                                      </p:tavLst>
                                    </p:anim>
                                    <p:anim calcmode="lin" valueType="num">
                                      <p:cBhvr>
                                        <p:cTn id="50" dur="250" fill="hold"/>
                                        <p:tgtEl>
                                          <p:spTgt spid="6"/>
                                        </p:tgtEl>
                                        <p:attrNameLst>
                                          <p:attrName>ppt_h</p:attrName>
                                        </p:attrNameLst>
                                      </p:cBhvr>
                                      <p:tavLst>
                                        <p:tav tm="0">
                                          <p:val>
                                            <p:fltVal val="0"/>
                                          </p:val>
                                        </p:tav>
                                        <p:tav tm="100000">
                                          <p:val>
                                            <p:strVal val="#ppt_h"/>
                                          </p:val>
                                        </p:tav>
                                      </p:tavLst>
                                    </p:anim>
                                    <p:animEffect transition="in" filter="fade">
                                      <p:cBhvr>
                                        <p:cTn id="51" dur="250"/>
                                        <p:tgtEl>
                                          <p:spTgt spid="6"/>
                                        </p:tgtEl>
                                      </p:cBhvr>
                                    </p:animEffect>
                                  </p:childTnLst>
                                </p:cTn>
                              </p:par>
                              <p:par>
                                <p:cTn id="52" presetID="6" presetClass="emph" presetSubtype="0" decel="100000" fill="hold" grpId="1" nodeType="withEffect">
                                  <p:stCondLst>
                                    <p:cond delay="600"/>
                                  </p:stCondLst>
                                  <p:childTnLst>
                                    <p:animScale>
                                      <p:cBhvr>
                                        <p:cTn id="53" dur="250" fill="hold"/>
                                        <p:tgtEl>
                                          <p:spTgt spid="6"/>
                                        </p:tgtEl>
                                      </p:cBhvr>
                                      <p:by x="120000" y="120000"/>
                                    </p:animScale>
                                  </p:childTnLst>
                                </p:cTn>
                              </p:par>
                              <p:par>
                                <p:cTn id="54" presetID="6" presetClass="emph" presetSubtype="0" decel="100000" fill="hold" grpId="2" nodeType="withEffect">
                                  <p:stCondLst>
                                    <p:cond delay="800"/>
                                  </p:stCondLst>
                                  <p:childTnLst>
                                    <p:animScale>
                                      <p:cBhvr>
                                        <p:cTn id="55" dur="250" fill="hold"/>
                                        <p:tgtEl>
                                          <p:spTgt spid="6"/>
                                        </p:tgtEl>
                                      </p:cBhvr>
                                      <p:by x="83000" y="83000"/>
                                    </p:animScale>
                                  </p:childTnLst>
                                </p:cTn>
                              </p:par>
                              <p:par>
                                <p:cTn id="56" presetID="53" presetClass="entr" presetSubtype="16" fill="hold" nodeType="withEffect">
                                  <p:stCondLst>
                                    <p:cond delay="600"/>
                                  </p:stCondLst>
                                  <p:childTnLst>
                                    <p:set>
                                      <p:cBhvr>
                                        <p:cTn id="57" dur="1" fill="hold">
                                          <p:stCondLst>
                                            <p:cond delay="0"/>
                                          </p:stCondLst>
                                        </p:cTn>
                                        <p:tgtEl>
                                          <p:spTgt spid="9"/>
                                        </p:tgtEl>
                                        <p:attrNameLst>
                                          <p:attrName>style.visibility</p:attrName>
                                        </p:attrNameLst>
                                      </p:cBhvr>
                                      <p:to>
                                        <p:strVal val="visible"/>
                                      </p:to>
                                    </p:set>
                                    <p:anim calcmode="lin" valueType="num">
                                      <p:cBhvr>
                                        <p:cTn id="58" dur="250" fill="hold"/>
                                        <p:tgtEl>
                                          <p:spTgt spid="9"/>
                                        </p:tgtEl>
                                        <p:attrNameLst>
                                          <p:attrName>ppt_w</p:attrName>
                                        </p:attrNameLst>
                                      </p:cBhvr>
                                      <p:tavLst>
                                        <p:tav tm="0">
                                          <p:val>
                                            <p:fltVal val="0"/>
                                          </p:val>
                                        </p:tav>
                                        <p:tav tm="100000">
                                          <p:val>
                                            <p:strVal val="#ppt_w"/>
                                          </p:val>
                                        </p:tav>
                                      </p:tavLst>
                                    </p:anim>
                                    <p:anim calcmode="lin" valueType="num">
                                      <p:cBhvr>
                                        <p:cTn id="59" dur="250" fill="hold"/>
                                        <p:tgtEl>
                                          <p:spTgt spid="9"/>
                                        </p:tgtEl>
                                        <p:attrNameLst>
                                          <p:attrName>ppt_h</p:attrName>
                                        </p:attrNameLst>
                                      </p:cBhvr>
                                      <p:tavLst>
                                        <p:tav tm="0">
                                          <p:val>
                                            <p:fltVal val="0"/>
                                          </p:val>
                                        </p:tav>
                                        <p:tav tm="100000">
                                          <p:val>
                                            <p:strVal val="#ppt_h"/>
                                          </p:val>
                                        </p:tav>
                                      </p:tavLst>
                                    </p:anim>
                                    <p:animEffect transition="in" filter="fade">
                                      <p:cBhvr>
                                        <p:cTn id="60" dur="250"/>
                                        <p:tgtEl>
                                          <p:spTgt spid="9"/>
                                        </p:tgtEl>
                                      </p:cBhvr>
                                    </p:animEffect>
                                  </p:childTnLst>
                                </p:cTn>
                              </p:par>
                              <p:par>
                                <p:cTn id="61" presetID="6" presetClass="emph" presetSubtype="0" decel="100000" fill="hold" nodeType="withEffect">
                                  <p:stCondLst>
                                    <p:cond delay="800"/>
                                  </p:stCondLst>
                                  <p:childTnLst>
                                    <p:animScale>
                                      <p:cBhvr>
                                        <p:cTn id="62" dur="250" fill="hold"/>
                                        <p:tgtEl>
                                          <p:spTgt spid="9"/>
                                        </p:tgtEl>
                                      </p:cBhvr>
                                      <p:by x="120000" y="120000"/>
                                    </p:animScale>
                                  </p:childTnLst>
                                </p:cTn>
                              </p:par>
                              <p:par>
                                <p:cTn id="63" presetID="6" presetClass="emph" presetSubtype="0" decel="100000" fill="hold" nodeType="withEffect">
                                  <p:stCondLst>
                                    <p:cond delay="1000"/>
                                  </p:stCondLst>
                                  <p:childTnLst>
                                    <p:animScale>
                                      <p:cBhvr>
                                        <p:cTn id="64" dur="250" fill="hold"/>
                                        <p:tgtEl>
                                          <p:spTgt spid="9"/>
                                        </p:tgtEl>
                                      </p:cBhvr>
                                      <p:by x="83000" y="83000"/>
                                    </p:animScale>
                                  </p:childTnLst>
                                </p:cTn>
                              </p:par>
                              <p:par>
                                <p:cTn id="65" presetID="53" presetClass="entr" presetSubtype="16" fill="hold" grpId="0" nodeType="withEffect">
                                  <p:stCondLst>
                                    <p:cond delay="600"/>
                                  </p:stCondLst>
                                  <p:childTnLst>
                                    <p:set>
                                      <p:cBhvr>
                                        <p:cTn id="66" dur="1" fill="hold">
                                          <p:stCondLst>
                                            <p:cond delay="0"/>
                                          </p:stCondLst>
                                        </p:cTn>
                                        <p:tgtEl>
                                          <p:spTgt spid="8"/>
                                        </p:tgtEl>
                                        <p:attrNameLst>
                                          <p:attrName>style.visibility</p:attrName>
                                        </p:attrNameLst>
                                      </p:cBhvr>
                                      <p:to>
                                        <p:strVal val="visible"/>
                                      </p:to>
                                    </p:set>
                                    <p:anim calcmode="lin" valueType="num">
                                      <p:cBhvr>
                                        <p:cTn id="67" dur="250" fill="hold"/>
                                        <p:tgtEl>
                                          <p:spTgt spid="8"/>
                                        </p:tgtEl>
                                        <p:attrNameLst>
                                          <p:attrName>ppt_w</p:attrName>
                                        </p:attrNameLst>
                                      </p:cBhvr>
                                      <p:tavLst>
                                        <p:tav tm="0">
                                          <p:val>
                                            <p:fltVal val="0"/>
                                          </p:val>
                                        </p:tav>
                                        <p:tav tm="100000">
                                          <p:val>
                                            <p:strVal val="#ppt_w"/>
                                          </p:val>
                                        </p:tav>
                                      </p:tavLst>
                                    </p:anim>
                                    <p:anim calcmode="lin" valueType="num">
                                      <p:cBhvr>
                                        <p:cTn id="68" dur="250" fill="hold"/>
                                        <p:tgtEl>
                                          <p:spTgt spid="8"/>
                                        </p:tgtEl>
                                        <p:attrNameLst>
                                          <p:attrName>ppt_h</p:attrName>
                                        </p:attrNameLst>
                                      </p:cBhvr>
                                      <p:tavLst>
                                        <p:tav tm="0">
                                          <p:val>
                                            <p:fltVal val="0"/>
                                          </p:val>
                                        </p:tav>
                                        <p:tav tm="100000">
                                          <p:val>
                                            <p:strVal val="#ppt_h"/>
                                          </p:val>
                                        </p:tav>
                                      </p:tavLst>
                                    </p:anim>
                                    <p:animEffect transition="in" filter="fade">
                                      <p:cBhvr>
                                        <p:cTn id="69" dur="250"/>
                                        <p:tgtEl>
                                          <p:spTgt spid="8"/>
                                        </p:tgtEl>
                                      </p:cBhvr>
                                    </p:animEffect>
                                  </p:childTnLst>
                                </p:cTn>
                              </p:par>
                              <p:par>
                                <p:cTn id="70" presetID="6" presetClass="emph" presetSubtype="0" decel="100000" fill="hold" grpId="1" nodeType="withEffect">
                                  <p:stCondLst>
                                    <p:cond delay="800"/>
                                  </p:stCondLst>
                                  <p:childTnLst>
                                    <p:animScale>
                                      <p:cBhvr>
                                        <p:cTn id="71" dur="250" fill="hold"/>
                                        <p:tgtEl>
                                          <p:spTgt spid="8"/>
                                        </p:tgtEl>
                                      </p:cBhvr>
                                      <p:by x="120000" y="120000"/>
                                    </p:animScale>
                                  </p:childTnLst>
                                </p:cTn>
                              </p:par>
                              <p:par>
                                <p:cTn id="72" presetID="6" presetClass="emph" presetSubtype="0" decel="100000" fill="hold" grpId="2" nodeType="withEffect">
                                  <p:stCondLst>
                                    <p:cond delay="1000"/>
                                  </p:stCondLst>
                                  <p:childTnLst>
                                    <p:animScale>
                                      <p:cBhvr>
                                        <p:cTn id="73" dur="250" fill="hold"/>
                                        <p:tgtEl>
                                          <p:spTgt spid="8"/>
                                        </p:tgtEl>
                                      </p:cBhvr>
                                      <p:by x="83000" y="83000"/>
                                    </p:animScale>
                                  </p:childTnLst>
                                </p:cTn>
                              </p:par>
                            </p:childTnLst>
                          </p:cTn>
                        </p:par>
                        <p:par>
                          <p:cTn id="74" fill="hold">
                            <p:stCondLst>
                              <p:cond delay="2000"/>
                            </p:stCondLst>
                            <p:childTnLst>
                              <p:par>
                                <p:cTn id="75" presetID="22" presetClass="entr" presetSubtype="8"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par>
                                <p:cTn id="78" presetID="22" presetClass="entr" presetSubtype="8" fill="hold" nodeType="with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left)">
                                      <p:cBhvr>
                                        <p:cTn id="80" dur="500"/>
                                        <p:tgtEl>
                                          <p:spTgt spid="10"/>
                                        </p:tgtEl>
                                      </p:cBhvr>
                                    </p:animEffect>
                                  </p:childTnLst>
                                </p:cTn>
                              </p:par>
                              <p:par>
                                <p:cTn id="81" presetID="22" presetClass="entr" presetSubtype="8" fill="hold"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left)">
                                      <p:cBhvr>
                                        <p:cTn id="83" dur="500"/>
                                        <p:tgtEl>
                                          <p:spTgt spid="18"/>
                                        </p:tgtEl>
                                      </p:cBhvr>
                                    </p:animEffect>
                                  </p:childTnLst>
                                </p:cTn>
                              </p:par>
                            </p:childTnLst>
                          </p:cTn>
                        </p:par>
                        <p:par>
                          <p:cTn id="84" fill="hold">
                            <p:stCondLst>
                              <p:cond delay="25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par>
                          <p:cTn id="88" fill="hold">
                            <p:stCondLst>
                              <p:cond delay="3000"/>
                            </p:stCondLst>
                            <p:childTnLst>
                              <p:par>
                                <p:cTn id="89" presetID="53" presetClass="entr" presetSubtype="16" fill="hold" grpId="0" nodeType="afterEffect">
                                  <p:stCondLst>
                                    <p:cond delay="0"/>
                                  </p:stCondLst>
                                  <p:iterate type="lt">
                                    <p:tmPct val="10000"/>
                                  </p:iterate>
                                  <p:childTnLst>
                                    <p:set>
                                      <p:cBhvr>
                                        <p:cTn id="90" dur="1" fill="hold">
                                          <p:stCondLst>
                                            <p:cond delay="0"/>
                                          </p:stCondLst>
                                        </p:cTn>
                                        <p:tgtEl>
                                          <p:spTgt spid="13"/>
                                        </p:tgtEl>
                                        <p:attrNameLst>
                                          <p:attrName>style.visibility</p:attrName>
                                        </p:attrNameLst>
                                      </p:cBhvr>
                                      <p:to>
                                        <p:strVal val="visible"/>
                                      </p:to>
                                    </p:set>
                                    <p:anim calcmode="lin" valueType="num">
                                      <p:cBhvr>
                                        <p:cTn id="91" dur="250" fill="hold"/>
                                        <p:tgtEl>
                                          <p:spTgt spid="13"/>
                                        </p:tgtEl>
                                        <p:attrNameLst>
                                          <p:attrName>ppt_w</p:attrName>
                                        </p:attrNameLst>
                                      </p:cBhvr>
                                      <p:tavLst>
                                        <p:tav tm="0">
                                          <p:val>
                                            <p:fltVal val="0"/>
                                          </p:val>
                                        </p:tav>
                                        <p:tav tm="100000">
                                          <p:val>
                                            <p:strVal val="#ppt_w"/>
                                          </p:val>
                                        </p:tav>
                                      </p:tavLst>
                                    </p:anim>
                                    <p:anim calcmode="lin" valueType="num">
                                      <p:cBhvr>
                                        <p:cTn id="92" dur="250" fill="hold"/>
                                        <p:tgtEl>
                                          <p:spTgt spid="13"/>
                                        </p:tgtEl>
                                        <p:attrNameLst>
                                          <p:attrName>ppt_h</p:attrName>
                                        </p:attrNameLst>
                                      </p:cBhvr>
                                      <p:tavLst>
                                        <p:tav tm="0">
                                          <p:val>
                                            <p:fltVal val="0"/>
                                          </p:val>
                                        </p:tav>
                                        <p:tav tm="100000">
                                          <p:val>
                                            <p:strVal val="#ppt_h"/>
                                          </p:val>
                                        </p:tav>
                                      </p:tavLst>
                                    </p:anim>
                                    <p:animEffect transition="in" filter="fade">
                                      <p:cBhvr>
                                        <p:cTn id="93" dur="250"/>
                                        <p:tgtEl>
                                          <p:spTgt spid="13"/>
                                        </p:tgtEl>
                                      </p:cBhvr>
                                    </p:animEffect>
                                  </p:childTnLst>
                                </p:cTn>
                              </p:par>
                            </p:childTnLst>
                          </p:cTn>
                        </p:par>
                        <p:par>
                          <p:cTn id="94" fill="hold">
                            <p:stCondLst>
                              <p:cond delay="6175"/>
                            </p:stCondLst>
                            <p:childTnLst>
                              <p:par>
                                <p:cTn id="95" presetID="22" presetClass="entr" presetSubtype="8"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wipe(left)">
                                      <p:cBhvr>
                                        <p:cTn id="97" dur="500"/>
                                        <p:tgtEl>
                                          <p:spTgt spid="16"/>
                                        </p:tgtEl>
                                      </p:cBhvr>
                                    </p:animEffect>
                                  </p:childTnLst>
                                </p:cTn>
                              </p:par>
                            </p:childTnLst>
                          </p:cTn>
                        </p:par>
                        <p:par>
                          <p:cTn id="98" fill="hold">
                            <p:stCondLst>
                              <p:cond delay="6675"/>
                            </p:stCondLst>
                            <p:childTnLst>
                              <p:par>
                                <p:cTn id="99" presetID="53" presetClass="entr" presetSubtype="16" fill="hold" grpId="0" nodeType="afterEffect">
                                  <p:stCondLst>
                                    <p:cond delay="0"/>
                                  </p:stCondLst>
                                  <p:iterate type="lt">
                                    <p:tmPct val="10000"/>
                                  </p:iterate>
                                  <p:childTnLst>
                                    <p:set>
                                      <p:cBhvr>
                                        <p:cTn id="100" dur="1" fill="hold">
                                          <p:stCondLst>
                                            <p:cond delay="0"/>
                                          </p:stCondLst>
                                        </p:cTn>
                                        <p:tgtEl>
                                          <p:spTgt spid="14"/>
                                        </p:tgtEl>
                                        <p:attrNameLst>
                                          <p:attrName>style.visibility</p:attrName>
                                        </p:attrNameLst>
                                      </p:cBhvr>
                                      <p:to>
                                        <p:strVal val="visible"/>
                                      </p:to>
                                    </p:set>
                                    <p:anim calcmode="lin" valueType="num">
                                      <p:cBhvr>
                                        <p:cTn id="101" dur="250" fill="hold"/>
                                        <p:tgtEl>
                                          <p:spTgt spid="14"/>
                                        </p:tgtEl>
                                        <p:attrNameLst>
                                          <p:attrName>ppt_w</p:attrName>
                                        </p:attrNameLst>
                                      </p:cBhvr>
                                      <p:tavLst>
                                        <p:tav tm="0">
                                          <p:val>
                                            <p:fltVal val="0"/>
                                          </p:val>
                                        </p:tav>
                                        <p:tav tm="100000">
                                          <p:val>
                                            <p:strVal val="#ppt_w"/>
                                          </p:val>
                                        </p:tav>
                                      </p:tavLst>
                                    </p:anim>
                                    <p:anim calcmode="lin" valueType="num">
                                      <p:cBhvr>
                                        <p:cTn id="102" dur="250" fill="hold"/>
                                        <p:tgtEl>
                                          <p:spTgt spid="14"/>
                                        </p:tgtEl>
                                        <p:attrNameLst>
                                          <p:attrName>ppt_h</p:attrName>
                                        </p:attrNameLst>
                                      </p:cBhvr>
                                      <p:tavLst>
                                        <p:tav tm="0">
                                          <p:val>
                                            <p:fltVal val="0"/>
                                          </p:val>
                                        </p:tav>
                                        <p:tav tm="100000">
                                          <p:val>
                                            <p:strVal val="#ppt_h"/>
                                          </p:val>
                                        </p:tav>
                                      </p:tavLst>
                                    </p:anim>
                                    <p:animEffect transition="in" filter="fade">
                                      <p:cBhvr>
                                        <p:cTn id="103" dur="250"/>
                                        <p:tgtEl>
                                          <p:spTgt spid="14"/>
                                        </p:tgtEl>
                                      </p:cBhvr>
                                    </p:animEffect>
                                  </p:childTnLst>
                                </p:cTn>
                              </p:par>
                            </p:childTnLst>
                          </p:cTn>
                        </p:par>
                        <p:par>
                          <p:cTn id="104" fill="hold">
                            <p:stCondLst>
                              <p:cond delay="8425"/>
                            </p:stCondLst>
                            <p:childTnLst>
                              <p:par>
                                <p:cTn id="105" presetID="22" presetClass="entr" presetSubtype="8" fill="hold" grpId="0"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500"/>
                                        <p:tgtEl>
                                          <p:spTgt spid="12"/>
                                        </p:tgtEl>
                                      </p:cBhvr>
                                    </p:animEffect>
                                  </p:childTnLst>
                                </p:cTn>
                              </p:par>
                            </p:childTnLst>
                          </p:cTn>
                        </p:par>
                        <p:par>
                          <p:cTn id="108" fill="hold">
                            <p:stCondLst>
                              <p:cond delay="8925"/>
                            </p:stCondLst>
                            <p:childTnLst>
                              <p:par>
                                <p:cTn id="109" presetID="53" presetClass="entr" presetSubtype="16" fill="hold" grpId="0" nodeType="afterEffect">
                                  <p:stCondLst>
                                    <p:cond delay="0"/>
                                  </p:stCondLst>
                                  <p:iterate type="lt">
                                    <p:tmPct val="10000"/>
                                  </p:iterate>
                                  <p:childTnLst>
                                    <p:set>
                                      <p:cBhvr>
                                        <p:cTn id="110" dur="1" fill="hold">
                                          <p:stCondLst>
                                            <p:cond delay="0"/>
                                          </p:stCondLst>
                                        </p:cTn>
                                        <p:tgtEl>
                                          <p:spTgt spid="15"/>
                                        </p:tgtEl>
                                        <p:attrNameLst>
                                          <p:attrName>style.visibility</p:attrName>
                                        </p:attrNameLst>
                                      </p:cBhvr>
                                      <p:to>
                                        <p:strVal val="visible"/>
                                      </p:to>
                                    </p:set>
                                    <p:anim calcmode="lin" valueType="num">
                                      <p:cBhvr>
                                        <p:cTn id="111" dur="250" fill="hold"/>
                                        <p:tgtEl>
                                          <p:spTgt spid="15"/>
                                        </p:tgtEl>
                                        <p:attrNameLst>
                                          <p:attrName>ppt_w</p:attrName>
                                        </p:attrNameLst>
                                      </p:cBhvr>
                                      <p:tavLst>
                                        <p:tav tm="0">
                                          <p:val>
                                            <p:fltVal val="0"/>
                                          </p:val>
                                        </p:tav>
                                        <p:tav tm="100000">
                                          <p:val>
                                            <p:strVal val="#ppt_w"/>
                                          </p:val>
                                        </p:tav>
                                      </p:tavLst>
                                    </p:anim>
                                    <p:anim calcmode="lin" valueType="num">
                                      <p:cBhvr>
                                        <p:cTn id="112" dur="250" fill="hold"/>
                                        <p:tgtEl>
                                          <p:spTgt spid="15"/>
                                        </p:tgtEl>
                                        <p:attrNameLst>
                                          <p:attrName>ppt_h</p:attrName>
                                        </p:attrNameLst>
                                      </p:cBhvr>
                                      <p:tavLst>
                                        <p:tav tm="0">
                                          <p:val>
                                            <p:fltVal val="0"/>
                                          </p:val>
                                        </p:tav>
                                        <p:tav tm="100000">
                                          <p:val>
                                            <p:strVal val="#ppt_h"/>
                                          </p:val>
                                        </p:tav>
                                      </p:tavLst>
                                    </p:anim>
                                    <p:animEffect transition="in" filter="fade">
                                      <p:cBhvr>
                                        <p:cTn id="113"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6" grpId="1" animBg="1"/>
      <p:bldP spid="6" grpId="2" animBg="1"/>
      <p:bldP spid="7" grpId="0" animBg="1"/>
      <p:bldP spid="7" grpId="1" animBg="1"/>
      <p:bldP spid="7" grpId="2" animBg="1"/>
      <p:bldP spid="8" grpId="0"/>
      <p:bldP spid="8" grpId="1"/>
      <p:bldP spid="8" grpId="2"/>
      <p:bldP spid="11" grpId="0" animBg="1"/>
      <p:bldP spid="12" grpId="0" animBg="1"/>
      <p:bldP spid="13" grpId="0"/>
      <p:bldP spid="14" grpId="0"/>
      <p:bldP spid="15"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TextBox 59"/>
          <p:cNvSpPr txBox="1">
            <a:spLocks noChangeArrowheads="1"/>
          </p:cNvSpPr>
          <p:nvPr/>
        </p:nvSpPr>
        <p:spPr bwMode="auto">
          <a:xfrm flipH="1">
            <a:off x="5167801" y="1379611"/>
            <a:ext cx="6812094" cy="50481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ts val="3440"/>
              </a:lnSpc>
              <a:spcBef>
                <a:spcPts val="140"/>
              </a:spcBef>
              <a:spcAft>
                <a:spcPts val="40"/>
              </a:spcAft>
              <a:defRPr/>
            </a:pPr>
            <a:r>
              <a:rPr lang="zh-CN" altLang="en-US" sz="2800" b="1" spc="300" dirty="0">
                <a:solidFill>
                  <a:srgbClr val="C00000"/>
                </a:solidFill>
                <a:latin typeface="微软雅黑" panose="020B0503020204020204" pitchFamily="34" charset="-122"/>
                <a:ea typeface="微软雅黑" panose="020B0503020204020204" pitchFamily="34" charset="-122"/>
              </a:rPr>
              <a:t>三大纪律</a:t>
            </a:r>
          </a:p>
        </p:txBody>
      </p:sp>
      <p:cxnSp>
        <p:nvCxnSpPr>
          <p:cNvPr id="7" name="直接连接符 6"/>
          <p:cNvCxnSpPr/>
          <p:nvPr/>
        </p:nvCxnSpPr>
        <p:spPr>
          <a:xfrm>
            <a:off x="6007589" y="1944584"/>
            <a:ext cx="5435111" cy="0"/>
          </a:xfrm>
          <a:prstGeom prst="line">
            <a:avLst/>
          </a:prstGeom>
          <a:ln>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007589" y="2209473"/>
            <a:ext cx="5435111" cy="1219528"/>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9" name="矩形 24"/>
          <p:cNvSpPr>
            <a:spLocks noChangeArrowheads="1"/>
          </p:cNvSpPr>
          <p:nvPr/>
        </p:nvSpPr>
        <p:spPr bwMode="auto">
          <a:xfrm>
            <a:off x="6667022" y="2221901"/>
            <a:ext cx="477567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342900" indent="-342900" algn="just" defTabSz="1219200" eaLnBrk="1" hangingPunct="1">
              <a:lnSpc>
                <a:spcPts val="2700"/>
              </a:lnSpc>
              <a:buFont typeface="Wingdings" panose="05000000000000000000" pitchFamily="2" charset="2"/>
              <a:buChar char="n"/>
            </a:pPr>
            <a:r>
              <a:rPr lang="zh-CN" altLang="en-US" sz="2000" dirty="0">
                <a:solidFill>
                  <a:srgbClr val="C00000"/>
                </a:solidFill>
                <a:latin typeface="微软雅黑" panose="020B0503020204020204" pitchFamily="34" charset="-122"/>
                <a:ea typeface="微软雅黑" panose="020B0503020204020204" pitchFamily="34" charset="-122"/>
              </a:rPr>
              <a:t>一切行动听指挥</a:t>
            </a:r>
            <a:endParaRPr lang="en-US" altLang="zh-CN" sz="2000" dirty="0">
              <a:solidFill>
                <a:srgbClr val="C00000"/>
              </a:solidFill>
              <a:latin typeface="微软雅黑" panose="020B0503020204020204" pitchFamily="34" charset="-122"/>
              <a:ea typeface="微软雅黑" panose="020B0503020204020204" pitchFamily="34" charset="-122"/>
            </a:endParaRPr>
          </a:p>
          <a:p>
            <a:pPr marL="342900" indent="-342900" algn="just" defTabSz="1219200" eaLnBrk="1" hangingPunct="1">
              <a:lnSpc>
                <a:spcPts val="2700"/>
              </a:lnSpc>
              <a:buFont typeface="Wingdings" panose="05000000000000000000" pitchFamily="2" charset="2"/>
              <a:buChar char="n"/>
            </a:pPr>
            <a:r>
              <a:rPr lang="zh-CN" altLang="en-US" sz="2000" dirty="0">
                <a:solidFill>
                  <a:srgbClr val="C00000"/>
                </a:solidFill>
                <a:latin typeface="微软雅黑" panose="020B0503020204020204" pitchFamily="34" charset="-122"/>
                <a:ea typeface="微软雅黑" panose="020B0503020204020204" pitchFamily="34" charset="-122"/>
              </a:rPr>
              <a:t>不拿群众一针一线</a:t>
            </a:r>
            <a:endParaRPr lang="en-US" altLang="zh-CN" sz="2000" dirty="0">
              <a:solidFill>
                <a:srgbClr val="C00000"/>
              </a:solidFill>
              <a:latin typeface="微软雅黑" panose="020B0503020204020204" pitchFamily="34" charset="-122"/>
              <a:ea typeface="微软雅黑" panose="020B0503020204020204" pitchFamily="34" charset="-122"/>
            </a:endParaRPr>
          </a:p>
          <a:p>
            <a:pPr marL="342900" indent="-342900" algn="just" defTabSz="1219200" eaLnBrk="1" hangingPunct="1">
              <a:lnSpc>
                <a:spcPts val="2700"/>
              </a:lnSpc>
              <a:buFont typeface="Wingdings" panose="05000000000000000000" pitchFamily="2" charset="2"/>
              <a:buChar char="n"/>
            </a:pPr>
            <a:r>
              <a:rPr lang="zh-CN" altLang="en-US" sz="2000" dirty="0">
                <a:solidFill>
                  <a:srgbClr val="C00000"/>
                </a:solidFill>
                <a:latin typeface="微软雅黑" panose="020B0503020204020204" pitchFamily="34" charset="-122"/>
                <a:ea typeface="微软雅黑" panose="020B0503020204020204" pitchFamily="34" charset="-122"/>
              </a:rPr>
              <a:t>一切缴获要归公 </a:t>
            </a:r>
          </a:p>
        </p:txBody>
      </p:sp>
      <p:sp>
        <p:nvSpPr>
          <p:cNvPr id="10" name="TextBox 59"/>
          <p:cNvSpPr txBox="1">
            <a:spLocks noChangeArrowheads="1"/>
          </p:cNvSpPr>
          <p:nvPr/>
        </p:nvSpPr>
        <p:spPr bwMode="auto">
          <a:xfrm flipH="1">
            <a:off x="5167801" y="3492910"/>
            <a:ext cx="6812094" cy="50481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ts val="3440"/>
              </a:lnSpc>
              <a:spcBef>
                <a:spcPts val="140"/>
              </a:spcBef>
              <a:spcAft>
                <a:spcPts val="40"/>
              </a:spcAft>
              <a:defRPr/>
            </a:pPr>
            <a:r>
              <a:rPr lang="zh-CN" altLang="en-US" sz="2800" b="1" spc="300">
                <a:solidFill>
                  <a:srgbClr val="C00000"/>
                </a:solidFill>
                <a:latin typeface="微软雅黑" panose="020B0503020204020204" pitchFamily="34" charset="-122"/>
                <a:ea typeface="微软雅黑" panose="020B0503020204020204" pitchFamily="34" charset="-122"/>
              </a:rPr>
              <a:t>八项注意</a:t>
            </a:r>
            <a:endParaRPr lang="zh-CN" altLang="en-US" sz="2800" b="1" spc="300" dirty="0">
              <a:solidFill>
                <a:srgbClr val="C00000"/>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6007589" y="4057883"/>
            <a:ext cx="5435111" cy="0"/>
          </a:xfrm>
          <a:prstGeom prst="line">
            <a:avLst/>
          </a:prstGeom>
          <a:ln>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6007589" y="4322772"/>
            <a:ext cx="5435111" cy="2293928"/>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13" name="矩形 24"/>
          <p:cNvSpPr>
            <a:spLocks noChangeArrowheads="1"/>
          </p:cNvSpPr>
          <p:nvPr/>
        </p:nvSpPr>
        <p:spPr bwMode="auto">
          <a:xfrm>
            <a:off x="6349522" y="4630444"/>
            <a:ext cx="223567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457200" indent="-457200" algn="just" defTabSz="1219200" eaLnBrk="1" hangingPunct="1">
              <a:lnSpc>
                <a:spcPts val="2700"/>
              </a:lnSpc>
              <a:buClr>
                <a:srgbClr val="C00000"/>
              </a:buClr>
              <a:buFont typeface="+mj-lt"/>
              <a:buAutoNum type="arabicPeriod"/>
            </a:pPr>
            <a:r>
              <a:rPr lang="zh-CN" altLang="en-US" sz="2000">
                <a:solidFill>
                  <a:srgbClr val="C00000"/>
                </a:solidFill>
                <a:latin typeface="微软雅黑" panose="020B0503020204020204" pitchFamily="34" charset="-122"/>
                <a:ea typeface="微软雅黑" panose="020B0503020204020204" pitchFamily="34" charset="-122"/>
              </a:rPr>
              <a:t>上门板</a:t>
            </a:r>
            <a:endParaRPr lang="en-US" altLang="zh-CN" sz="2000">
              <a:solidFill>
                <a:srgbClr val="C00000"/>
              </a:solidFill>
              <a:latin typeface="微软雅黑" panose="020B0503020204020204" pitchFamily="34" charset="-122"/>
              <a:ea typeface="微软雅黑" panose="020B0503020204020204" pitchFamily="34" charset="-122"/>
            </a:endParaRPr>
          </a:p>
          <a:p>
            <a:pPr marL="457200" indent="-457200" algn="just" defTabSz="1219200" eaLnBrk="1" hangingPunct="1">
              <a:lnSpc>
                <a:spcPts val="2700"/>
              </a:lnSpc>
              <a:buClr>
                <a:srgbClr val="C00000"/>
              </a:buClr>
              <a:buFont typeface="+mj-lt"/>
              <a:buAutoNum type="arabicPeriod"/>
            </a:pPr>
            <a:r>
              <a:rPr lang="zh-CN" altLang="en-US" sz="2000">
                <a:solidFill>
                  <a:srgbClr val="C00000"/>
                </a:solidFill>
                <a:latin typeface="微软雅黑" panose="020B0503020204020204" pitchFamily="34" charset="-122"/>
                <a:ea typeface="微软雅黑" panose="020B0503020204020204" pitchFamily="34" charset="-122"/>
              </a:rPr>
              <a:t>梱铺草</a:t>
            </a:r>
            <a:endParaRPr lang="en-US" altLang="zh-CN" sz="2000">
              <a:solidFill>
                <a:srgbClr val="C00000"/>
              </a:solidFill>
              <a:latin typeface="微软雅黑" panose="020B0503020204020204" pitchFamily="34" charset="-122"/>
              <a:ea typeface="微软雅黑" panose="020B0503020204020204" pitchFamily="34" charset="-122"/>
            </a:endParaRPr>
          </a:p>
          <a:p>
            <a:pPr marL="457200" indent="-457200" algn="just" defTabSz="1219200" eaLnBrk="1" hangingPunct="1">
              <a:lnSpc>
                <a:spcPts val="2700"/>
              </a:lnSpc>
              <a:buClr>
                <a:srgbClr val="C00000"/>
              </a:buClr>
              <a:buFont typeface="+mj-lt"/>
              <a:buAutoNum type="arabicPeriod"/>
            </a:pPr>
            <a:r>
              <a:rPr lang="zh-CN" altLang="en-US" sz="2000">
                <a:solidFill>
                  <a:srgbClr val="C00000"/>
                </a:solidFill>
                <a:latin typeface="微软雅黑" panose="020B0503020204020204" pitchFamily="34" charset="-122"/>
                <a:ea typeface="微软雅黑" panose="020B0503020204020204" pitchFamily="34" charset="-122"/>
              </a:rPr>
              <a:t>说话和气</a:t>
            </a:r>
            <a:endParaRPr lang="en-US" altLang="zh-CN" sz="2000">
              <a:solidFill>
                <a:srgbClr val="C00000"/>
              </a:solidFill>
              <a:latin typeface="微软雅黑" panose="020B0503020204020204" pitchFamily="34" charset="-122"/>
              <a:ea typeface="微软雅黑" panose="020B0503020204020204" pitchFamily="34" charset="-122"/>
            </a:endParaRPr>
          </a:p>
          <a:p>
            <a:pPr marL="457200" indent="-457200" algn="just" defTabSz="1219200" eaLnBrk="1" hangingPunct="1">
              <a:lnSpc>
                <a:spcPts val="2700"/>
              </a:lnSpc>
              <a:buClr>
                <a:srgbClr val="C00000"/>
              </a:buClr>
              <a:buFont typeface="+mj-lt"/>
              <a:buAutoNum type="arabicPeriod"/>
            </a:pPr>
            <a:r>
              <a:rPr lang="zh-CN" altLang="en-US" sz="2000">
                <a:solidFill>
                  <a:srgbClr val="C00000"/>
                </a:solidFill>
                <a:latin typeface="微软雅黑" panose="020B0503020204020204" pitchFamily="34" charset="-122"/>
                <a:ea typeface="微软雅黑" panose="020B0503020204020204" pitchFamily="34" charset="-122"/>
              </a:rPr>
              <a:t>买卖公平      </a:t>
            </a:r>
            <a:endParaRPr lang="en-US" altLang="zh-CN" sz="2000">
              <a:solidFill>
                <a:srgbClr val="C00000"/>
              </a:solidFill>
              <a:latin typeface="微软雅黑" panose="020B0503020204020204" pitchFamily="34" charset="-122"/>
              <a:ea typeface="微软雅黑" panose="020B0503020204020204" pitchFamily="34" charset="-122"/>
            </a:endParaRPr>
          </a:p>
        </p:txBody>
      </p:sp>
      <p:sp>
        <p:nvSpPr>
          <p:cNvPr id="14" name="矩形 24"/>
          <p:cNvSpPr>
            <a:spLocks noChangeArrowheads="1"/>
          </p:cNvSpPr>
          <p:nvPr/>
        </p:nvSpPr>
        <p:spPr bwMode="auto">
          <a:xfrm>
            <a:off x="8725144" y="4655964"/>
            <a:ext cx="301155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457200" indent="-457200" algn="just" defTabSz="1219200" eaLnBrk="1" hangingPunct="1">
              <a:lnSpc>
                <a:spcPts val="2700"/>
              </a:lnSpc>
              <a:buClr>
                <a:srgbClr val="C00000"/>
              </a:buClr>
              <a:buFont typeface="+mj-lt"/>
              <a:buAutoNum type="arabicPeriod" startAt="5"/>
            </a:pPr>
            <a:r>
              <a:rPr lang="zh-CN" altLang="en-US" sz="2000">
                <a:solidFill>
                  <a:srgbClr val="C00000"/>
                </a:solidFill>
                <a:latin typeface="微软雅黑" panose="020B0503020204020204" pitchFamily="34" charset="-122"/>
                <a:ea typeface="微软雅黑" panose="020B0503020204020204" pitchFamily="34" charset="-122"/>
              </a:rPr>
              <a:t>借东西要还</a:t>
            </a:r>
            <a:endParaRPr lang="en-US" altLang="zh-CN" sz="2000">
              <a:solidFill>
                <a:srgbClr val="C00000"/>
              </a:solidFill>
              <a:latin typeface="微软雅黑" panose="020B0503020204020204" pitchFamily="34" charset="-122"/>
              <a:ea typeface="微软雅黑" panose="020B0503020204020204" pitchFamily="34" charset="-122"/>
            </a:endParaRPr>
          </a:p>
          <a:p>
            <a:pPr marL="457200" indent="-457200" algn="just" defTabSz="1219200" eaLnBrk="1" hangingPunct="1">
              <a:lnSpc>
                <a:spcPts val="2700"/>
              </a:lnSpc>
              <a:buClr>
                <a:srgbClr val="C00000"/>
              </a:buClr>
              <a:buFont typeface="+mj-lt"/>
              <a:buAutoNum type="arabicPeriod" startAt="5"/>
            </a:pPr>
            <a:r>
              <a:rPr lang="zh-CN" altLang="en-US" sz="2000">
                <a:solidFill>
                  <a:srgbClr val="C00000"/>
                </a:solidFill>
                <a:latin typeface="微软雅黑" panose="020B0503020204020204" pitchFamily="34" charset="-122"/>
                <a:ea typeface="微软雅黑" panose="020B0503020204020204" pitchFamily="34" charset="-122"/>
              </a:rPr>
              <a:t>损坏东西要赔</a:t>
            </a:r>
            <a:endParaRPr lang="en-US" altLang="zh-CN" sz="2000">
              <a:solidFill>
                <a:srgbClr val="C00000"/>
              </a:solidFill>
              <a:latin typeface="微软雅黑" panose="020B0503020204020204" pitchFamily="34" charset="-122"/>
              <a:ea typeface="微软雅黑" panose="020B0503020204020204" pitchFamily="34" charset="-122"/>
            </a:endParaRPr>
          </a:p>
          <a:p>
            <a:pPr marL="457200" indent="-457200" algn="just" defTabSz="1219200" eaLnBrk="1" hangingPunct="1">
              <a:lnSpc>
                <a:spcPts val="2700"/>
              </a:lnSpc>
              <a:buClr>
                <a:srgbClr val="C00000"/>
              </a:buClr>
              <a:buFont typeface="+mj-lt"/>
              <a:buAutoNum type="arabicPeriod" startAt="5"/>
            </a:pPr>
            <a:r>
              <a:rPr lang="zh-CN" altLang="en-US" sz="2000">
                <a:solidFill>
                  <a:srgbClr val="C00000"/>
                </a:solidFill>
                <a:latin typeface="微软雅黑" panose="020B0503020204020204" pitchFamily="34" charset="-122"/>
                <a:ea typeface="微软雅黑" panose="020B0503020204020204" pitchFamily="34" charset="-122"/>
              </a:rPr>
              <a:t>洗喿避女人</a:t>
            </a:r>
            <a:endParaRPr lang="en-US" altLang="zh-CN" sz="2000">
              <a:solidFill>
                <a:srgbClr val="C00000"/>
              </a:solidFill>
              <a:latin typeface="微软雅黑" panose="020B0503020204020204" pitchFamily="34" charset="-122"/>
              <a:ea typeface="微软雅黑" panose="020B0503020204020204" pitchFamily="34" charset="-122"/>
            </a:endParaRPr>
          </a:p>
          <a:p>
            <a:pPr marL="457200" indent="-457200" algn="just" defTabSz="1219200" eaLnBrk="1" hangingPunct="1">
              <a:lnSpc>
                <a:spcPts val="2700"/>
              </a:lnSpc>
              <a:buClr>
                <a:srgbClr val="C00000"/>
              </a:buClr>
              <a:buFont typeface="+mj-lt"/>
              <a:buAutoNum type="arabicPeriod" startAt="5"/>
            </a:pPr>
            <a:r>
              <a:rPr lang="zh-CN" altLang="en-US" sz="2000">
                <a:solidFill>
                  <a:srgbClr val="C00000"/>
                </a:solidFill>
                <a:latin typeface="微软雅黑" panose="020B0503020204020204" pitchFamily="34" charset="-122"/>
                <a:ea typeface="微软雅黑" panose="020B0503020204020204" pitchFamily="34" charset="-122"/>
              </a:rPr>
              <a:t>不搜俘虏腰包</a:t>
            </a:r>
          </a:p>
        </p:txBody>
      </p:sp>
      <p:pic>
        <p:nvPicPr>
          <p:cNvPr id="15" name="图片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289917" y="2114965"/>
            <a:ext cx="4018327" cy="401832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par>
                                <p:cTn id="41" presetID="22" presetClass="entr" presetSubtype="2"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right)">
                                      <p:cBhvr>
                                        <p:cTn id="43" dur="500"/>
                                        <p:tgtEl>
                                          <p:spTgt spid="7"/>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heel(1)">
                                      <p:cBhvr>
                                        <p:cTn id="47" dur="1000"/>
                                        <p:tgtEl>
                                          <p:spTgt spid="8"/>
                                        </p:tgtEl>
                                      </p:cBhvr>
                                    </p:animEffect>
                                  </p:childTnLst>
                                </p:cTn>
                              </p:par>
                            </p:childTnLst>
                          </p:cTn>
                        </p:par>
                        <p:par>
                          <p:cTn id="48" fill="hold">
                            <p:stCondLst>
                              <p:cond delay="3000"/>
                            </p:stCondLst>
                            <p:childTnLst>
                              <p:par>
                                <p:cTn id="49" presetID="12" presetClass="entr" presetSubtype="1"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p:tgtEl>
                                          <p:spTgt spid="9"/>
                                        </p:tgtEl>
                                        <p:attrNameLst>
                                          <p:attrName>ppt_y</p:attrName>
                                        </p:attrNameLst>
                                      </p:cBhvr>
                                      <p:tavLst>
                                        <p:tav tm="0">
                                          <p:val>
                                            <p:strVal val="#ppt_y-#ppt_h*1.125000"/>
                                          </p:val>
                                        </p:tav>
                                        <p:tav tm="100000">
                                          <p:val>
                                            <p:strVal val="#ppt_y"/>
                                          </p:val>
                                        </p:tav>
                                      </p:tavLst>
                                    </p:anim>
                                    <p:animEffect transition="in" filter="wipe(down)">
                                      <p:cBhvr>
                                        <p:cTn id="52" dur="500"/>
                                        <p:tgtEl>
                                          <p:spTgt spid="9"/>
                                        </p:tgtEl>
                                      </p:cBhvr>
                                    </p:animEffect>
                                  </p:childTnLst>
                                </p:cTn>
                              </p:par>
                            </p:childTnLst>
                          </p:cTn>
                        </p:par>
                        <p:par>
                          <p:cTn id="53" fill="hold">
                            <p:stCondLst>
                              <p:cond delay="3500"/>
                            </p:stCondLst>
                            <p:childTnLst>
                              <p:par>
                                <p:cTn id="54" presetID="2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par>
                                <p:cTn id="57" presetID="22" presetClass="entr" presetSubtype="2"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right)">
                                      <p:cBhvr>
                                        <p:cTn id="59" dur="500"/>
                                        <p:tgtEl>
                                          <p:spTgt spid="11"/>
                                        </p:tgtEl>
                                      </p:cBhvr>
                                    </p:animEffect>
                                  </p:childTnLst>
                                </p:cTn>
                              </p:par>
                            </p:childTnLst>
                          </p:cTn>
                        </p:par>
                        <p:par>
                          <p:cTn id="60" fill="hold">
                            <p:stCondLst>
                              <p:cond delay="4000"/>
                            </p:stCondLst>
                            <p:childTnLst>
                              <p:par>
                                <p:cTn id="61" presetID="21" presetClass="entr" presetSubtype="1"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heel(1)">
                                      <p:cBhvr>
                                        <p:cTn id="63" dur="1000"/>
                                        <p:tgtEl>
                                          <p:spTgt spid="12"/>
                                        </p:tgtEl>
                                      </p:cBhvr>
                                    </p:animEffect>
                                  </p:childTnLst>
                                </p:cTn>
                              </p:par>
                            </p:childTnLst>
                          </p:cTn>
                        </p:par>
                        <p:par>
                          <p:cTn id="64" fill="hold">
                            <p:stCondLst>
                              <p:cond delay="5000"/>
                            </p:stCondLst>
                            <p:childTnLst>
                              <p:par>
                                <p:cTn id="65" presetID="12" presetClass="entr" presetSubtype="1"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p:tgtEl>
                                          <p:spTgt spid="13"/>
                                        </p:tgtEl>
                                        <p:attrNameLst>
                                          <p:attrName>ppt_y</p:attrName>
                                        </p:attrNameLst>
                                      </p:cBhvr>
                                      <p:tavLst>
                                        <p:tav tm="0">
                                          <p:val>
                                            <p:strVal val="#ppt_y-#ppt_h*1.125000"/>
                                          </p:val>
                                        </p:tav>
                                        <p:tav tm="100000">
                                          <p:val>
                                            <p:strVal val="#ppt_y"/>
                                          </p:val>
                                        </p:tav>
                                      </p:tavLst>
                                    </p:anim>
                                    <p:animEffect transition="in" filter="wipe(down)">
                                      <p:cBhvr>
                                        <p:cTn id="68" dur="500"/>
                                        <p:tgtEl>
                                          <p:spTgt spid="13"/>
                                        </p:tgtEl>
                                      </p:cBhvr>
                                    </p:animEffect>
                                  </p:childTnLst>
                                </p:cTn>
                              </p:par>
                            </p:childTnLst>
                          </p:cTn>
                        </p:par>
                        <p:par>
                          <p:cTn id="69" fill="hold">
                            <p:stCondLst>
                              <p:cond delay="5500"/>
                            </p:stCondLst>
                            <p:childTnLst>
                              <p:par>
                                <p:cTn id="70" presetID="12" presetClass="entr" presetSubtype="1"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p:tgtEl>
                                          <p:spTgt spid="14"/>
                                        </p:tgtEl>
                                        <p:attrNameLst>
                                          <p:attrName>ppt_y</p:attrName>
                                        </p:attrNameLst>
                                      </p:cBhvr>
                                      <p:tavLst>
                                        <p:tav tm="0">
                                          <p:val>
                                            <p:strVal val="#ppt_y-#ppt_h*1.125000"/>
                                          </p:val>
                                        </p:tav>
                                        <p:tav tm="100000">
                                          <p:val>
                                            <p:strVal val="#ppt_y"/>
                                          </p:val>
                                        </p:tav>
                                      </p:tavLst>
                                    </p:anim>
                                    <p:animEffect transition="in" filter="wipe(down)">
                                      <p:cBhvr>
                                        <p:cTn id="73" dur="500"/>
                                        <p:tgtEl>
                                          <p:spTgt spid="14"/>
                                        </p:tgtEl>
                                      </p:cBhvr>
                                    </p:animEffect>
                                  </p:childTnLst>
                                </p:cTn>
                              </p:par>
                            </p:childTnLst>
                          </p:cTn>
                        </p:par>
                        <p:par>
                          <p:cTn id="74" fill="hold">
                            <p:stCondLst>
                              <p:cond delay="6000"/>
                            </p:stCondLst>
                            <p:childTnLst>
                              <p:par>
                                <p:cTn id="75" presetID="14" presetClass="entr" presetSubtype="10" fill="hold"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randombar(horizontal)">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p:bldP spid="8" grpId="0" animBg="1"/>
      <p:bldP spid="9" grpId="0"/>
      <p:bldP spid="10" grpId="0"/>
      <p:bldP spid="12" grpId="0" animBg="1"/>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6" name="组合 5"/>
          <p:cNvGrpSpPr/>
          <p:nvPr/>
        </p:nvGrpSpPr>
        <p:grpSpPr>
          <a:xfrm>
            <a:off x="1123068" y="5433840"/>
            <a:ext cx="3610083" cy="483474"/>
            <a:chOff x="-293431" y="1332269"/>
            <a:chExt cx="5216507" cy="328595"/>
          </a:xfrm>
        </p:grpSpPr>
        <p:sp>
          <p:nvSpPr>
            <p:cNvPr id="7" name="Round Same Side Corner Rectangle 21"/>
            <p:cNvSpPr/>
            <p:nvPr/>
          </p:nvSpPr>
          <p:spPr>
            <a:xfrm rot="16200000" flipH="1">
              <a:off x="2150527" y="-918105"/>
              <a:ext cx="328594" cy="4829344"/>
            </a:xfrm>
            <a:prstGeom prst="roundRect">
              <a:avLst/>
            </a:prstGeom>
            <a:noFill/>
            <a:ln w="19050" cap="flat" cmpd="sng" algn="ctr">
              <a:solidFill>
                <a:srgbClr val="FF0000"/>
              </a:solidFill>
              <a:prstDash val="solid"/>
            </a:ln>
            <a:effectLst/>
          </p:spPr>
          <p:txBody>
            <a:bodyPr lIns="121873" tIns="60936" rIns="121873" bIns="60936" anchor="ctr"/>
            <a:lstStyle/>
            <a:p>
              <a:pPr algn="ctr">
                <a:defRPr/>
              </a:pPr>
              <a:endParaRPr lang="bg-BG" kern="0">
                <a:solidFill>
                  <a:srgbClr val="FFFFFF"/>
                </a:solidFill>
                <a:latin typeface="Impact" panose="020B0806030902050204"/>
                <a:ea typeface="微软雅黑" panose="020B0503020204020204" pitchFamily="34" charset="-122"/>
              </a:endParaRPr>
            </a:p>
          </p:txBody>
        </p:sp>
        <p:sp>
          <p:nvSpPr>
            <p:cNvPr id="8" name="矩形 7"/>
            <p:cNvSpPr/>
            <p:nvPr/>
          </p:nvSpPr>
          <p:spPr>
            <a:xfrm>
              <a:off x="-293431" y="1332269"/>
              <a:ext cx="5216507" cy="284225"/>
            </a:xfrm>
            <a:prstGeom prst="rect">
              <a:avLst/>
            </a:prstGeom>
            <a:ln>
              <a:noFill/>
            </a:ln>
          </p:spPr>
          <p:txBody>
            <a:bodyPr wrap="square">
              <a:spAutoFit/>
            </a:bodyPr>
            <a:lstStyle/>
            <a:p>
              <a:pPr algn="ctr">
                <a:lnSpc>
                  <a:spcPct val="150000"/>
                </a:lnSpc>
                <a:spcAft>
                  <a:spcPts val="300"/>
                </a:spcAft>
              </a:pPr>
              <a:r>
                <a:rPr lang="zh-CN" altLang="en-US" sz="1600" b="1" dirty="0">
                  <a:solidFill>
                    <a:srgbClr val="C00000"/>
                  </a:solidFill>
                  <a:latin typeface="微软雅黑" panose="020B0503020204020204" pitchFamily="34" charset="-122"/>
                  <a:ea typeface="微软雅黑" panose="020B0503020204020204" pitchFamily="34" charset="-122"/>
                </a:rPr>
                <a:t>黄洋界保卫战</a:t>
              </a:r>
            </a:p>
          </p:txBody>
        </p:sp>
      </p:grpSp>
      <p:sp>
        <p:nvSpPr>
          <p:cNvPr id="9" name="矩形 8"/>
          <p:cNvSpPr/>
          <p:nvPr/>
        </p:nvSpPr>
        <p:spPr>
          <a:xfrm>
            <a:off x="5771399" y="2384257"/>
            <a:ext cx="5901255" cy="3725236"/>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10" name="矩形 24"/>
          <p:cNvSpPr>
            <a:spLocks noChangeArrowheads="1"/>
          </p:cNvSpPr>
          <p:nvPr/>
        </p:nvSpPr>
        <p:spPr bwMode="auto">
          <a:xfrm>
            <a:off x="6150620" y="2693173"/>
            <a:ext cx="489096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1219200" eaLnBrk="1" hangingPunct="1">
              <a:lnSpc>
                <a:spcPct val="150000"/>
              </a:lnSpc>
            </a:pPr>
            <a:r>
              <a:rPr lang="en-US" altLang="zh-CN" dirty="0">
                <a:latin typeface="微软雅黑" panose="020B0503020204020204" pitchFamily="34" charset="-122"/>
                <a:ea typeface="微软雅黑" panose="020B0503020204020204" pitchFamily="34" charset="-122"/>
              </a:rPr>
              <a:t>1928</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30</a:t>
            </a:r>
            <a:r>
              <a:rPr lang="zh-CN" altLang="en-US" dirty="0">
                <a:latin typeface="微软雅黑" panose="020B0503020204020204" pitchFamily="34" charset="-122"/>
                <a:ea typeface="微软雅黑" panose="020B0503020204020204" pitchFamily="34" charset="-122"/>
              </a:rPr>
              <a:t>日，湖南、江西两省敌军七个团进攻黄洋界。中国红军第四军以不足一个营的兵力，在地方武装和人民群众的配合下，凭险抵抗，以仅有的</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门刚修复的迫击炮，轰击其在源头的后续部队。群众又配合红军作战，敌军误以为红</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军主力回山，惧怕被歼。当夜，撤回酃县，从而以少胜多，保存了井冈山革命 根据地。</a:t>
            </a:r>
          </a:p>
        </p:txBody>
      </p:sp>
      <p:sp>
        <p:nvSpPr>
          <p:cNvPr id="11" name="矩形 10"/>
          <p:cNvSpPr/>
          <p:nvPr/>
        </p:nvSpPr>
        <p:spPr>
          <a:xfrm>
            <a:off x="4829824" y="1390732"/>
            <a:ext cx="7293084" cy="825419"/>
          </a:xfrm>
          <a:prstGeom prst="rect">
            <a:avLst/>
          </a:prstGeom>
          <a:ln>
            <a:noFill/>
          </a:ln>
        </p:spPr>
        <p:txBody>
          <a:bodyPr wrap="square">
            <a:spAutoFit/>
          </a:bodyPr>
          <a:lstStyle/>
          <a:p>
            <a:pPr algn="ctr">
              <a:lnSpc>
                <a:spcPct val="150000"/>
              </a:lnSpc>
              <a:spcAft>
                <a:spcPts val="300"/>
              </a:spcAft>
            </a:pPr>
            <a:r>
              <a:rPr lang="zh-CN" altLang="en-US" sz="3600" b="1" dirty="0">
                <a:solidFill>
                  <a:srgbClr val="C00000"/>
                </a:solidFill>
                <a:latin typeface="微软雅黑" panose="020B0503020204020204" pitchFamily="34" charset="-122"/>
                <a:ea typeface="微软雅黑" panose="020B0503020204020204" pitchFamily="34" charset="-122"/>
              </a:rPr>
              <a:t>黄洋界保卫战</a:t>
            </a: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354137" y="2642305"/>
            <a:ext cx="3342147" cy="19281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8" fill="hold" nodeType="afterEffect" p14:presetBounceEnd="48000">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14:bounceEnd="48000">
                                          <p:cBhvr additive="base">
                                            <p:cTn id="40" dur="500" fill="hold"/>
                                            <p:tgtEl>
                                              <p:spTgt spid="6"/>
                                            </p:tgtEl>
                                            <p:attrNameLst>
                                              <p:attrName>ppt_x</p:attrName>
                                            </p:attrNameLst>
                                          </p:cBhvr>
                                          <p:tavLst>
                                            <p:tav tm="0">
                                              <p:val>
                                                <p:strVal val="0-#ppt_w/2"/>
                                              </p:val>
                                            </p:tav>
                                            <p:tav tm="100000">
                                              <p:val>
                                                <p:strVal val="#ppt_x"/>
                                              </p:val>
                                            </p:tav>
                                          </p:tavLst>
                                        </p:anim>
                                        <p:anim calcmode="lin" valueType="num" p14:bounceEnd="48000">
                                          <p:cBhvr additive="base">
                                            <p:cTn id="41" dur="500" fill="hold"/>
                                            <p:tgtEl>
                                              <p:spTgt spid="6"/>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1"/>
                                            </p:tgtEl>
                                            <p:attrNameLst>
                                              <p:attrName>ppt_y</p:attrName>
                                            </p:attrNameLst>
                                          </p:cBhvr>
                                          <p:tavLst>
                                            <p:tav tm="0">
                                              <p:val>
                                                <p:strVal val="#ppt_y"/>
                                              </p:val>
                                            </p:tav>
                                            <p:tav tm="100000">
                                              <p:val>
                                                <p:strVal val="#ppt_y"/>
                                              </p:val>
                                            </p:tav>
                                          </p:tavLst>
                                        </p:anim>
                                        <p:anim calcmode="lin" valueType="num">
                                          <p:cBhvr>
                                            <p:cTn id="4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1"/>
                                            </p:tgtEl>
                                          </p:cBhvr>
                                        </p:animEffect>
                                      </p:childTnLst>
                                    </p:cTn>
                                  </p:par>
                                </p:childTnLst>
                              </p:cTn>
                            </p:par>
                            <p:par>
                              <p:cTn id="50" fill="hold">
                                <p:stCondLst>
                                  <p:cond delay="3900"/>
                                </p:stCondLst>
                                <p:childTnLst>
                                  <p:par>
                                    <p:cTn id="51" presetID="21" presetClass="entr" presetSubtype="1"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heel(1)">
                                          <p:cBhvr>
                                            <p:cTn id="53" dur="1000"/>
                                            <p:tgtEl>
                                              <p:spTgt spid="9"/>
                                            </p:tgtEl>
                                          </p:cBhvr>
                                        </p:animEffect>
                                      </p:childTnLst>
                                    </p:cTn>
                                  </p:par>
                                </p:childTnLst>
                              </p:cTn>
                            </p:par>
                            <p:par>
                              <p:cTn id="54" fill="hold">
                                <p:stCondLst>
                                  <p:cond delay="4900"/>
                                </p:stCondLst>
                                <p:childTnLst>
                                  <p:par>
                                    <p:cTn id="55" presetID="12" presetClass="entr" presetSubtype="1"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p:tgtEl>
                                              <p:spTgt spid="10"/>
                                            </p:tgtEl>
                                            <p:attrNameLst>
                                              <p:attrName>ppt_y</p:attrName>
                                            </p:attrNameLst>
                                          </p:cBhvr>
                                          <p:tavLst>
                                            <p:tav tm="0">
                                              <p:val>
                                                <p:strVal val="#ppt_y-#ppt_h*1.125000"/>
                                              </p:val>
                                            </p:tav>
                                            <p:tav tm="100000">
                                              <p:val>
                                                <p:strVal val="#ppt_y"/>
                                              </p:val>
                                            </p:tav>
                                          </p:tavLst>
                                        </p:anim>
                                        <p:animEffect transition="in" filter="wipe(down)">
                                          <p:cBhvr>
                                            <p:cTn id="58" dur="500"/>
                                            <p:tgtEl>
                                              <p:spTgt spid="10"/>
                                            </p:tgtEl>
                                          </p:cBhvr>
                                        </p:animEffect>
                                      </p:childTnLst>
                                    </p:cTn>
                                  </p:par>
                                </p:childTnLst>
                              </p:cTn>
                            </p:par>
                            <p:par>
                              <p:cTn id="59" fill="hold">
                                <p:stCondLst>
                                  <p:cond delay="5400"/>
                                </p:stCondLst>
                                <p:childTnLst>
                                  <p:par>
                                    <p:cTn id="60" presetID="42" presetClass="entr" presetSubtype="0" fill="hold"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9" grpId="0" animBg="1"/>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8"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0-#ppt_w/2"/>
                                              </p:val>
                                            </p:tav>
                                            <p:tav tm="100000">
                                              <p:val>
                                                <p:strVal val="#ppt_x"/>
                                              </p:val>
                                            </p:tav>
                                          </p:tavLst>
                                        </p:anim>
                                        <p:anim calcmode="lin" valueType="num">
                                          <p:cBhvr additive="base">
                                            <p:cTn id="41" dur="500" fill="hold"/>
                                            <p:tgtEl>
                                              <p:spTgt spid="6"/>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1"/>
                                            </p:tgtEl>
                                            <p:attrNameLst>
                                              <p:attrName>ppt_y</p:attrName>
                                            </p:attrNameLst>
                                          </p:cBhvr>
                                          <p:tavLst>
                                            <p:tav tm="0">
                                              <p:val>
                                                <p:strVal val="#ppt_y"/>
                                              </p:val>
                                            </p:tav>
                                            <p:tav tm="100000">
                                              <p:val>
                                                <p:strVal val="#ppt_y"/>
                                              </p:val>
                                            </p:tav>
                                          </p:tavLst>
                                        </p:anim>
                                        <p:anim calcmode="lin" valueType="num">
                                          <p:cBhvr>
                                            <p:cTn id="4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1"/>
                                            </p:tgtEl>
                                          </p:cBhvr>
                                        </p:animEffect>
                                      </p:childTnLst>
                                    </p:cTn>
                                  </p:par>
                                </p:childTnLst>
                              </p:cTn>
                            </p:par>
                            <p:par>
                              <p:cTn id="50" fill="hold">
                                <p:stCondLst>
                                  <p:cond delay="3900"/>
                                </p:stCondLst>
                                <p:childTnLst>
                                  <p:par>
                                    <p:cTn id="51" presetID="21" presetClass="entr" presetSubtype="1"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heel(1)">
                                          <p:cBhvr>
                                            <p:cTn id="53" dur="1000"/>
                                            <p:tgtEl>
                                              <p:spTgt spid="9"/>
                                            </p:tgtEl>
                                          </p:cBhvr>
                                        </p:animEffect>
                                      </p:childTnLst>
                                    </p:cTn>
                                  </p:par>
                                </p:childTnLst>
                              </p:cTn>
                            </p:par>
                            <p:par>
                              <p:cTn id="54" fill="hold">
                                <p:stCondLst>
                                  <p:cond delay="4900"/>
                                </p:stCondLst>
                                <p:childTnLst>
                                  <p:par>
                                    <p:cTn id="55" presetID="12" presetClass="entr" presetSubtype="1"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p:tgtEl>
                                              <p:spTgt spid="10"/>
                                            </p:tgtEl>
                                            <p:attrNameLst>
                                              <p:attrName>ppt_y</p:attrName>
                                            </p:attrNameLst>
                                          </p:cBhvr>
                                          <p:tavLst>
                                            <p:tav tm="0">
                                              <p:val>
                                                <p:strVal val="#ppt_y-#ppt_h*1.125000"/>
                                              </p:val>
                                            </p:tav>
                                            <p:tav tm="100000">
                                              <p:val>
                                                <p:strVal val="#ppt_y"/>
                                              </p:val>
                                            </p:tav>
                                          </p:tavLst>
                                        </p:anim>
                                        <p:animEffect transition="in" filter="wipe(down)">
                                          <p:cBhvr>
                                            <p:cTn id="58" dur="500"/>
                                            <p:tgtEl>
                                              <p:spTgt spid="10"/>
                                            </p:tgtEl>
                                          </p:cBhvr>
                                        </p:animEffect>
                                      </p:childTnLst>
                                    </p:cTn>
                                  </p:par>
                                </p:childTnLst>
                              </p:cTn>
                            </p:par>
                            <p:par>
                              <p:cTn id="59" fill="hold">
                                <p:stCondLst>
                                  <p:cond delay="5400"/>
                                </p:stCondLst>
                                <p:childTnLst>
                                  <p:par>
                                    <p:cTn id="60" presetID="42" presetClass="entr" presetSubtype="0" fill="hold"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9" grpId="0" animBg="1"/>
          <p:bldP spid="10" grpId="0"/>
          <p:bldP spid="11"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圆角矩形 6"/>
          <p:cNvSpPr/>
          <p:nvPr/>
        </p:nvSpPr>
        <p:spPr>
          <a:xfrm>
            <a:off x="3205038" y="2061628"/>
            <a:ext cx="6089081" cy="4575585"/>
          </a:xfrm>
          <a:prstGeom prst="roundRect">
            <a:avLst>
              <a:gd name="adj" fmla="val 0"/>
            </a:avLst>
          </a:prstGeom>
          <a:noFill/>
          <a:ln w="3175" cap="flat" cmpd="sng" algn="ctr">
            <a:solidFill>
              <a:srgbClr val="FF0000"/>
            </a:solidFill>
            <a:prstDash val="solid"/>
          </a:ln>
          <a:effectLst/>
        </p:spPr>
        <p:txBody>
          <a:bodyPr rtlCol="0" anchor="ctr"/>
          <a:lstStyle/>
          <a:p>
            <a:pPr algn="ctr" defTabSz="1219200"/>
            <a:endParaRPr lang="zh-CN" altLang="en-US" sz="2400" kern="0">
              <a:solidFill>
                <a:prstClr val="black"/>
              </a:solidFill>
              <a:latin typeface="Calibri" panose="020F0502020204030204"/>
              <a:ea typeface="宋体" panose="02010600030101010101" pitchFamily="2" charset="-122"/>
            </a:endParaRPr>
          </a:p>
        </p:txBody>
      </p:sp>
      <p:sp>
        <p:nvSpPr>
          <p:cNvPr id="7" name="矩形 93"/>
          <p:cNvSpPr/>
          <p:nvPr/>
        </p:nvSpPr>
        <p:spPr>
          <a:xfrm>
            <a:off x="3133031" y="2002474"/>
            <a:ext cx="288031" cy="28803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solidFill>
          <a:ln w="25400" cap="flat" cmpd="sng" algn="ctr">
            <a:solidFill>
              <a:srgbClr val="FF0000"/>
            </a:solidFill>
            <a:prstDash val="solid"/>
          </a:ln>
          <a:effectLst/>
        </p:spPr>
        <p:txBody>
          <a:bodyPr rtlCol="0" anchor="ctr"/>
          <a:lstStyle/>
          <a:p>
            <a:pPr algn="ctr" defTabSz="1219200"/>
            <a:endParaRPr lang="zh-CN" altLang="en-US" sz="2400" kern="0">
              <a:solidFill>
                <a:prstClr val="black"/>
              </a:solidFill>
              <a:latin typeface="Calibri" panose="020F0502020204030204"/>
              <a:ea typeface="宋体" panose="02010600030101010101" pitchFamily="2" charset="-122"/>
            </a:endParaRPr>
          </a:p>
        </p:txBody>
      </p:sp>
      <p:sp>
        <p:nvSpPr>
          <p:cNvPr id="8" name="矩形 93"/>
          <p:cNvSpPr/>
          <p:nvPr/>
        </p:nvSpPr>
        <p:spPr>
          <a:xfrm rot="10800000">
            <a:off x="9099502" y="6419218"/>
            <a:ext cx="266624" cy="26070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solidFill>
          <a:ln w="25400" cap="flat" cmpd="sng" algn="ctr">
            <a:solidFill>
              <a:srgbClr val="FF0000"/>
            </a:solidFill>
            <a:prstDash val="solid"/>
          </a:ln>
          <a:effectLst/>
        </p:spPr>
        <p:txBody>
          <a:bodyPr rtlCol="0" anchor="ctr"/>
          <a:lstStyle/>
          <a:p>
            <a:pPr algn="ctr" defTabSz="1219200"/>
            <a:endParaRPr lang="zh-CN" altLang="en-US" sz="2400" kern="0">
              <a:solidFill>
                <a:prstClr val="black"/>
              </a:solidFill>
              <a:latin typeface="Calibri" panose="020F0502020204030204"/>
              <a:ea typeface="宋体" panose="02010600030101010101" pitchFamily="2" charset="-122"/>
            </a:endParaRPr>
          </a:p>
        </p:txBody>
      </p:sp>
      <p:sp>
        <p:nvSpPr>
          <p:cNvPr id="9" name="矩形 8"/>
          <p:cNvSpPr/>
          <p:nvPr/>
        </p:nvSpPr>
        <p:spPr>
          <a:xfrm>
            <a:off x="3349045" y="2087262"/>
            <a:ext cx="5801065" cy="4524315"/>
          </a:xfrm>
          <a:prstGeom prst="rect">
            <a:avLst/>
          </a:prstGeom>
          <a:noFill/>
        </p:spPr>
        <p:txBody>
          <a:bodyPr wrap="square">
            <a:spAutoFit/>
          </a:bodyPr>
          <a:lstStyle/>
          <a:p>
            <a:pPr algn="ctr">
              <a:lnSpc>
                <a:spcPct val="150000"/>
              </a:lnSpc>
            </a:pPr>
            <a:r>
              <a:rPr lang="zh-CN" altLang="en-US" sz="2400" dirty="0">
                <a:latin typeface="微软雅黑" panose="020B0503020204020204" pitchFamily="34" charset="-122"/>
                <a:ea typeface="微软雅黑" panose="020B0503020204020204" pitchFamily="34" charset="-122"/>
              </a:rPr>
              <a:t>山下旌旗在望，</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山头鼓角相闻。</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 敌军围困万千重，</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我自岿然不动。 </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早已森严壁垒，</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更加众志成城。 </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 黄洋界上炮声隆，</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报道敌军宵遁。</a:t>
            </a:r>
          </a:p>
        </p:txBody>
      </p:sp>
      <p:sp>
        <p:nvSpPr>
          <p:cNvPr id="10" name="矩形 9"/>
          <p:cNvSpPr/>
          <p:nvPr/>
        </p:nvSpPr>
        <p:spPr>
          <a:xfrm>
            <a:off x="2449458" y="942570"/>
            <a:ext cx="7293084" cy="825419"/>
          </a:xfrm>
          <a:prstGeom prst="rect">
            <a:avLst/>
          </a:prstGeom>
          <a:ln>
            <a:noFill/>
          </a:ln>
        </p:spPr>
        <p:txBody>
          <a:bodyPr wrap="square">
            <a:spAutoFit/>
          </a:bodyPr>
          <a:lstStyle/>
          <a:p>
            <a:pPr algn="ctr">
              <a:lnSpc>
                <a:spcPct val="150000"/>
              </a:lnSpc>
              <a:spcAft>
                <a:spcPts val="300"/>
              </a:spcAft>
            </a:pPr>
            <a:r>
              <a:rPr lang="zh-CN" altLang="en-US" sz="3600" b="1" dirty="0">
                <a:solidFill>
                  <a:srgbClr val="C00000"/>
                </a:solidFill>
                <a:latin typeface="微软雅黑" panose="020B0503020204020204" pitchFamily="34" charset="-122"/>
                <a:ea typeface="微软雅黑" panose="020B0503020204020204" pitchFamily="34" charset="-122"/>
              </a:rPr>
              <a:t>西江月</a:t>
            </a:r>
            <a:r>
              <a:rPr lang="en-US" altLang="zh-CN" sz="3600" b="1" dirty="0">
                <a:solidFill>
                  <a:srgbClr val="C00000"/>
                </a:solidFill>
                <a:latin typeface="微软雅黑" panose="020B0503020204020204" pitchFamily="34" charset="-122"/>
                <a:ea typeface="微软雅黑" panose="020B0503020204020204" pitchFamily="34" charset="-122"/>
              </a:rPr>
              <a:t>·</a:t>
            </a:r>
            <a:r>
              <a:rPr lang="zh-CN" altLang="en-US" sz="3600" b="1" dirty="0">
                <a:solidFill>
                  <a:srgbClr val="C00000"/>
                </a:solidFill>
                <a:latin typeface="微软雅黑" panose="020B0503020204020204" pitchFamily="34" charset="-122"/>
                <a:ea typeface="微软雅黑" panose="020B0503020204020204" pitchFamily="34" charset="-122"/>
              </a:rPr>
              <a:t>井冈山</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0"/>
                                        </p:tgtEl>
                                        <p:attrNameLst>
                                          <p:attrName>ppt_y</p:attrName>
                                        </p:attrNameLst>
                                      </p:cBhvr>
                                      <p:tavLst>
                                        <p:tav tm="0">
                                          <p:val>
                                            <p:strVal val="#ppt_y"/>
                                          </p:val>
                                        </p:tav>
                                        <p:tav tm="100000">
                                          <p:val>
                                            <p:strVal val="#ppt_y"/>
                                          </p:val>
                                        </p:tav>
                                      </p:tavLst>
                                    </p:anim>
                                    <p:anim calcmode="lin" valueType="num">
                                      <p:cBhvr>
                                        <p:cTn id="4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0"/>
                                        </p:tgtEl>
                                      </p:cBhvr>
                                    </p:animEffect>
                                  </p:childTnLst>
                                </p:cTn>
                              </p:par>
                            </p:childTnLst>
                          </p:cTn>
                        </p:par>
                        <p:par>
                          <p:cTn id="45" fill="hold">
                            <p:stCondLst>
                              <p:cond delay="3449"/>
                            </p:stCondLst>
                            <p:childTnLst>
                              <p:par>
                                <p:cTn id="46" presetID="53" presetClass="entr" presetSubtype="52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anim calcmode="lin" valueType="num">
                                      <p:cBhvr>
                                        <p:cTn id="51" dur="500" fill="hold"/>
                                        <p:tgtEl>
                                          <p:spTgt spid="7"/>
                                        </p:tgtEl>
                                        <p:attrNameLst>
                                          <p:attrName>ppt_x</p:attrName>
                                        </p:attrNameLst>
                                      </p:cBhvr>
                                      <p:tavLst>
                                        <p:tav tm="0">
                                          <p:val>
                                            <p:fltVal val="0.5"/>
                                          </p:val>
                                        </p:tav>
                                        <p:tav tm="100000">
                                          <p:val>
                                            <p:strVal val="#ppt_x"/>
                                          </p:val>
                                        </p:tav>
                                      </p:tavLst>
                                    </p:anim>
                                    <p:anim calcmode="lin" valueType="num">
                                      <p:cBhvr>
                                        <p:cTn id="52" dur="500" fill="hold"/>
                                        <p:tgtEl>
                                          <p:spTgt spid="7"/>
                                        </p:tgtEl>
                                        <p:attrNameLst>
                                          <p:attrName>ppt_y</p:attrName>
                                        </p:attrNameLst>
                                      </p:cBhvr>
                                      <p:tavLst>
                                        <p:tav tm="0">
                                          <p:val>
                                            <p:fltVal val="0.5"/>
                                          </p:val>
                                        </p:tav>
                                        <p:tav tm="100000">
                                          <p:val>
                                            <p:strVal val="#ppt_y"/>
                                          </p:val>
                                        </p:tav>
                                      </p:tavLst>
                                    </p:anim>
                                  </p:childTnLst>
                                </p:cTn>
                              </p:par>
                              <p:par>
                                <p:cTn id="53" presetID="53" presetClass="entr" presetSubtype="528"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anim calcmode="lin" valueType="num">
                                      <p:cBhvr>
                                        <p:cTn id="58" dur="500" fill="hold"/>
                                        <p:tgtEl>
                                          <p:spTgt spid="8"/>
                                        </p:tgtEl>
                                        <p:attrNameLst>
                                          <p:attrName>ppt_x</p:attrName>
                                        </p:attrNameLst>
                                      </p:cBhvr>
                                      <p:tavLst>
                                        <p:tav tm="0">
                                          <p:val>
                                            <p:fltVal val="0.5"/>
                                          </p:val>
                                        </p:tav>
                                        <p:tav tm="100000">
                                          <p:val>
                                            <p:strVal val="#ppt_x"/>
                                          </p:val>
                                        </p:tav>
                                      </p:tavLst>
                                    </p:anim>
                                    <p:anim calcmode="lin" valueType="num">
                                      <p:cBhvr>
                                        <p:cTn id="59" dur="500" fill="hold"/>
                                        <p:tgtEl>
                                          <p:spTgt spid="8"/>
                                        </p:tgtEl>
                                        <p:attrNameLst>
                                          <p:attrName>ppt_y</p:attrName>
                                        </p:attrNameLst>
                                      </p:cBhvr>
                                      <p:tavLst>
                                        <p:tav tm="0">
                                          <p:val>
                                            <p:fltVal val="0.5"/>
                                          </p:val>
                                        </p:tav>
                                        <p:tav tm="100000">
                                          <p:val>
                                            <p:strVal val="#ppt_y"/>
                                          </p:val>
                                        </p:tav>
                                      </p:tavLst>
                                    </p:anim>
                                  </p:childTnLst>
                                </p:cTn>
                              </p:par>
                            </p:childTnLst>
                          </p:cTn>
                        </p:par>
                        <p:par>
                          <p:cTn id="60" fill="hold">
                            <p:stCondLst>
                              <p:cond delay="3949"/>
                            </p:stCondLst>
                            <p:childTnLst>
                              <p:par>
                                <p:cTn id="61" presetID="4" presetClass="entr" presetSubtype="16"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2000"/>
                                        <p:tgtEl>
                                          <p:spTgt spid="6"/>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randombar(horizontal)">
                                      <p:cBhvr>
                                        <p:cTn id="6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animBg="1"/>
      <p:bldP spid="8" grpId="0" animBg="1"/>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圆角矩形 13"/>
          <p:cNvSpPr/>
          <p:nvPr/>
        </p:nvSpPr>
        <p:spPr>
          <a:xfrm>
            <a:off x="4192362" y="184104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1</a:t>
            </a:r>
            <a:endParaRPr lang="zh-CN" altLang="en-US" sz="4800" b="1" dirty="0">
              <a:cs typeface="+mn-ea"/>
              <a:sym typeface="+mn-lt"/>
            </a:endParaRPr>
          </a:p>
        </p:txBody>
      </p:sp>
      <p:sp>
        <p:nvSpPr>
          <p:cNvPr id="7" name="圆角矩形 15"/>
          <p:cNvSpPr/>
          <p:nvPr/>
        </p:nvSpPr>
        <p:spPr>
          <a:xfrm>
            <a:off x="4192361" y="1841044"/>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8" name="圆角矩形 20"/>
          <p:cNvSpPr/>
          <p:nvPr/>
        </p:nvSpPr>
        <p:spPr>
          <a:xfrm>
            <a:off x="4192362" y="3332669"/>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2</a:t>
            </a:r>
            <a:endParaRPr lang="zh-CN" altLang="en-US" sz="4800" b="1" dirty="0">
              <a:cs typeface="+mn-ea"/>
              <a:sym typeface="+mn-lt"/>
            </a:endParaRPr>
          </a:p>
        </p:txBody>
      </p:sp>
      <p:sp>
        <p:nvSpPr>
          <p:cNvPr id="9" name="圆角矩形 21"/>
          <p:cNvSpPr/>
          <p:nvPr/>
        </p:nvSpPr>
        <p:spPr>
          <a:xfrm>
            <a:off x="4192361" y="3332669"/>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0" name="圆角矩形 23"/>
          <p:cNvSpPr/>
          <p:nvPr/>
        </p:nvSpPr>
        <p:spPr>
          <a:xfrm>
            <a:off x="4192362" y="482429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3</a:t>
            </a:r>
            <a:endParaRPr lang="zh-CN" altLang="en-US" sz="4800" b="1" dirty="0">
              <a:cs typeface="+mn-ea"/>
              <a:sym typeface="+mn-lt"/>
            </a:endParaRPr>
          </a:p>
        </p:txBody>
      </p:sp>
      <p:sp>
        <p:nvSpPr>
          <p:cNvPr id="11" name="圆角矩形 24"/>
          <p:cNvSpPr/>
          <p:nvPr/>
        </p:nvSpPr>
        <p:spPr>
          <a:xfrm>
            <a:off x="4192361" y="4824294"/>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2" name="矩形 11"/>
          <p:cNvSpPr/>
          <p:nvPr/>
        </p:nvSpPr>
        <p:spPr>
          <a:xfrm>
            <a:off x="5726304" y="1883286"/>
            <a:ext cx="5530256" cy="1289905"/>
          </a:xfrm>
          <a:prstGeom prst="rect">
            <a:avLst/>
          </a:prstGeom>
          <a:noFill/>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毛泽东同志就在这个有八个角天窗的小阁楼里写下了两篇著作</a:t>
            </a:r>
            <a:r>
              <a:rPr lang="en-US" altLang="zh-CN" dirty="0">
                <a:solidFill>
                  <a:srgbClr val="C00000"/>
                </a:solidFill>
                <a:latin typeface="微软雅黑" panose="020B0503020204020204" pitchFamily="34" charset="-122"/>
                <a:ea typeface="微软雅黑" panose="020B0503020204020204" pitchFamily="34" charset="-122"/>
              </a:rPr>
              <a:t>《</a:t>
            </a:r>
            <a:r>
              <a:rPr lang="zh-CN" altLang="en-US" dirty="0">
                <a:solidFill>
                  <a:srgbClr val="C00000"/>
                </a:solidFill>
                <a:latin typeface="微软雅黑" panose="020B0503020204020204" pitchFamily="34" charset="-122"/>
                <a:ea typeface="微软雅黑" panose="020B0503020204020204" pitchFamily="34" charset="-122"/>
              </a:rPr>
              <a:t>中国的红色政权为什么能够存在</a:t>
            </a:r>
            <a:r>
              <a:rPr lang="en-US" altLang="zh-CN" dirty="0">
                <a:solidFill>
                  <a:srgbClr val="C00000"/>
                </a:solidFill>
                <a:latin typeface="微软雅黑" panose="020B0503020204020204" pitchFamily="34" charset="-122"/>
                <a:ea typeface="微软雅黑" panose="020B0503020204020204" pitchFamily="34" charset="-122"/>
              </a:rPr>
              <a:t>》</a:t>
            </a:r>
            <a:r>
              <a:rPr lang="zh-CN" altLang="en-US" dirty="0">
                <a:solidFill>
                  <a:srgbClr val="C00000"/>
                </a:solidFill>
                <a:latin typeface="微软雅黑" panose="020B0503020204020204" pitchFamily="34" charset="-122"/>
                <a:ea typeface="微软雅黑" panose="020B0503020204020204" pitchFamily="34" charset="-122"/>
              </a:rPr>
              <a:t>和</a:t>
            </a:r>
            <a:r>
              <a:rPr lang="en-US" altLang="zh-CN" dirty="0">
                <a:solidFill>
                  <a:srgbClr val="C00000"/>
                </a:solidFill>
                <a:latin typeface="微软雅黑" panose="020B0503020204020204" pitchFamily="34" charset="-122"/>
                <a:ea typeface="微软雅黑" panose="020B0503020204020204" pitchFamily="34" charset="-122"/>
              </a:rPr>
              <a:t>《</a:t>
            </a:r>
            <a:r>
              <a:rPr lang="zh-CN" altLang="en-US" dirty="0">
                <a:solidFill>
                  <a:srgbClr val="C00000"/>
                </a:solidFill>
                <a:latin typeface="微软雅黑" panose="020B0503020204020204" pitchFamily="34" charset="-122"/>
                <a:ea typeface="微软雅黑" panose="020B0503020204020204" pitchFamily="34" charset="-122"/>
              </a:rPr>
              <a:t>井冈山的斗争</a:t>
            </a:r>
            <a:r>
              <a:rPr lang="en-US" altLang="zh-CN" dirty="0">
                <a:solidFill>
                  <a:srgbClr val="C00000"/>
                </a:solidFill>
                <a:latin typeface="微软雅黑" panose="020B0503020204020204" pitchFamily="34" charset="-122"/>
                <a:ea typeface="微软雅黑" panose="020B0503020204020204" pitchFamily="34" charset="-122"/>
              </a:rPr>
              <a:t>》</a:t>
            </a:r>
            <a:r>
              <a:rPr lang="zh-CN" altLang="en-US" dirty="0">
                <a:solidFill>
                  <a:srgbClr val="C00000"/>
                </a:solidFill>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13" name="矩形 12"/>
          <p:cNvSpPr/>
          <p:nvPr/>
        </p:nvSpPr>
        <p:spPr>
          <a:xfrm>
            <a:off x="5726304" y="3374911"/>
            <a:ext cx="5530256" cy="1200329"/>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这两个著作其中重要的内容也是从理论上回答了红旗到底能打多久这个疑问。毛泽东同志对这个问题的系统思考为陷入困境和迷茫的中国革命指出了光明的道路和正确的方向。</a:t>
            </a:r>
            <a:endParaRPr lang="zh-CN" altLang="en-US" dirty="0">
              <a:cs typeface="+mn-ea"/>
              <a:sym typeface="+mn-lt"/>
            </a:endParaRPr>
          </a:p>
        </p:txBody>
      </p:sp>
      <p:sp>
        <p:nvSpPr>
          <p:cNvPr id="14" name="矩形 13"/>
          <p:cNvSpPr/>
          <p:nvPr/>
        </p:nvSpPr>
        <p:spPr>
          <a:xfrm>
            <a:off x="5726304" y="4866536"/>
            <a:ext cx="5530256" cy="1200329"/>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这两个著作其中重要的内容也是从理论上回答了红旗到底能打多久这个疑问。毛泽东同志对这个问题的系统思考为陷入困境和迷茫的中国革命指出了光明的道路和正确的方向。</a:t>
            </a:r>
            <a:endParaRPr lang="zh-CN" altLang="en-US" dirty="0">
              <a:cs typeface="+mn-ea"/>
              <a:sym typeface="+mn-lt"/>
            </a:endParaRPr>
          </a:p>
        </p:txBody>
      </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33107"/>
            <a:ext cx="4669626" cy="43214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250" fill="hold"/>
                                        <p:tgtEl>
                                          <p:spTgt spid="6"/>
                                        </p:tgtEl>
                                        <p:attrNameLst>
                                          <p:attrName>ppt_w</p:attrName>
                                        </p:attrNameLst>
                                      </p:cBhvr>
                                      <p:tavLst>
                                        <p:tav tm="0">
                                          <p:val>
                                            <p:fltVal val="0"/>
                                          </p:val>
                                        </p:tav>
                                        <p:tav tm="100000">
                                          <p:val>
                                            <p:strVal val="#ppt_w"/>
                                          </p:val>
                                        </p:tav>
                                      </p:tavLst>
                                    </p:anim>
                                    <p:anim calcmode="lin" valueType="num">
                                      <p:cBhvr>
                                        <p:cTn id="41" dur="250" fill="hold"/>
                                        <p:tgtEl>
                                          <p:spTgt spid="6"/>
                                        </p:tgtEl>
                                        <p:attrNameLst>
                                          <p:attrName>ppt_h</p:attrName>
                                        </p:attrNameLst>
                                      </p:cBhvr>
                                      <p:tavLst>
                                        <p:tav tm="0">
                                          <p:val>
                                            <p:fltVal val="0"/>
                                          </p:val>
                                        </p:tav>
                                        <p:tav tm="100000">
                                          <p:val>
                                            <p:strVal val="#ppt_h"/>
                                          </p:val>
                                        </p:tav>
                                      </p:tavLst>
                                    </p:anim>
                                    <p:animEffect transition="in" filter="fade">
                                      <p:cBhvr>
                                        <p:cTn id="42" dur="250"/>
                                        <p:tgtEl>
                                          <p:spTgt spid="6"/>
                                        </p:tgtEl>
                                      </p:cBhvr>
                                    </p:animEffect>
                                  </p:childTnLst>
                                </p:cTn>
                              </p:par>
                            </p:childTnLst>
                          </p:cTn>
                        </p:par>
                        <p:par>
                          <p:cTn id="43" fill="hold">
                            <p:stCondLst>
                              <p:cond delay="2000"/>
                            </p:stCondLst>
                            <p:childTnLst>
                              <p:par>
                                <p:cTn id="44" presetID="6" presetClass="emph" presetSubtype="0" decel="100000" fill="hold" grpId="1" nodeType="afterEffect">
                                  <p:stCondLst>
                                    <p:cond delay="0"/>
                                  </p:stCondLst>
                                  <p:childTnLst>
                                    <p:animScale>
                                      <p:cBhvr>
                                        <p:cTn id="45" dur="250" fill="hold"/>
                                        <p:tgtEl>
                                          <p:spTgt spid="6"/>
                                        </p:tgtEl>
                                      </p:cBhvr>
                                      <p:by x="120000" y="120000"/>
                                    </p:animScale>
                                  </p:childTnLst>
                                </p:cTn>
                              </p:par>
                            </p:childTnLst>
                          </p:cTn>
                        </p:par>
                        <p:par>
                          <p:cTn id="46" fill="hold">
                            <p:stCondLst>
                              <p:cond delay="2500"/>
                            </p:stCondLst>
                            <p:childTnLst>
                              <p:par>
                                <p:cTn id="47" presetID="6" presetClass="emph" presetSubtype="0" decel="100000" fill="hold" grpId="2" nodeType="afterEffect">
                                  <p:stCondLst>
                                    <p:cond delay="0"/>
                                  </p:stCondLst>
                                  <p:childTnLst>
                                    <p:animScale>
                                      <p:cBhvr>
                                        <p:cTn id="48" dur="250" fill="hold"/>
                                        <p:tgtEl>
                                          <p:spTgt spid="6"/>
                                        </p:tgtEl>
                                      </p:cBhvr>
                                      <p:by x="83000" y="83000"/>
                                    </p:animScale>
                                  </p:childTnLst>
                                </p:cTn>
                              </p:par>
                            </p:childTnLst>
                          </p:cTn>
                        </p:par>
                        <p:par>
                          <p:cTn id="49" fill="hold">
                            <p:stCondLst>
                              <p:cond delay="3000"/>
                            </p:stCondLst>
                            <p:childTnLst>
                              <p:par>
                                <p:cTn id="50" presetID="1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p:tgtEl>
                                          <p:spTgt spid="7"/>
                                        </p:tgtEl>
                                        <p:attrNameLst>
                                          <p:attrName>ppt_x</p:attrName>
                                        </p:attrNameLst>
                                      </p:cBhvr>
                                      <p:tavLst>
                                        <p:tav tm="0">
                                          <p:val>
                                            <p:strVal val="#ppt_x-#ppt_w*1.125000"/>
                                          </p:val>
                                        </p:tav>
                                        <p:tav tm="100000">
                                          <p:val>
                                            <p:strVal val="#ppt_x"/>
                                          </p:val>
                                        </p:tav>
                                      </p:tavLst>
                                    </p:anim>
                                    <p:animEffect transition="in" filter="wipe(right)">
                                      <p:cBhvr>
                                        <p:cTn id="53" dur="500"/>
                                        <p:tgtEl>
                                          <p:spTgt spid="7"/>
                                        </p:tgtEl>
                                      </p:cBhvr>
                                    </p:animEffect>
                                  </p:childTnLst>
                                </p:cTn>
                              </p:par>
                            </p:childTnLst>
                          </p:cTn>
                        </p:par>
                        <p:par>
                          <p:cTn id="54" fill="hold">
                            <p:stCondLst>
                              <p:cond delay="3500"/>
                            </p:stCondLst>
                            <p:childTnLst>
                              <p:par>
                                <p:cTn id="55" presetID="53" presetClass="entr" presetSubtype="16" fill="hold" grpId="0" nodeType="afterEffect">
                                  <p:stCondLst>
                                    <p:cond delay="0"/>
                                  </p:stCondLst>
                                  <p:iterate type="lt">
                                    <p:tmPct val="10000"/>
                                  </p:iterate>
                                  <p:childTnLst>
                                    <p:set>
                                      <p:cBhvr>
                                        <p:cTn id="56" dur="1" fill="hold">
                                          <p:stCondLst>
                                            <p:cond delay="0"/>
                                          </p:stCondLst>
                                        </p:cTn>
                                        <p:tgtEl>
                                          <p:spTgt spid="12"/>
                                        </p:tgtEl>
                                        <p:attrNameLst>
                                          <p:attrName>style.visibility</p:attrName>
                                        </p:attrNameLst>
                                      </p:cBhvr>
                                      <p:to>
                                        <p:strVal val="visible"/>
                                      </p:to>
                                    </p:set>
                                    <p:anim calcmode="lin" valueType="num">
                                      <p:cBhvr>
                                        <p:cTn id="57" dur="250" fill="hold"/>
                                        <p:tgtEl>
                                          <p:spTgt spid="12"/>
                                        </p:tgtEl>
                                        <p:attrNameLst>
                                          <p:attrName>ppt_w</p:attrName>
                                        </p:attrNameLst>
                                      </p:cBhvr>
                                      <p:tavLst>
                                        <p:tav tm="0">
                                          <p:val>
                                            <p:fltVal val="0"/>
                                          </p:val>
                                        </p:tav>
                                        <p:tav tm="100000">
                                          <p:val>
                                            <p:strVal val="#ppt_w"/>
                                          </p:val>
                                        </p:tav>
                                      </p:tavLst>
                                    </p:anim>
                                    <p:anim calcmode="lin" valueType="num">
                                      <p:cBhvr>
                                        <p:cTn id="58" dur="250" fill="hold"/>
                                        <p:tgtEl>
                                          <p:spTgt spid="12"/>
                                        </p:tgtEl>
                                        <p:attrNameLst>
                                          <p:attrName>ppt_h</p:attrName>
                                        </p:attrNameLst>
                                      </p:cBhvr>
                                      <p:tavLst>
                                        <p:tav tm="0">
                                          <p:val>
                                            <p:fltVal val="0"/>
                                          </p:val>
                                        </p:tav>
                                        <p:tav tm="100000">
                                          <p:val>
                                            <p:strVal val="#ppt_h"/>
                                          </p:val>
                                        </p:tav>
                                      </p:tavLst>
                                    </p:anim>
                                    <p:animEffect transition="in" filter="fade">
                                      <p:cBhvr>
                                        <p:cTn id="59" dur="250"/>
                                        <p:tgtEl>
                                          <p:spTgt spid="12"/>
                                        </p:tgtEl>
                                      </p:cBhvr>
                                    </p:animEffect>
                                  </p:childTnLst>
                                </p:cTn>
                              </p:par>
                            </p:childTnLst>
                          </p:cTn>
                        </p:par>
                        <p:par>
                          <p:cTn id="60" fill="hold">
                            <p:stCondLst>
                              <p:cond delay="5449"/>
                            </p:stCondLst>
                            <p:childTnLst>
                              <p:par>
                                <p:cTn id="61" presetID="53" presetClass="entr" presetSubtype="16"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250" fill="hold"/>
                                        <p:tgtEl>
                                          <p:spTgt spid="8"/>
                                        </p:tgtEl>
                                        <p:attrNameLst>
                                          <p:attrName>ppt_w</p:attrName>
                                        </p:attrNameLst>
                                      </p:cBhvr>
                                      <p:tavLst>
                                        <p:tav tm="0">
                                          <p:val>
                                            <p:fltVal val="0"/>
                                          </p:val>
                                        </p:tav>
                                        <p:tav tm="100000">
                                          <p:val>
                                            <p:strVal val="#ppt_w"/>
                                          </p:val>
                                        </p:tav>
                                      </p:tavLst>
                                    </p:anim>
                                    <p:anim calcmode="lin" valueType="num">
                                      <p:cBhvr>
                                        <p:cTn id="64" dur="250" fill="hold"/>
                                        <p:tgtEl>
                                          <p:spTgt spid="8"/>
                                        </p:tgtEl>
                                        <p:attrNameLst>
                                          <p:attrName>ppt_h</p:attrName>
                                        </p:attrNameLst>
                                      </p:cBhvr>
                                      <p:tavLst>
                                        <p:tav tm="0">
                                          <p:val>
                                            <p:fltVal val="0"/>
                                          </p:val>
                                        </p:tav>
                                        <p:tav tm="100000">
                                          <p:val>
                                            <p:strVal val="#ppt_h"/>
                                          </p:val>
                                        </p:tav>
                                      </p:tavLst>
                                    </p:anim>
                                    <p:animEffect transition="in" filter="fade">
                                      <p:cBhvr>
                                        <p:cTn id="65" dur="250"/>
                                        <p:tgtEl>
                                          <p:spTgt spid="8"/>
                                        </p:tgtEl>
                                      </p:cBhvr>
                                    </p:animEffect>
                                  </p:childTnLst>
                                </p:cTn>
                              </p:par>
                            </p:childTnLst>
                          </p:cTn>
                        </p:par>
                        <p:par>
                          <p:cTn id="66" fill="hold">
                            <p:stCondLst>
                              <p:cond delay="5949"/>
                            </p:stCondLst>
                            <p:childTnLst>
                              <p:par>
                                <p:cTn id="67" presetID="6" presetClass="emph" presetSubtype="0" decel="100000" fill="hold" grpId="1" nodeType="afterEffect">
                                  <p:stCondLst>
                                    <p:cond delay="0"/>
                                  </p:stCondLst>
                                  <p:childTnLst>
                                    <p:animScale>
                                      <p:cBhvr>
                                        <p:cTn id="68" dur="250" fill="hold"/>
                                        <p:tgtEl>
                                          <p:spTgt spid="8"/>
                                        </p:tgtEl>
                                      </p:cBhvr>
                                      <p:by x="120000" y="120000"/>
                                    </p:animScale>
                                  </p:childTnLst>
                                </p:cTn>
                              </p:par>
                            </p:childTnLst>
                          </p:cTn>
                        </p:par>
                        <p:par>
                          <p:cTn id="69" fill="hold">
                            <p:stCondLst>
                              <p:cond delay="6449"/>
                            </p:stCondLst>
                            <p:childTnLst>
                              <p:par>
                                <p:cTn id="70" presetID="6" presetClass="emph" presetSubtype="0" decel="100000" fill="hold" grpId="2" nodeType="afterEffect">
                                  <p:stCondLst>
                                    <p:cond delay="0"/>
                                  </p:stCondLst>
                                  <p:childTnLst>
                                    <p:animScale>
                                      <p:cBhvr>
                                        <p:cTn id="71" dur="250" fill="hold"/>
                                        <p:tgtEl>
                                          <p:spTgt spid="8"/>
                                        </p:tgtEl>
                                      </p:cBhvr>
                                      <p:by x="83000" y="83000"/>
                                    </p:animScale>
                                  </p:childTnLst>
                                </p:cTn>
                              </p:par>
                            </p:childTnLst>
                          </p:cTn>
                        </p:par>
                        <p:par>
                          <p:cTn id="72" fill="hold">
                            <p:stCondLst>
                              <p:cond delay="6949"/>
                            </p:stCondLst>
                            <p:childTnLst>
                              <p:par>
                                <p:cTn id="73" presetID="12" presetClass="entr" presetSubtype="8"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p:tgtEl>
                                          <p:spTgt spid="9"/>
                                        </p:tgtEl>
                                        <p:attrNameLst>
                                          <p:attrName>ppt_x</p:attrName>
                                        </p:attrNameLst>
                                      </p:cBhvr>
                                      <p:tavLst>
                                        <p:tav tm="0">
                                          <p:val>
                                            <p:strVal val="#ppt_x-#ppt_w*1.125000"/>
                                          </p:val>
                                        </p:tav>
                                        <p:tav tm="100000">
                                          <p:val>
                                            <p:strVal val="#ppt_x"/>
                                          </p:val>
                                        </p:tav>
                                      </p:tavLst>
                                    </p:anim>
                                    <p:animEffect transition="in" filter="wipe(right)">
                                      <p:cBhvr>
                                        <p:cTn id="76" dur="500"/>
                                        <p:tgtEl>
                                          <p:spTgt spid="9"/>
                                        </p:tgtEl>
                                      </p:cBhvr>
                                    </p:animEffect>
                                  </p:childTnLst>
                                </p:cTn>
                              </p:par>
                            </p:childTnLst>
                          </p:cTn>
                        </p:par>
                        <p:par>
                          <p:cTn id="77" fill="hold">
                            <p:stCondLst>
                              <p:cond delay="7449"/>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13"/>
                                        </p:tgtEl>
                                        <p:attrNameLst>
                                          <p:attrName>style.visibility</p:attrName>
                                        </p:attrNameLst>
                                      </p:cBhvr>
                                      <p:to>
                                        <p:strVal val="visible"/>
                                      </p:to>
                                    </p:set>
                                    <p:anim calcmode="lin" valueType="num">
                                      <p:cBhvr>
                                        <p:cTn id="80" dur="250" fill="hold"/>
                                        <p:tgtEl>
                                          <p:spTgt spid="13"/>
                                        </p:tgtEl>
                                        <p:attrNameLst>
                                          <p:attrName>ppt_w</p:attrName>
                                        </p:attrNameLst>
                                      </p:cBhvr>
                                      <p:tavLst>
                                        <p:tav tm="0">
                                          <p:val>
                                            <p:fltVal val="0"/>
                                          </p:val>
                                        </p:tav>
                                        <p:tav tm="100000">
                                          <p:val>
                                            <p:strVal val="#ppt_w"/>
                                          </p:val>
                                        </p:tav>
                                      </p:tavLst>
                                    </p:anim>
                                    <p:anim calcmode="lin" valueType="num">
                                      <p:cBhvr>
                                        <p:cTn id="81" dur="250" fill="hold"/>
                                        <p:tgtEl>
                                          <p:spTgt spid="13"/>
                                        </p:tgtEl>
                                        <p:attrNameLst>
                                          <p:attrName>ppt_h</p:attrName>
                                        </p:attrNameLst>
                                      </p:cBhvr>
                                      <p:tavLst>
                                        <p:tav tm="0">
                                          <p:val>
                                            <p:fltVal val="0"/>
                                          </p:val>
                                        </p:tav>
                                        <p:tav tm="100000">
                                          <p:val>
                                            <p:strVal val="#ppt_h"/>
                                          </p:val>
                                        </p:tav>
                                      </p:tavLst>
                                    </p:anim>
                                    <p:animEffect transition="in" filter="fade">
                                      <p:cBhvr>
                                        <p:cTn id="82" dur="250"/>
                                        <p:tgtEl>
                                          <p:spTgt spid="13"/>
                                        </p:tgtEl>
                                      </p:cBhvr>
                                    </p:animEffect>
                                  </p:childTnLst>
                                </p:cTn>
                              </p:par>
                            </p:childTnLst>
                          </p:cTn>
                        </p:par>
                        <p:par>
                          <p:cTn id="83" fill="hold">
                            <p:stCondLst>
                              <p:cond delay="8850"/>
                            </p:stCondLst>
                            <p:childTnLst>
                              <p:par>
                                <p:cTn id="84" presetID="53" presetClass="entr" presetSubtype="16"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p:cTn id="86" dur="250" fill="hold"/>
                                        <p:tgtEl>
                                          <p:spTgt spid="10"/>
                                        </p:tgtEl>
                                        <p:attrNameLst>
                                          <p:attrName>ppt_w</p:attrName>
                                        </p:attrNameLst>
                                      </p:cBhvr>
                                      <p:tavLst>
                                        <p:tav tm="0">
                                          <p:val>
                                            <p:fltVal val="0"/>
                                          </p:val>
                                        </p:tav>
                                        <p:tav tm="100000">
                                          <p:val>
                                            <p:strVal val="#ppt_w"/>
                                          </p:val>
                                        </p:tav>
                                      </p:tavLst>
                                    </p:anim>
                                    <p:anim calcmode="lin" valueType="num">
                                      <p:cBhvr>
                                        <p:cTn id="87" dur="250" fill="hold"/>
                                        <p:tgtEl>
                                          <p:spTgt spid="10"/>
                                        </p:tgtEl>
                                        <p:attrNameLst>
                                          <p:attrName>ppt_h</p:attrName>
                                        </p:attrNameLst>
                                      </p:cBhvr>
                                      <p:tavLst>
                                        <p:tav tm="0">
                                          <p:val>
                                            <p:fltVal val="0"/>
                                          </p:val>
                                        </p:tav>
                                        <p:tav tm="100000">
                                          <p:val>
                                            <p:strVal val="#ppt_h"/>
                                          </p:val>
                                        </p:tav>
                                      </p:tavLst>
                                    </p:anim>
                                    <p:animEffect transition="in" filter="fade">
                                      <p:cBhvr>
                                        <p:cTn id="88" dur="250"/>
                                        <p:tgtEl>
                                          <p:spTgt spid="10"/>
                                        </p:tgtEl>
                                      </p:cBhvr>
                                    </p:animEffect>
                                  </p:childTnLst>
                                </p:cTn>
                              </p:par>
                            </p:childTnLst>
                          </p:cTn>
                        </p:par>
                        <p:par>
                          <p:cTn id="89" fill="hold">
                            <p:stCondLst>
                              <p:cond delay="9350"/>
                            </p:stCondLst>
                            <p:childTnLst>
                              <p:par>
                                <p:cTn id="90" presetID="6" presetClass="emph" presetSubtype="0" decel="100000" fill="hold" grpId="1" nodeType="afterEffect">
                                  <p:stCondLst>
                                    <p:cond delay="0"/>
                                  </p:stCondLst>
                                  <p:childTnLst>
                                    <p:animScale>
                                      <p:cBhvr>
                                        <p:cTn id="91" dur="250" fill="hold"/>
                                        <p:tgtEl>
                                          <p:spTgt spid="10"/>
                                        </p:tgtEl>
                                      </p:cBhvr>
                                      <p:by x="120000" y="120000"/>
                                    </p:animScale>
                                  </p:childTnLst>
                                </p:cTn>
                              </p:par>
                            </p:childTnLst>
                          </p:cTn>
                        </p:par>
                        <p:par>
                          <p:cTn id="92" fill="hold">
                            <p:stCondLst>
                              <p:cond delay="9850"/>
                            </p:stCondLst>
                            <p:childTnLst>
                              <p:par>
                                <p:cTn id="93" presetID="6" presetClass="emph" presetSubtype="0" decel="100000" fill="hold" grpId="2" nodeType="afterEffect">
                                  <p:stCondLst>
                                    <p:cond delay="0"/>
                                  </p:stCondLst>
                                  <p:childTnLst>
                                    <p:animScale>
                                      <p:cBhvr>
                                        <p:cTn id="94" dur="250" fill="hold"/>
                                        <p:tgtEl>
                                          <p:spTgt spid="10"/>
                                        </p:tgtEl>
                                      </p:cBhvr>
                                      <p:by x="83000" y="83000"/>
                                    </p:animScale>
                                  </p:childTnLst>
                                </p:cTn>
                              </p:par>
                            </p:childTnLst>
                          </p:cTn>
                        </p:par>
                        <p:par>
                          <p:cTn id="95" fill="hold">
                            <p:stCondLst>
                              <p:cond delay="10350"/>
                            </p:stCondLst>
                            <p:childTnLst>
                              <p:par>
                                <p:cTn id="96" presetID="12" presetClass="entr" presetSubtype="8" fill="hold" grpId="0" nodeType="afterEffect">
                                  <p:stCondLst>
                                    <p:cond delay="0"/>
                                  </p:stCondLst>
                                  <p:childTnLst>
                                    <p:set>
                                      <p:cBhvr>
                                        <p:cTn id="97" dur="1" fill="hold">
                                          <p:stCondLst>
                                            <p:cond delay="0"/>
                                          </p:stCondLst>
                                        </p:cTn>
                                        <p:tgtEl>
                                          <p:spTgt spid="11"/>
                                        </p:tgtEl>
                                        <p:attrNameLst>
                                          <p:attrName>style.visibility</p:attrName>
                                        </p:attrNameLst>
                                      </p:cBhvr>
                                      <p:to>
                                        <p:strVal val="visible"/>
                                      </p:to>
                                    </p:set>
                                    <p:anim calcmode="lin" valueType="num">
                                      <p:cBhvr additive="base">
                                        <p:cTn id="98" dur="500"/>
                                        <p:tgtEl>
                                          <p:spTgt spid="11"/>
                                        </p:tgtEl>
                                        <p:attrNameLst>
                                          <p:attrName>ppt_x</p:attrName>
                                        </p:attrNameLst>
                                      </p:cBhvr>
                                      <p:tavLst>
                                        <p:tav tm="0">
                                          <p:val>
                                            <p:strVal val="#ppt_x-#ppt_w*1.125000"/>
                                          </p:val>
                                        </p:tav>
                                        <p:tav tm="100000">
                                          <p:val>
                                            <p:strVal val="#ppt_x"/>
                                          </p:val>
                                        </p:tav>
                                      </p:tavLst>
                                    </p:anim>
                                    <p:animEffect transition="in" filter="wipe(right)">
                                      <p:cBhvr>
                                        <p:cTn id="99" dur="500"/>
                                        <p:tgtEl>
                                          <p:spTgt spid="11"/>
                                        </p:tgtEl>
                                      </p:cBhvr>
                                    </p:animEffect>
                                  </p:childTnLst>
                                </p:cTn>
                              </p:par>
                            </p:childTnLst>
                          </p:cTn>
                        </p:par>
                        <p:par>
                          <p:cTn id="100" fill="hold">
                            <p:stCondLst>
                              <p:cond delay="10850"/>
                            </p:stCondLst>
                            <p:childTnLst>
                              <p:par>
                                <p:cTn id="101" presetID="53" presetClass="entr" presetSubtype="16" fill="hold" grpId="0" nodeType="afterEffect">
                                  <p:stCondLst>
                                    <p:cond delay="0"/>
                                  </p:stCondLst>
                                  <p:iterate type="lt">
                                    <p:tmPct val="10000"/>
                                  </p:iterate>
                                  <p:childTnLst>
                                    <p:set>
                                      <p:cBhvr>
                                        <p:cTn id="102" dur="1" fill="hold">
                                          <p:stCondLst>
                                            <p:cond delay="0"/>
                                          </p:stCondLst>
                                        </p:cTn>
                                        <p:tgtEl>
                                          <p:spTgt spid="14"/>
                                        </p:tgtEl>
                                        <p:attrNameLst>
                                          <p:attrName>style.visibility</p:attrName>
                                        </p:attrNameLst>
                                      </p:cBhvr>
                                      <p:to>
                                        <p:strVal val="visible"/>
                                      </p:to>
                                    </p:set>
                                    <p:anim calcmode="lin" valueType="num">
                                      <p:cBhvr>
                                        <p:cTn id="103" dur="250" fill="hold"/>
                                        <p:tgtEl>
                                          <p:spTgt spid="14"/>
                                        </p:tgtEl>
                                        <p:attrNameLst>
                                          <p:attrName>ppt_w</p:attrName>
                                        </p:attrNameLst>
                                      </p:cBhvr>
                                      <p:tavLst>
                                        <p:tav tm="0">
                                          <p:val>
                                            <p:fltVal val="0"/>
                                          </p:val>
                                        </p:tav>
                                        <p:tav tm="100000">
                                          <p:val>
                                            <p:strVal val="#ppt_w"/>
                                          </p:val>
                                        </p:tav>
                                      </p:tavLst>
                                    </p:anim>
                                    <p:anim calcmode="lin" valueType="num">
                                      <p:cBhvr>
                                        <p:cTn id="104" dur="250" fill="hold"/>
                                        <p:tgtEl>
                                          <p:spTgt spid="14"/>
                                        </p:tgtEl>
                                        <p:attrNameLst>
                                          <p:attrName>ppt_h</p:attrName>
                                        </p:attrNameLst>
                                      </p:cBhvr>
                                      <p:tavLst>
                                        <p:tav tm="0">
                                          <p:val>
                                            <p:fltVal val="0"/>
                                          </p:val>
                                        </p:tav>
                                        <p:tav tm="100000">
                                          <p:val>
                                            <p:strVal val="#ppt_h"/>
                                          </p:val>
                                        </p:tav>
                                      </p:tavLst>
                                    </p:anim>
                                    <p:animEffect transition="in" filter="fade">
                                      <p:cBhvr>
                                        <p:cTn id="105" dur="250"/>
                                        <p:tgtEl>
                                          <p:spTgt spid="14"/>
                                        </p:tgtEl>
                                      </p:cBhvr>
                                    </p:animEffect>
                                  </p:childTnLst>
                                </p:cTn>
                              </p:par>
                            </p:childTnLst>
                          </p:cTn>
                        </p:par>
                        <p:par>
                          <p:cTn id="106" fill="hold">
                            <p:stCondLst>
                              <p:cond delay="12250"/>
                            </p:stCondLst>
                            <p:childTnLst>
                              <p:par>
                                <p:cTn id="107" presetID="14" presetClass="entr" presetSubtype="10" fill="hold"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randombar(horizontal)">
                                      <p:cBhvr>
                                        <p:cTn id="10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6" grpId="1" animBg="1"/>
      <p:bldP spid="6" grpId="2" animBg="1"/>
      <p:bldP spid="7" grpId="0" animBg="1"/>
      <p:bldP spid="8" grpId="0" animBg="1"/>
      <p:bldP spid="8" grpId="1" animBg="1"/>
      <p:bldP spid="8" grpId="2" animBg="1"/>
      <p:bldP spid="9" grpId="0" animBg="1"/>
      <p:bldP spid="10" grpId="0" animBg="1"/>
      <p:bldP spid="10" grpId="1" animBg="1"/>
      <p:bldP spid="10" grpId="2" animBg="1"/>
      <p:bldP spid="11" grpId="0" animBg="1"/>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圆角矩形 13"/>
          <p:cNvSpPr/>
          <p:nvPr/>
        </p:nvSpPr>
        <p:spPr>
          <a:xfrm>
            <a:off x="4192362" y="184104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4</a:t>
            </a:r>
            <a:endParaRPr lang="zh-CN" altLang="en-US" sz="4800" b="1" dirty="0">
              <a:cs typeface="+mn-ea"/>
              <a:sym typeface="+mn-lt"/>
            </a:endParaRPr>
          </a:p>
        </p:txBody>
      </p:sp>
      <p:sp>
        <p:nvSpPr>
          <p:cNvPr id="7" name="圆角矩形 15"/>
          <p:cNvSpPr/>
          <p:nvPr/>
        </p:nvSpPr>
        <p:spPr>
          <a:xfrm>
            <a:off x="4192361" y="1841044"/>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8" name="圆角矩形 20"/>
          <p:cNvSpPr/>
          <p:nvPr/>
        </p:nvSpPr>
        <p:spPr>
          <a:xfrm>
            <a:off x="4192362" y="3332669"/>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5</a:t>
            </a:r>
            <a:endParaRPr lang="zh-CN" altLang="en-US" sz="4800" b="1" dirty="0">
              <a:cs typeface="+mn-ea"/>
              <a:sym typeface="+mn-lt"/>
            </a:endParaRPr>
          </a:p>
        </p:txBody>
      </p:sp>
      <p:sp>
        <p:nvSpPr>
          <p:cNvPr id="9" name="圆角矩形 21"/>
          <p:cNvSpPr/>
          <p:nvPr/>
        </p:nvSpPr>
        <p:spPr>
          <a:xfrm>
            <a:off x="4192361" y="3332669"/>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0" name="圆角矩形 23"/>
          <p:cNvSpPr/>
          <p:nvPr/>
        </p:nvSpPr>
        <p:spPr>
          <a:xfrm>
            <a:off x="4192362" y="482429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6</a:t>
            </a:r>
            <a:endParaRPr lang="zh-CN" altLang="en-US" sz="4800" b="1" dirty="0">
              <a:cs typeface="+mn-ea"/>
              <a:sym typeface="+mn-lt"/>
            </a:endParaRPr>
          </a:p>
        </p:txBody>
      </p:sp>
      <p:sp>
        <p:nvSpPr>
          <p:cNvPr id="11" name="圆角矩形 24"/>
          <p:cNvSpPr/>
          <p:nvPr/>
        </p:nvSpPr>
        <p:spPr>
          <a:xfrm>
            <a:off x="4192361" y="4824294"/>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2" name="矩形 11"/>
          <p:cNvSpPr/>
          <p:nvPr/>
        </p:nvSpPr>
        <p:spPr>
          <a:xfrm>
            <a:off x="5726304" y="1883286"/>
            <a:ext cx="5530256" cy="1289905"/>
          </a:xfrm>
          <a:prstGeom prst="rect">
            <a:avLst/>
          </a:prstGeom>
          <a:noFill/>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井冈山建立革命根据地，离开艰苦奋斗精神是无法实现的。毛泽东、朱德等党和红军领导人身先士卒、以身作则，</a:t>
            </a:r>
          </a:p>
        </p:txBody>
      </p:sp>
      <p:sp>
        <p:nvSpPr>
          <p:cNvPr id="13" name="矩形 12"/>
          <p:cNvSpPr/>
          <p:nvPr/>
        </p:nvSpPr>
        <p:spPr>
          <a:xfrm>
            <a:off x="5726304" y="3374911"/>
            <a:ext cx="5530256" cy="923330"/>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带领井冈山军民自己动手挑粮、种菜、编草鞋、挖草药、熬硝盐、办军械厂。克服各种困难艰险，打破重重包围封锁，巩固和扩大了井冈山革命根据地。</a:t>
            </a:r>
            <a:endParaRPr lang="zh-CN" altLang="en-US" dirty="0">
              <a:cs typeface="+mn-ea"/>
              <a:sym typeface="+mn-lt"/>
            </a:endParaRPr>
          </a:p>
        </p:txBody>
      </p:sp>
      <p:sp>
        <p:nvSpPr>
          <p:cNvPr id="14" name="矩形 13"/>
          <p:cNvSpPr/>
          <p:nvPr/>
        </p:nvSpPr>
        <p:spPr>
          <a:xfrm>
            <a:off x="5726304" y="4866536"/>
            <a:ext cx="5530256" cy="923330"/>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带领井冈山军民自己动手挑粮、种菜、编草鞋、挖草药、熬硝盐、办军械厂。克服各种困难艰险，打破重重包围封锁，巩固和扩大了井冈山革命根据地。</a:t>
            </a:r>
            <a:endParaRPr lang="zh-CN" altLang="en-US" dirty="0">
              <a:cs typeface="+mn-ea"/>
              <a:sym typeface="+mn-lt"/>
            </a:endParaRPr>
          </a:p>
        </p:txBody>
      </p:sp>
      <p:pic>
        <p:nvPicPr>
          <p:cNvPr id="15" name="图片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6986" y="2529617"/>
            <a:ext cx="3388403" cy="432838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250" fill="hold"/>
                                        <p:tgtEl>
                                          <p:spTgt spid="6"/>
                                        </p:tgtEl>
                                        <p:attrNameLst>
                                          <p:attrName>ppt_w</p:attrName>
                                        </p:attrNameLst>
                                      </p:cBhvr>
                                      <p:tavLst>
                                        <p:tav tm="0">
                                          <p:val>
                                            <p:fltVal val="0"/>
                                          </p:val>
                                        </p:tav>
                                        <p:tav tm="100000">
                                          <p:val>
                                            <p:strVal val="#ppt_w"/>
                                          </p:val>
                                        </p:tav>
                                      </p:tavLst>
                                    </p:anim>
                                    <p:anim calcmode="lin" valueType="num">
                                      <p:cBhvr>
                                        <p:cTn id="41" dur="250" fill="hold"/>
                                        <p:tgtEl>
                                          <p:spTgt spid="6"/>
                                        </p:tgtEl>
                                        <p:attrNameLst>
                                          <p:attrName>ppt_h</p:attrName>
                                        </p:attrNameLst>
                                      </p:cBhvr>
                                      <p:tavLst>
                                        <p:tav tm="0">
                                          <p:val>
                                            <p:fltVal val="0"/>
                                          </p:val>
                                        </p:tav>
                                        <p:tav tm="100000">
                                          <p:val>
                                            <p:strVal val="#ppt_h"/>
                                          </p:val>
                                        </p:tav>
                                      </p:tavLst>
                                    </p:anim>
                                    <p:animEffect transition="in" filter="fade">
                                      <p:cBhvr>
                                        <p:cTn id="42" dur="250"/>
                                        <p:tgtEl>
                                          <p:spTgt spid="6"/>
                                        </p:tgtEl>
                                      </p:cBhvr>
                                    </p:animEffect>
                                  </p:childTnLst>
                                </p:cTn>
                              </p:par>
                            </p:childTnLst>
                          </p:cTn>
                        </p:par>
                        <p:par>
                          <p:cTn id="43" fill="hold">
                            <p:stCondLst>
                              <p:cond delay="2000"/>
                            </p:stCondLst>
                            <p:childTnLst>
                              <p:par>
                                <p:cTn id="44" presetID="6" presetClass="emph" presetSubtype="0" decel="100000" fill="hold" grpId="1" nodeType="afterEffect">
                                  <p:stCondLst>
                                    <p:cond delay="0"/>
                                  </p:stCondLst>
                                  <p:childTnLst>
                                    <p:animScale>
                                      <p:cBhvr>
                                        <p:cTn id="45" dur="250" fill="hold"/>
                                        <p:tgtEl>
                                          <p:spTgt spid="6"/>
                                        </p:tgtEl>
                                      </p:cBhvr>
                                      <p:by x="120000" y="120000"/>
                                    </p:animScale>
                                  </p:childTnLst>
                                </p:cTn>
                              </p:par>
                            </p:childTnLst>
                          </p:cTn>
                        </p:par>
                        <p:par>
                          <p:cTn id="46" fill="hold">
                            <p:stCondLst>
                              <p:cond delay="2500"/>
                            </p:stCondLst>
                            <p:childTnLst>
                              <p:par>
                                <p:cTn id="47" presetID="6" presetClass="emph" presetSubtype="0" decel="100000" fill="hold" grpId="2" nodeType="afterEffect">
                                  <p:stCondLst>
                                    <p:cond delay="0"/>
                                  </p:stCondLst>
                                  <p:childTnLst>
                                    <p:animScale>
                                      <p:cBhvr>
                                        <p:cTn id="48" dur="250" fill="hold"/>
                                        <p:tgtEl>
                                          <p:spTgt spid="6"/>
                                        </p:tgtEl>
                                      </p:cBhvr>
                                      <p:by x="83000" y="83000"/>
                                    </p:animScale>
                                  </p:childTnLst>
                                </p:cTn>
                              </p:par>
                            </p:childTnLst>
                          </p:cTn>
                        </p:par>
                        <p:par>
                          <p:cTn id="49" fill="hold">
                            <p:stCondLst>
                              <p:cond delay="3000"/>
                            </p:stCondLst>
                            <p:childTnLst>
                              <p:par>
                                <p:cTn id="50" presetID="1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p:tgtEl>
                                          <p:spTgt spid="7"/>
                                        </p:tgtEl>
                                        <p:attrNameLst>
                                          <p:attrName>ppt_x</p:attrName>
                                        </p:attrNameLst>
                                      </p:cBhvr>
                                      <p:tavLst>
                                        <p:tav tm="0">
                                          <p:val>
                                            <p:strVal val="#ppt_x-#ppt_w*1.125000"/>
                                          </p:val>
                                        </p:tav>
                                        <p:tav tm="100000">
                                          <p:val>
                                            <p:strVal val="#ppt_x"/>
                                          </p:val>
                                        </p:tav>
                                      </p:tavLst>
                                    </p:anim>
                                    <p:animEffect transition="in" filter="wipe(right)">
                                      <p:cBhvr>
                                        <p:cTn id="53" dur="500"/>
                                        <p:tgtEl>
                                          <p:spTgt spid="7"/>
                                        </p:tgtEl>
                                      </p:cBhvr>
                                    </p:animEffect>
                                  </p:childTnLst>
                                </p:cTn>
                              </p:par>
                            </p:childTnLst>
                          </p:cTn>
                        </p:par>
                        <p:par>
                          <p:cTn id="54" fill="hold">
                            <p:stCondLst>
                              <p:cond delay="3500"/>
                            </p:stCondLst>
                            <p:childTnLst>
                              <p:par>
                                <p:cTn id="55" presetID="53" presetClass="entr" presetSubtype="16" fill="hold" grpId="0" nodeType="afterEffect">
                                  <p:stCondLst>
                                    <p:cond delay="0"/>
                                  </p:stCondLst>
                                  <p:iterate type="lt">
                                    <p:tmPct val="10000"/>
                                  </p:iterate>
                                  <p:childTnLst>
                                    <p:set>
                                      <p:cBhvr>
                                        <p:cTn id="56" dur="1" fill="hold">
                                          <p:stCondLst>
                                            <p:cond delay="0"/>
                                          </p:stCondLst>
                                        </p:cTn>
                                        <p:tgtEl>
                                          <p:spTgt spid="12"/>
                                        </p:tgtEl>
                                        <p:attrNameLst>
                                          <p:attrName>style.visibility</p:attrName>
                                        </p:attrNameLst>
                                      </p:cBhvr>
                                      <p:to>
                                        <p:strVal val="visible"/>
                                      </p:to>
                                    </p:set>
                                    <p:anim calcmode="lin" valueType="num">
                                      <p:cBhvr>
                                        <p:cTn id="57" dur="250" fill="hold"/>
                                        <p:tgtEl>
                                          <p:spTgt spid="12"/>
                                        </p:tgtEl>
                                        <p:attrNameLst>
                                          <p:attrName>ppt_w</p:attrName>
                                        </p:attrNameLst>
                                      </p:cBhvr>
                                      <p:tavLst>
                                        <p:tav tm="0">
                                          <p:val>
                                            <p:fltVal val="0"/>
                                          </p:val>
                                        </p:tav>
                                        <p:tav tm="100000">
                                          <p:val>
                                            <p:strVal val="#ppt_w"/>
                                          </p:val>
                                        </p:tav>
                                      </p:tavLst>
                                    </p:anim>
                                    <p:anim calcmode="lin" valueType="num">
                                      <p:cBhvr>
                                        <p:cTn id="58" dur="250" fill="hold"/>
                                        <p:tgtEl>
                                          <p:spTgt spid="12"/>
                                        </p:tgtEl>
                                        <p:attrNameLst>
                                          <p:attrName>ppt_h</p:attrName>
                                        </p:attrNameLst>
                                      </p:cBhvr>
                                      <p:tavLst>
                                        <p:tav tm="0">
                                          <p:val>
                                            <p:fltVal val="0"/>
                                          </p:val>
                                        </p:tav>
                                        <p:tav tm="100000">
                                          <p:val>
                                            <p:strVal val="#ppt_h"/>
                                          </p:val>
                                        </p:tav>
                                      </p:tavLst>
                                    </p:anim>
                                    <p:animEffect transition="in" filter="fade">
                                      <p:cBhvr>
                                        <p:cTn id="59" dur="250"/>
                                        <p:tgtEl>
                                          <p:spTgt spid="12"/>
                                        </p:tgtEl>
                                      </p:cBhvr>
                                    </p:animEffect>
                                  </p:childTnLst>
                                </p:cTn>
                              </p:par>
                            </p:childTnLst>
                          </p:cTn>
                        </p:par>
                        <p:par>
                          <p:cTn id="60" fill="hold">
                            <p:stCondLst>
                              <p:cond delay="5375"/>
                            </p:stCondLst>
                            <p:childTnLst>
                              <p:par>
                                <p:cTn id="61" presetID="53" presetClass="entr" presetSubtype="16"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250" fill="hold"/>
                                        <p:tgtEl>
                                          <p:spTgt spid="8"/>
                                        </p:tgtEl>
                                        <p:attrNameLst>
                                          <p:attrName>ppt_w</p:attrName>
                                        </p:attrNameLst>
                                      </p:cBhvr>
                                      <p:tavLst>
                                        <p:tav tm="0">
                                          <p:val>
                                            <p:fltVal val="0"/>
                                          </p:val>
                                        </p:tav>
                                        <p:tav tm="100000">
                                          <p:val>
                                            <p:strVal val="#ppt_w"/>
                                          </p:val>
                                        </p:tav>
                                      </p:tavLst>
                                    </p:anim>
                                    <p:anim calcmode="lin" valueType="num">
                                      <p:cBhvr>
                                        <p:cTn id="64" dur="250" fill="hold"/>
                                        <p:tgtEl>
                                          <p:spTgt spid="8"/>
                                        </p:tgtEl>
                                        <p:attrNameLst>
                                          <p:attrName>ppt_h</p:attrName>
                                        </p:attrNameLst>
                                      </p:cBhvr>
                                      <p:tavLst>
                                        <p:tav tm="0">
                                          <p:val>
                                            <p:fltVal val="0"/>
                                          </p:val>
                                        </p:tav>
                                        <p:tav tm="100000">
                                          <p:val>
                                            <p:strVal val="#ppt_h"/>
                                          </p:val>
                                        </p:tav>
                                      </p:tavLst>
                                    </p:anim>
                                    <p:animEffect transition="in" filter="fade">
                                      <p:cBhvr>
                                        <p:cTn id="65" dur="250"/>
                                        <p:tgtEl>
                                          <p:spTgt spid="8"/>
                                        </p:tgtEl>
                                      </p:cBhvr>
                                    </p:animEffect>
                                  </p:childTnLst>
                                </p:cTn>
                              </p:par>
                            </p:childTnLst>
                          </p:cTn>
                        </p:par>
                        <p:par>
                          <p:cTn id="66" fill="hold">
                            <p:stCondLst>
                              <p:cond delay="5875"/>
                            </p:stCondLst>
                            <p:childTnLst>
                              <p:par>
                                <p:cTn id="67" presetID="6" presetClass="emph" presetSubtype="0" decel="100000" fill="hold" grpId="1" nodeType="afterEffect">
                                  <p:stCondLst>
                                    <p:cond delay="0"/>
                                  </p:stCondLst>
                                  <p:childTnLst>
                                    <p:animScale>
                                      <p:cBhvr>
                                        <p:cTn id="68" dur="250" fill="hold"/>
                                        <p:tgtEl>
                                          <p:spTgt spid="8"/>
                                        </p:tgtEl>
                                      </p:cBhvr>
                                      <p:by x="120000" y="120000"/>
                                    </p:animScale>
                                  </p:childTnLst>
                                </p:cTn>
                              </p:par>
                            </p:childTnLst>
                          </p:cTn>
                        </p:par>
                        <p:par>
                          <p:cTn id="69" fill="hold">
                            <p:stCondLst>
                              <p:cond delay="6375"/>
                            </p:stCondLst>
                            <p:childTnLst>
                              <p:par>
                                <p:cTn id="70" presetID="6" presetClass="emph" presetSubtype="0" decel="100000" fill="hold" grpId="2" nodeType="afterEffect">
                                  <p:stCondLst>
                                    <p:cond delay="0"/>
                                  </p:stCondLst>
                                  <p:childTnLst>
                                    <p:animScale>
                                      <p:cBhvr>
                                        <p:cTn id="71" dur="250" fill="hold"/>
                                        <p:tgtEl>
                                          <p:spTgt spid="8"/>
                                        </p:tgtEl>
                                      </p:cBhvr>
                                      <p:by x="83000" y="83000"/>
                                    </p:animScale>
                                  </p:childTnLst>
                                </p:cTn>
                              </p:par>
                            </p:childTnLst>
                          </p:cTn>
                        </p:par>
                        <p:par>
                          <p:cTn id="72" fill="hold">
                            <p:stCondLst>
                              <p:cond delay="6875"/>
                            </p:stCondLst>
                            <p:childTnLst>
                              <p:par>
                                <p:cTn id="73" presetID="12" presetClass="entr" presetSubtype="8"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p:tgtEl>
                                          <p:spTgt spid="9"/>
                                        </p:tgtEl>
                                        <p:attrNameLst>
                                          <p:attrName>ppt_x</p:attrName>
                                        </p:attrNameLst>
                                      </p:cBhvr>
                                      <p:tavLst>
                                        <p:tav tm="0">
                                          <p:val>
                                            <p:strVal val="#ppt_x-#ppt_w*1.125000"/>
                                          </p:val>
                                        </p:tav>
                                        <p:tav tm="100000">
                                          <p:val>
                                            <p:strVal val="#ppt_x"/>
                                          </p:val>
                                        </p:tav>
                                      </p:tavLst>
                                    </p:anim>
                                    <p:animEffect transition="in" filter="wipe(right)">
                                      <p:cBhvr>
                                        <p:cTn id="76" dur="500"/>
                                        <p:tgtEl>
                                          <p:spTgt spid="9"/>
                                        </p:tgtEl>
                                      </p:cBhvr>
                                    </p:animEffect>
                                  </p:childTnLst>
                                </p:cTn>
                              </p:par>
                            </p:childTnLst>
                          </p:cTn>
                        </p:par>
                        <p:par>
                          <p:cTn id="77" fill="hold">
                            <p:stCondLst>
                              <p:cond delay="7375"/>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13"/>
                                        </p:tgtEl>
                                        <p:attrNameLst>
                                          <p:attrName>style.visibility</p:attrName>
                                        </p:attrNameLst>
                                      </p:cBhvr>
                                      <p:to>
                                        <p:strVal val="visible"/>
                                      </p:to>
                                    </p:set>
                                    <p:anim calcmode="lin" valueType="num">
                                      <p:cBhvr>
                                        <p:cTn id="80" dur="250" fill="hold"/>
                                        <p:tgtEl>
                                          <p:spTgt spid="13"/>
                                        </p:tgtEl>
                                        <p:attrNameLst>
                                          <p:attrName>ppt_w</p:attrName>
                                        </p:attrNameLst>
                                      </p:cBhvr>
                                      <p:tavLst>
                                        <p:tav tm="0">
                                          <p:val>
                                            <p:fltVal val="0"/>
                                          </p:val>
                                        </p:tav>
                                        <p:tav tm="100000">
                                          <p:val>
                                            <p:strVal val="#ppt_w"/>
                                          </p:val>
                                        </p:tav>
                                      </p:tavLst>
                                    </p:anim>
                                    <p:anim calcmode="lin" valueType="num">
                                      <p:cBhvr>
                                        <p:cTn id="81" dur="250" fill="hold"/>
                                        <p:tgtEl>
                                          <p:spTgt spid="13"/>
                                        </p:tgtEl>
                                        <p:attrNameLst>
                                          <p:attrName>ppt_h</p:attrName>
                                        </p:attrNameLst>
                                      </p:cBhvr>
                                      <p:tavLst>
                                        <p:tav tm="0">
                                          <p:val>
                                            <p:fltVal val="0"/>
                                          </p:val>
                                        </p:tav>
                                        <p:tav tm="100000">
                                          <p:val>
                                            <p:strVal val="#ppt_h"/>
                                          </p:val>
                                        </p:tav>
                                      </p:tavLst>
                                    </p:anim>
                                    <p:animEffect transition="in" filter="fade">
                                      <p:cBhvr>
                                        <p:cTn id="82" dur="250"/>
                                        <p:tgtEl>
                                          <p:spTgt spid="13"/>
                                        </p:tgtEl>
                                      </p:cBhvr>
                                    </p:animEffect>
                                  </p:childTnLst>
                                </p:cTn>
                              </p:par>
                            </p:childTnLst>
                          </p:cTn>
                        </p:par>
                        <p:par>
                          <p:cTn id="83" fill="hold">
                            <p:stCondLst>
                              <p:cond delay="8524"/>
                            </p:stCondLst>
                            <p:childTnLst>
                              <p:par>
                                <p:cTn id="84" presetID="53" presetClass="entr" presetSubtype="16"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p:cTn id="86" dur="250" fill="hold"/>
                                        <p:tgtEl>
                                          <p:spTgt spid="10"/>
                                        </p:tgtEl>
                                        <p:attrNameLst>
                                          <p:attrName>ppt_w</p:attrName>
                                        </p:attrNameLst>
                                      </p:cBhvr>
                                      <p:tavLst>
                                        <p:tav tm="0">
                                          <p:val>
                                            <p:fltVal val="0"/>
                                          </p:val>
                                        </p:tav>
                                        <p:tav tm="100000">
                                          <p:val>
                                            <p:strVal val="#ppt_w"/>
                                          </p:val>
                                        </p:tav>
                                      </p:tavLst>
                                    </p:anim>
                                    <p:anim calcmode="lin" valueType="num">
                                      <p:cBhvr>
                                        <p:cTn id="87" dur="250" fill="hold"/>
                                        <p:tgtEl>
                                          <p:spTgt spid="10"/>
                                        </p:tgtEl>
                                        <p:attrNameLst>
                                          <p:attrName>ppt_h</p:attrName>
                                        </p:attrNameLst>
                                      </p:cBhvr>
                                      <p:tavLst>
                                        <p:tav tm="0">
                                          <p:val>
                                            <p:fltVal val="0"/>
                                          </p:val>
                                        </p:tav>
                                        <p:tav tm="100000">
                                          <p:val>
                                            <p:strVal val="#ppt_h"/>
                                          </p:val>
                                        </p:tav>
                                      </p:tavLst>
                                    </p:anim>
                                    <p:animEffect transition="in" filter="fade">
                                      <p:cBhvr>
                                        <p:cTn id="88" dur="250"/>
                                        <p:tgtEl>
                                          <p:spTgt spid="10"/>
                                        </p:tgtEl>
                                      </p:cBhvr>
                                    </p:animEffect>
                                  </p:childTnLst>
                                </p:cTn>
                              </p:par>
                            </p:childTnLst>
                          </p:cTn>
                        </p:par>
                        <p:par>
                          <p:cTn id="89" fill="hold">
                            <p:stCondLst>
                              <p:cond delay="9024"/>
                            </p:stCondLst>
                            <p:childTnLst>
                              <p:par>
                                <p:cTn id="90" presetID="6" presetClass="emph" presetSubtype="0" decel="100000" fill="hold" grpId="1" nodeType="afterEffect">
                                  <p:stCondLst>
                                    <p:cond delay="0"/>
                                  </p:stCondLst>
                                  <p:childTnLst>
                                    <p:animScale>
                                      <p:cBhvr>
                                        <p:cTn id="91" dur="250" fill="hold"/>
                                        <p:tgtEl>
                                          <p:spTgt spid="10"/>
                                        </p:tgtEl>
                                      </p:cBhvr>
                                      <p:by x="120000" y="120000"/>
                                    </p:animScale>
                                  </p:childTnLst>
                                </p:cTn>
                              </p:par>
                            </p:childTnLst>
                          </p:cTn>
                        </p:par>
                        <p:par>
                          <p:cTn id="92" fill="hold">
                            <p:stCondLst>
                              <p:cond delay="9524"/>
                            </p:stCondLst>
                            <p:childTnLst>
                              <p:par>
                                <p:cTn id="93" presetID="6" presetClass="emph" presetSubtype="0" decel="100000" fill="hold" grpId="2" nodeType="afterEffect">
                                  <p:stCondLst>
                                    <p:cond delay="0"/>
                                  </p:stCondLst>
                                  <p:childTnLst>
                                    <p:animScale>
                                      <p:cBhvr>
                                        <p:cTn id="94" dur="250" fill="hold"/>
                                        <p:tgtEl>
                                          <p:spTgt spid="10"/>
                                        </p:tgtEl>
                                      </p:cBhvr>
                                      <p:by x="83000" y="83000"/>
                                    </p:animScale>
                                  </p:childTnLst>
                                </p:cTn>
                              </p:par>
                            </p:childTnLst>
                          </p:cTn>
                        </p:par>
                        <p:par>
                          <p:cTn id="95" fill="hold">
                            <p:stCondLst>
                              <p:cond delay="10024"/>
                            </p:stCondLst>
                            <p:childTnLst>
                              <p:par>
                                <p:cTn id="96" presetID="12" presetClass="entr" presetSubtype="8" fill="hold" grpId="0" nodeType="afterEffect">
                                  <p:stCondLst>
                                    <p:cond delay="0"/>
                                  </p:stCondLst>
                                  <p:childTnLst>
                                    <p:set>
                                      <p:cBhvr>
                                        <p:cTn id="97" dur="1" fill="hold">
                                          <p:stCondLst>
                                            <p:cond delay="0"/>
                                          </p:stCondLst>
                                        </p:cTn>
                                        <p:tgtEl>
                                          <p:spTgt spid="11"/>
                                        </p:tgtEl>
                                        <p:attrNameLst>
                                          <p:attrName>style.visibility</p:attrName>
                                        </p:attrNameLst>
                                      </p:cBhvr>
                                      <p:to>
                                        <p:strVal val="visible"/>
                                      </p:to>
                                    </p:set>
                                    <p:anim calcmode="lin" valueType="num">
                                      <p:cBhvr additive="base">
                                        <p:cTn id="98" dur="500"/>
                                        <p:tgtEl>
                                          <p:spTgt spid="11"/>
                                        </p:tgtEl>
                                        <p:attrNameLst>
                                          <p:attrName>ppt_x</p:attrName>
                                        </p:attrNameLst>
                                      </p:cBhvr>
                                      <p:tavLst>
                                        <p:tav tm="0">
                                          <p:val>
                                            <p:strVal val="#ppt_x-#ppt_w*1.125000"/>
                                          </p:val>
                                        </p:tav>
                                        <p:tav tm="100000">
                                          <p:val>
                                            <p:strVal val="#ppt_x"/>
                                          </p:val>
                                        </p:tav>
                                      </p:tavLst>
                                    </p:anim>
                                    <p:animEffect transition="in" filter="wipe(right)">
                                      <p:cBhvr>
                                        <p:cTn id="99" dur="500"/>
                                        <p:tgtEl>
                                          <p:spTgt spid="11"/>
                                        </p:tgtEl>
                                      </p:cBhvr>
                                    </p:animEffect>
                                  </p:childTnLst>
                                </p:cTn>
                              </p:par>
                            </p:childTnLst>
                          </p:cTn>
                        </p:par>
                        <p:par>
                          <p:cTn id="100" fill="hold">
                            <p:stCondLst>
                              <p:cond delay="10524"/>
                            </p:stCondLst>
                            <p:childTnLst>
                              <p:par>
                                <p:cTn id="101" presetID="53" presetClass="entr" presetSubtype="16" fill="hold" grpId="0" nodeType="afterEffect">
                                  <p:stCondLst>
                                    <p:cond delay="0"/>
                                  </p:stCondLst>
                                  <p:iterate type="lt">
                                    <p:tmPct val="10000"/>
                                  </p:iterate>
                                  <p:childTnLst>
                                    <p:set>
                                      <p:cBhvr>
                                        <p:cTn id="102" dur="1" fill="hold">
                                          <p:stCondLst>
                                            <p:cond delay="0"/>
                                          </p:stCondLst>
                                        </p:cTn>
                                        <p:tgtEl>
                                          <p:spTgt spid="14"/>
                                        </p:tgtEl>
                                        <p:attrNameLst>
                                          <p:attrName>style.visibility</p:attrName>
                                        </p:attrNameLst>
                                      </p:cBhvr>
                                      <p:to>
                                        <p:strVal val="visible"/>
                                      </p:to>
                                    </p:set>
                                    <p:anim calcmode="lin" valueType="num">
                                      <p:cBhvr>
                                        <p:cTn id="103" dur="250" fill="hold"/>
                                        <p:tgtEl>
                                          <p:spTgt spid="14"/>
                                        </p:tgtEl>
                                        <p:attrNameLst>
                                          <p:attrName>ppt_w</p:attrName>
                                        </p:attrNameLst>
                                      </p:cBhvr>
                                      <p:tavLst>
                                        <p:tav tm="0">
                                          <p:val>
                                            <p:fltVal val="0"/>
                                          </p:val>
                                        </p:tav>
                                        <p:tav tm="100000">
                                          <p:val>
                                            <p:strVal val="#ppt_w"/>
                                          </p:val>
                                        </p:tav>
                                      </p:tavLst>
                                    </p:anim>
                                    <p:anim calcmode="lin" valueType="num">
                                      <p:cBhvr>
                                        <p:cTn id="104" dur="250" fill="hold"/>
                                        <p:tgtEl>
                                          <p:spTgt spid="14"/>
                                        </p:tgtEl>
                                        <p:attrNameLst>
                                          <p:attrName>ppt_h</p:attrName>
                                        </p:attrNameLst>
                                      </p:cBhvr>
                                      <p:tavLst>
                                        <p:tav tm="0">
                                          <p:val>
                                            <p:fltVal val="0"/>
                                          </p:val>
                                        </p:tav>
                                        <p:tav tm="100000">
                                          <p:val>
                                            <p:strVal val="#ppt_h"/>
                                          </p:val>
                                        </p:tav>
                                      </p:tavLst>
                                    </p:anim>
                                    <p:animEffect transition="in" filter="fade">
                                      <p:cBhvr>
                                        <p:cTn id="105" dur="250"/>
                                        <p:tgtEl>
                                          <p:spTgt spid="14"/>
                                        </p:tgtEl>
                                      </p:cBhvr>
                                    </p:animEffect>
                                  </p:childTnLst>
                                </p:cTn>
                              </p:par>
                            </p:childTnLst>
                          </p:cTn>
                        </p:par>
                        <p:par>
                          <p:cTn id="106" fill="hold">
                            <p:stCondLst>
                              <p:cond delay="11674"/>
                            </p:stCondLst>
                            <p:childTnLst>
                              <p:par>
                                <p:cTn id="107" presetID="14" presetClass="entr" presetSubtype="10" fill="hold"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randombar(horizontal)">
                                      <p:cBhvr>
                                        <p:cTn id="10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6" grpId="1" animBg="1"/>
      <p:bldP spid="6" grpId="2" animBg="1"/>
      <p:bldP spid="7" grpId="0" animBg="1"/>
      <p:bldP spid="8" grpId="0" animBg="1"/>
      <p:bldP spid="8" grpId="1" animBg="1"/>
      <p:bldP spid="8" grpId="2" animBg="1"/>
      <p:bldP spid="9" grpId="0" animBg="1"/>
      <p:bldP spid="10" grpId="0" animBg="1"/>
      <p:bldP spid="10" grpId="1" animBg="1"/>
      <p:bldP spid="10" grpId="2" animBg="1"/>
      <p:bldP spid="11" grpId="0" animBg="1"/>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圆角矩形 13"/>
          <p:cNvSpPr/>
          <p:nvPr/>
        </p:nvSpPr>
        <p:spPr>
          <a:xfrm>
            <a:off x="4192362" y="184104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7</a:t>
            </a:r>
            <a:endParaRPr lang="zh-CN" altLang="en-US" sz="4800" b="1" dirty="0">
              <a:cs typeface="+mn-ea"/>
              <a:sym typeface="+mn-lt"/>
            </a:endParaRPr>
          </a:p>
        </p:txBody>
      </p:sp>
      <p:sp>
        <p:nvSpPr>
          <p:cNvPr id="7" name="圆角矩形 15"/>
          <p:cNvSpPr/>
          <p:nvPr/>
        </p:nvSpPr>
        <p:spPr>
          <a:xfrm>
            <a:off x="4192361" y="1841044"/>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8" name="圆角矩形 20"/>
          <p:cNvSpPr/>
          <p:nvPr/>
        </p:nvSpPr>
        <p:spPr>
          <a:xfrm>
            <a:off x="4192362" y="3332669"/>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8</a:t>
            </a:r>
            <a:endParaRPr lang="zh-CN" altLang="en-US" sz="4800" b="1" dirty="0">
              <a:cs typeface="+mn-ea"/>
              <a:sym typeface="+mn-lt"/>
            </a:endParaRPr>
          </a:p>
        </p:txBody>
      </p:sp>
      <p:sp>
        <p:nvSpPr>
          <p:cNvPr id="9" name="圆角矩形 21"/>
          <p:cNvSpPr/>
          <p:nvPr/>
        </p:nvSpPr>
        <p:spPr>
          <a:xfrm>
            <a:off x="4192361" y="3332669"/>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0" name="圆角矩形 23"/>
          <p:cNvSpPr/>
          <p:nvPr/>
        </p:nvSpPr>
        <p:spPr>
          <a:xfrm>
            <a:off x="4192362" y="482429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9</a:t>
            </a:r>
            <a:endParaRPr lang="zh-CN" altLang="en-US" sz="4800" b="1" dirty="0">
              <a:cs typeface="+mn-ea"/>
              <a:sym typeface="+mn-lt"/>
            </a:endParaRPr>
          </a:p>
        </p:txBody>
      </p:sp>
      <p:sp>
        <p:nvSpPr>
          <p:cNvPr id="11" name="圆角矩形 24"/>
          <p:cNvSpPr/>
          <p:nvPr/>
        </p:nvSpPr>
        <p:spPr>
          <a:xfrm>
            <a:off x="4192361" y="4824294"/>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2" name="矩形 11"/>
          <p:cNvSpPr/>
          <p:nvPr/>
        </p:nvSpPr>
        <p:spPr>
          <a:xfrm>
            <a:off x="5726304" y="1883286"/>
            <a:ext cx="5530256" cy="874407"/>
          </a:xfrm>
          <a:prstGeom prst="rect">
            <a:avLst/>
          </a:prstGeom>
          <a:noFill/>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同广大人民群众紧紧地站在一起“完全为了人民群众谋利益紧” 紧依靠人民群众，</a:t>
            </a:r>
          </a:p>
        </p:txBody>
      </p:sp>
      <p:sp>
        <p:nvSpPr>
          <p:cNvPr id="13" name="矩形 12"/>
          <p:cNvSpPr/>
          <p:nvPr/>
        </p:nvSpPr>
        <p:spPr>
          <a:xfrm>
            <a:off x="5726304" y="3374911"/>
            <a:ext cx="5530256" cy="1200329"/>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与人民群众血肉相连、同甘共苦是井冈山精神的重要内容。也是党和红军克敌制胜的力量源泉。井冈山斗争时期，以毛泽东为代表中国共产党人和红军将士用正确的政策</a:t>
            </a:r>
            <a:endParaRPr lang="zh-CN" altLang="en-US" dirty="0">
              <a:cs typeface="+mn-ea"/>
              <a:sym typeface="+mn-lt"/>
            </a:endParaRPr>
          </a:p>
        </p:txBody>
      </p:sp>
      <p:sp>
        <p:nvSpPr>
          <p:cNvPr id="14" name="矩形 13"/>
          <p:cNvSpPr/>
          <p:nvPr/>
        </p:nvSpPr>
        <p:spPr>
          <a:xfrm>
            <a:off x="5726304" y="4866536"/>
            <a:ext cx="5530256" cy="923330"/>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模范的行动、铁的纪律，真心实意地为群众谋利益，取得了人民群众真心实意的拥护，从而形成了不可战胜的力量。</a:t>
            </a:r>
            <a:endParaRPr lang="zh-CN" altLang="en-US" dirty="0">
              <a:cs typeface="+mn-ea"/>
              <a:sym typeface="+mn-lt"/>
            </a:endParaRPr>
          </a:p>
        </p:txBody>
      </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 y="2639947"/>
            <a:ext cx="3932508" cy="421805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250" fill="hold"/>
                                        <p:tgtEl>
                                          <p:spTgt spid="6"/>
                                        </p:tgtEl>
                                        <p:attrNameLst>
                                          <p:attrName>ppt_w</p:attrName>
                                        </p:attrNameLst>
                                      </p:cBhvr>
                                      <p:tavLst>
                                        <p:tav tm="0">
                                          <p:val>
                                            <p:fltVal val="0"/>
                                          </p:val>
                                        </p:tav>
                                        <p:tav tm="100000">
                                          <p:val>
                                            <p:strVal val="#ppt_w"/>
                                          </p:val>
                                        </p:tav>
                                      </p:tavLst>
                                    </p:anim>
                                    <p:anim calcmode="lin" valueType="num">
                                      <p:cBhvr>
                                        <p:cTn id="41" dur="250" fill="hold"/>
                                        <p:tgtEl>
                                          <p:spTgt spid="6"/>
                                        </p:tgtEl>
                                        <p:attrNameLst>
                                          <p:attrName>ppt_h</p:attrName>
                                        </p:attrNameLst>
                                      </p:cBhvr>
                                      <p:tavLst>
                                        <p:tav tm="0">
                                          <p:val>
                                            <p:fltVal val="0"/>
                                          </p:val>
                                        </p:tav>
                                        <p:tav tm="100000">
                                          <p:val>
                                            <p:strVal val="#ppt_h"/>
                                          </p:val>
                                        </p:tav>
                                      </p:tavLst>
                                    </p:anim>
                                    <p:animEffect transition="in" filter="fade">
                                      <p:cBhvr>
                                        <p:cTn id="42" dur="250"/>
                                        <p:tgtEl>
                                          <p:spTgt spid="6"/>
                                        </p:tgtEl>
                                      </p:cBhvr>
                                    </p:animEffect>
                                  </p:childTnLst>
                                </p:cTn>
                              </p:par>
                            </p:childTnLst>
                          </p:cTn>
                        </p:par>
                        <p:par>
                          <p:cTn id="43" fill="hold">
                            <p:stCondLst>
                              <p:cond delay="2000"/>
                            </p:stCondLst>
                            <p:childTnLst>
                              <p:par>
                                <p:cTn id="44" presetID="6" presetClass="emph" presetSubtype="0" decel="100000" fill="hold" grpId="1" nodeType="afterEffect">
                                  <p:stCondLst>
                                    <p:cond delay="0"/>
                                  </p:stCondLst>
                                  <p:childTnLst>
                                    <p:animScale>
                                      <p:cBhvr>
                                        <p:cTn id="45" dur="250" fill="hold"/>
                                        <p:tgtEl>
                                          <p:spTgt spid="6"/>
                                        </p:tgtEl>
                                      </p:cBhvr>
                                      <p:by x="120000" y="120000"/>
                                    </p:animScale>
                                  </p:childTnLst>
                                </p:cTn>
                              </p:par>
                            </p:childTnLst>
                          </p:cTn>
                        </p:par>
                        <p:par>
                          <p:cTn id="46" fill="hold">
                            <p:stCondLst>
                              <p:cond delay="2500"/>
                            </p:stCondLst>
                            <p:childTnLst>
                              <p:par>
                                <p:cTn id="47" presetID="6" presetClass="emph" presetSubtype="0" decel="100000" fill="hold" grpId="2" nodeType="afterEffect">
                                  <p:stCondLst>
                                    <p:cond delay="0"/>
                                  </p:stCondLst>
                                  <p:childTnLst>
                                    <p:animScale>
                                      <p:cBhvr>
                                        <p:cTn id="48" dur="250" fill="hold"/>
                                        <p:tgtEl>
                                          <p:spTgt spid="6"/>
                                        </p:tgtEl>
                                      </p:cBhvr>
                                      <p:by x="83000" y="83000"/>
                                    </p:animScale>
                                  </p:childTnLst>
                                </p:cTn>
                              </p:par>
                            </p:childTnLst>
                          </p:cTn>
                        </p:par>
                        <p:par>
                          <p:cTn id="49" fill="hold">
                            <p:stCondLst>
                              <p:cond delay="3000"/>
                            </p:stCondLst>
                            <p:childTnLst>
                              <p:par>
                                <p:cTn id="50" presetID="1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p:tgtEl>
                                          <p:spTgt spid="7"/>
                                        </p:tgtEl>
                                        <p:attrNameLst>
                                          <p:attrName>ppt_x</p:attrName>
                                        </p:attrNameLst>
                                      </p:cBhvr>
                                      <p:tavLst>
                                        <p:tav tm="0">
                                          <p:val>
                                            <p:strVal val="#ppt_x-#ppt_w*1.125000"/>
                                          </p:val>
                                        </p:tav>
                                        <p:tav tm="100000">
                                          <p:val>
                                            <p:strVal val="#ppt_x"/>
                                          </p:val>
                                        </p:tav>
                                      </p:tavLst>
                                    </p:anim>
                                    <p:animEffect transition="in" filter="wipe(right)">
                                      <p:cBhvr>
                                        <p:cTn id="53" dur="500"/>
                                        <p:tgtEl>
                                          <p:spTgt spid="7"/>
                                        </p:tgtEl>
                                      </p:cBhvr>
                                    </p:animEffect>
                                  </p:childTnLst>
                                </p:cTn>
                              </p:par>
                            </p:childTnLst>
                          </p:cTn>
                        </p:par>
                        <p:par>
                          <p:cTn id="54" fill="hold">
                            <p:stCondLst>
                              <p:cond delay="3500"/>
                            </p:stCondLst>
                            <p:childTnLst>
                              <p:par>
                                <p:cTn id="55" presetID="53" presetClass="entr" presetSubtype="16" fill="hold" grpId="0" nodeType="afterEffect">
                                  <p:stCondLst>
                                    <p:cond delay="0"/>
                                  </p:stCondLst>
                                  <p:iterate type="lt">
                                    <p:tmPct val="10000"/>
                                  </p:iterate>
                                  <p:childTnLst>
                                    <p:set>
                                      <p:cBhvr>
                                        <p:cTn id="56" dur="1" fill="hold">
                                          <p:stCondLst>
                                            <p:cond delay="0"/>
                                          </p:stCondLst>
                                        </p:cTn>
                                        <p:tgtEl>
                                          <p:spTgt spid="12"/>
                                        </p:tgtEl>
                                        <p:attrNameLst>
                                          <p:attrName>style.visibility</p:attrName>
                                        </p:attrNameLst>
                                      </p:cBhvr>
                                      <p:to>
                                        <p:strVal val="visible"/>
                                      </p:to>
                                    </p:set>
                                    <p:anim calcmode="lin" valueType="num">
                                      <p:cBhvr>
                                        <p:cTn id="57" dur="250" fill="hold"/>
                                        <p:tgtEl>
                                          <p:spTgt spid="12"/>
                                        </p:tgtEl>
                                        <p:attrNameLst>
                                          <p:attrName>ppt_w</p:attrName>
                                        </p:attrNameLst>
                                      </p:cBhvr>
                                      <p:tavLst>
                                        <p:tav tm="0">
                                          <p:val>
                                            <p:fltVal val="0"/>
                                          </p:val>
                                        </p:tav>
                                        <p:tav tm="100000">
                                          <p:val>
                                            <p:strVal val="#ppt_w"/>
                                          </p:val>
                                        </p:tav>
                                      </p:tavLst>
                                    </p:anim>
                                    <p:anim calcmode="lin" valueType="num">
                                      <p:cBhvr>
                                        <p:cTn id="58" dur="250" fill="hold"/>
                                        <p:tgtEl>
                                          <p:spTgt spid="12"/>
                                        </p:tgtEl>
                                        <p:attrNameLst>
                                          <p:attrName>ppt_h</p:attrName>
                                        </p:attrNameLst>
                                      </p:cBhvr>
                                      <p:tavLst>
                                        <p:tav tm="0">
                                          <p:val>
                                            <p:fltVal val="0"/>
                                          </p:val>
                                        </p:tav>
                                        <p:tav tm="100000">
                                          <p:val>
                                            <p:strVal val="#ppt_h"/>
                                          </p:val>
                                        </p:tav>
                                      </p:tavLst>
                                    </p:anim>
                                    <p:animEffect transition="in" filter="fade">
                                      <p:cBhvr>
                                        <p:cTn id="59" dur="250"/>
                                        <p:tgtEl>
                                          <p:spTgt spid="12"/>
                                        </p:tgtEl>
                                      </p:cBhvr>
                                    </p:animEffect>
                                  </p:childTnLst>
                                </p:cTn>
                              </p:par>
                            </p:childTnLst>
                          </p:cTn>
                        </p:par>
                        <p:par>
                          <p:cTn id="60" fill="hold">
                            <p:stCondLst>
                              <p:cond delay="5050"/>
                            </p:stCondLst>
                            <p:childTnLst>
                              <p:par>
                                <p:cTn id="61" presetID="53" presetClass="entr" presetSubtype="16"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250" fill="hold"/>
                                        <p:tgtEl>
                                          <p:spTgt spid="8"/>
                                        </p:tgtEl>
                                        <p:attrNameLst>
                                          <p:attrName>ppt_w</p:attrName>
                                        </p:attrNameLst>
                                      </p:cBhvr>
                                      <p:tavLst>
                                        <p:tav tm="0">
                                          <p:val>
                                            <p:fltVal val="0"/>
                                          </p:val>
                                        </p:tav>
                                        <p:tav tm="100000">
                                          <p:val>
                                            <p:strVal val="#ppt_w"/>
                                          </p:val>
                                        </p:tav>
                                      </p:tavLst>
                                    </p:anim>
                                    <p:anim calcmode="lin" valueType="num">
                                      <p:cBhvr>
                                        <p:cTn id="64" dur="250" fill="hold"/>
                                        <p:tgtEl>
                                          <p:spTgt spid="8"/>
                                        </p:tgtEl>
                                        <p:attrNameLst>
                                          <p:attrName>ppt_h</p:attrName>
                                        </p:attrNameLst>
                                      </p:cBhvr>
                                      <p:tavLst>
                                        <p:tav tm="0">
                                          <p:val>
                                            <p:fltVal val="0"/>
                                          </p:val>
                                        </p:tav>
                                        <p:tav tm="100000">
                                          <p:val>
                                            <p:strVal val="#ppt_h"/>
                                          </p:val>
                                        </p:tav>
                                      </p:tavLst>
                                    </p:anim>
                                    <p:animEffect transition="in" filter="fade">
                                      <p:cBhvr>
                                        <p:cTn id="65" dur="250"/>
                                        <p:tgtEl>
                                          <p:spTgt spid="8"/>
                                        </p:tgtEl>
                                      </p:cBhvr>
                                    </p:animEffect>
                                  </p:childTnLst>
                                </p:cTn>
                              </p:par>
                            </p:childTnLst>
                          </p:cTn>
                        </p:par>
                        <p:par>
                          <p:cTn id="66" fill="hold">
                            <p:stCondLst>
                              <p:cond delay="5550"/>
                            </p:stCondLst>
                            <p:childTnLst>
                              <p:par>
                                <p:cTn id="67" presetID="6" presetClass="emph" presetSubtype="0" decel="100000" fill="hold" grpId="1" nodeType="afterEffect">
                                  <p:stCondLst>
                                    <p:cond delay="0"/>
                                  </p:stCondLst>
                                  <p:childTnLst>
                                    <p:animScale>
                                      <p:cBhvr>
                                        <p:cTn id="68" dur="250" fill="hold"/>
                                        <p:tgtEl>
                                          <p:spTgt spid="8"/>
                                        </p:tgtEl>
                                      </p:cBhvr>
                                      <p:by x="120000" y="120000"/>
                                    </p:animScale>
                                  </p:childTnLst>
                                </p:cTn>
                              </p:par>
                            </p:childTnLst>
                          </p:cTn>
                        </p:par>
                        <p:par>
                          <p:cTn id="69" fill="hold">
                            <p:stCondLst>
                              <p:cond delay="6050"/>
                            </p:stCondLst>
                            <p:childTnLst>
                              <p:par>
                                <p:cTn id="70" presetID="6" presetClass="emph" presetSubtype="0" decel="100000" fill="hold" grpId="2" nodeType="afterEffect">
                                  <p:stCondLst>
                                    <p:cond delay="0"/>
                                  </p:stCondLst>
                                  <p:childTnLst>
                                    <p:animScale>
                                      <p:cBhvr>
                                        <p:cTn id="71" dur="250" fill="hold"/>
                                        <p:tgtEl>
                                          <p:spTgt spid="8"/>
                                        </p:tgtEl>
                                      </p:cBhvr>
                                      <p:by x="83000" y="83000"/>
                                    </p:animScale>
                                  </p:childTnLst>
                                </p:cTn>
                              </p:par>
                            </p:childTnLst>
                          </p:cTn>
                        </p:par>
                        <p:par>
                          <p:cTn id="72" fill="hold">
                            <p:stCondLst>
                              <p:cond delay="6550"/>
                            </p:stCondLst>
                            <p:childTnLst>
                              <p:par>
                                <p:cTn id="73" presetID="12" presetClass="entr" presetSubtype="8"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p:tgtEl>
                                          <p:spTgt spid="9"/>
                                        </p:tgtEl>
                                        <p:attrNameLst>
                                          <p:attrName>ppt_x</p:attrName>
                                        </p:attrNameLst>
                                      </p:cBhvr>
                                      <p:tavLst>
                                        <p:tav tm="0">
                                          <p:val>
                                            <p:strVal val="#ppt_x-#ppt_w*1.125000"/>
                                          </p:val>
                                        </p:tav>
                                        <p:tav tm="100000">
                                          <p:val>
                                            <p:strVal val="#ppt_x"/>
                                          </p:val>
                                        </p:tav>
                                      </p:tavLst>
                                    </p:anim>
                                    <p:animEffect transition="in" filter="wipe(right)">
                                      <p:cBhvr>
                                        <p:cTn id="76" dur="500"/>
                                        <p:tgtEl>
                                          <p:spTgt spid="9"/>
                                        </p:tgtEl>
                                      </p:cBhvr>
                                    </p:animEffect>
                                  </p:childTnLst>
                                </p:cTn>
                              </p:par>
                            </p:childTnLst>
                          </p:cTn>
                        </p:par>
                        <p:par>
                          <p:cTn id="77" fill="hold">
                            <p:stCondLst>
                              <p:cond delay="7050"/>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13"/>
                                        </p:tgtEl>
                                        <p:attrNameLst>
                                          <p:attrName>style.visibility</p:attrName>
                                        </p:attrNameLst>
                                      </p:cBhvr>
                                      <p:to>
                                        <p:strVal val="visible"/>
                                      </p:to>
                                    </p:set>
                                    <p:anim calcmode="lin" valueType="num">
                                      <p:cBhvr>
                                        <p:cTn id="80" dur="250" fill="hold"/>
                                        <p:tgtEl>
                                          <p:spTgt spid="13"/>
                                        </p:tgtEl>
                                        <p:attrNameLst>
                                          <p:attrName>ppt_w</p:attrName>
                                        </p:attrNameLst>
                                      </p:cBhvr>
                                      <p:tavLst>
                                        <p:tav tm="0">
                                          <p:val>
                                            <p:fltVal val="0"/>
                                          </p:val>
                                        </p:tav>
                                        <p:tav tm="100000">
                                          <p:val>
                                            <p:strVal val="#ppt_w"/>
                                          </p:val>
                                        </p:tav>
                                      </p:tavLst>
                                    </p:anim>
                                    <p:anim calcmode="lin" valueType="num">
                                      <p:cBhvr>
                                        <p:cTn id="81" dur="250" fill="hold"/>
                                        <p:tgtEl>
                                          <p:spTgt spid="13"/>
                                        </p:tgtEl>
                                        <p:attrNameLst>
                                          <p:attrName>ppt_h</p:attrName>
                                        </p:attrNameLst>
                                      </p:cBhvr>
                                      <p:tavLst>
                                        <p:tav tm="0">
                                          <p:val>
                                            <p:fltVal val="0"/>
                                          </p:val>
                                        </p:tav>
                                        <p:tav tm="100000">
                                          <p:val>
                                            <p:strVal val="#ppt_h"/>
                                          </p:val>
                                        </p:tav>
                                      </p:tavLst>
                                    </p:anim>
                                    <p:animEffect transition="in" filter="fade">
                                      <p:cBhvr>
                                        <p:cTn id="82" dur="250"/>
                                        <p:tgtEl>
                                          <p:spTgt spid="13"/>
                                        </p:tgtEl>
                                      </p:cBhvr>
                                    </p:animEffect>
                                  </p:childTnLst>
                                </p:cTn>
                              </p:par>
                            </p:childTnLst>
                          </p:cTn>
                        </p:par>
                        <p:par>
                          <p:cTn id="83" fill="hold">
                            <p:stCondLst>
                              <p:cond delay="8375"/>
                            </p:stCondLst>
                            <p:childTnLst>
                              <p:par>
                                <p:cTn id="84" presetID="53" presetClass="entr" presetSubtype="16"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p:cTn id="86" dur="250" fill="hold"/>
                                        <p:tgtEl>
                                          <p:spTgt spid="10"/>
                                        </p:tgtEl>
                                        <p:attrNameLst>
                                          <p:attrName>ppt_w</p:attrName>
                                        </p:attrNameLst>
                                      </p:cBhvr>
                                      <p:tavLst>
                                        <p:tav tm="0">
                                          <p:val>
                                            <p:fltVal val="0"/>
                                          </p:val>
                                        </p:tav>
                                        <p:tav tm="100000">
                                          <p:val>
                                            <p:strVal val="#ppt_w"/>
                                          </p:val>
                                        </p:tav>
                                      </p:tavLst>
                                    </p:anim>
                                    <p:anim calcmode="lin" valueType="num">
                                      <p:cBhvr>
                                        <p:cTn id="87" dur="250" fill="hold"/>
                                        <p:tgtEl>
                                          <p:spTgt spid="10"/>
                                        </p:tgtEl>
                                        <p:attrNameLst>
                                          <p:attrName>ppt_h</p:attrName>
                                        </p:attrNameLst>
                                      </p:cBhvr>
                                      <p:tavLst>
                                        <p:tav tm="0">
                                          <p:val>
                                            <p:fltVal val="0"/>
                                          </p:val>
                                        </p:tav>
                                        <p:tav tm="100000">
                                          <p:val>
                                            <p:strVal val="#ppt_h"/>
                                          </p:val>
                                        </p:tav>
                                      </p:tavLst>
                                    </p:anim>
                                    <p:animEffect transition="in" filter="fade">
                                      <p:cBhvr>
                                        <p:cTn id="88" dur="250"/>
                                        <p:tgtEl>
                                          <p:spTgt spid="10"/>
                                        </p:tgtEl>
                                      </p:cBhvr>
                                    </p:animEffect>
                                  </p:childTnLst>
                                </p:cTn>
                              </p:par>
                            </p:childTnLst>
                          </p:cTn>
                        </p:par>
                        <p:par>
                          <p:cTn id="89" fill="hold">
                            <p:stCondLst>
                              <p:cond delay="8875"/>
                            </p:stCondLst>
                            <p:childTnLst>
                              <p:par>
                                <p:cTn id="90" presetID="6" presetClass="emph" presetSubtype="0" decel="100000" fill="hold" grpId="1" nodeType="afterEffect">
                                  <p:stCondLst>
                                    <p:cond delay="0"/>
                                  </p:stCondLst>
                                  <p:childTnLst>
                                    <p:animScale>
                                      <p:cBhvr>
                                        <p:cTn id="91" dur="250" fill="hold"/>
                                        <p:tgtEl>
                                          <p:spTgt spid="10"/>
                                        </p:tgtEl>
                                      </p:cBhvr>
                                      <p:by x="120000" y="120000"/>
                                    </p:animScale>
                                  </p:childTnLst>
                                </p:cTn>
                              </p:par>
                            </p:childTnLst>
                          </p:cTn>
                        </p:par>
                        <p:par>
                          <p:cTn id="92" fill="hold">
                            <p:stCondLst>
                              <p:cond delay="9375"/>
                            </p:stCondLst>
                            <p:childTnLst>
                              <p:par>
                                <p:cTn id="93" presetID="6" presetClass="emph" presetSubtype="0" decel="100000" fill="hold" grpId="2" nodeType="afterEffect">
                                  <p:stCondLst>
                                    <p:cond delay="0"/>
                                  </p:stCondLst>
                                  <p:childTnLst>
                                    <p:animScale>
                                      <p:cBhvr>
                                        <p:cTn id="94" dur="250" fill="hold"/>
                                        <p:tgtEl>
                                          <p:spTgt spid="10"/>
                                        </p:tgtEl>
                                      </p:cBhvr>
                                      <p:by x="83000" y="83000"/>
                                    </p:animScale>
                                  </p:childTnLst>
                                </p:cTn>
                              </p:par>
                            </p:childTnLst>
                          </p:cTn>
                        </p:par>
                        <p:par>
                          <p:cTn id="95" fill="hold">
                            <p:stCondLst>
                              <p:cond delay="9875"/>
                            </p:stCondLst>
                            <p:childTnLst>
                              <p:par>
                                <p:cTn id="96" presetID="12" presetClass="entr" presetSubtype="8" fill="hold" grpId="0" nodeType="afterEffect">
                                  <p:stCondLst>
                                    <p:cond delay="0"/>
                                  </p:stCondLst>
                                  <p:childTnLst>
                                    <p:set>
                                      <p:cBhvr>
                                        <p:cTn id="97" dur="1" fill="hold">
                                          <p:stCondLst>
                                            <p:cond delay="0"/>
                                          </p:stCondLst>
                                        </p:cTn>
                                        <p:tgtEl>
                                          <p:spTgt spid="11"/>
                                        </p:tgtEl>
                                        <p:attrNameLst>
                                          <p:attrName>style.visibility</p:attrName>
                                        </p:attrNameLst>
                                      </p:cBhvr>
                                      <p:to>
                                        <p:strVal val="visible"/>
                                      </p:to>
                                    </p:set>
                                    <p:anim calcmode="lin" valueType="num">
                                      <p:cBhvr additive="base">
                                        <p:cTn id="98" dur="500"/>
                                        <p:tgtEl>
                                          <p:spTgt spid="11"/>
                                        </p:tgtEl>
                                        <p:attrNameLst>
                                          <p:attrName>ppt_x</p:attrName>
                                        </p:attrNameLst>
                                      </p:cBhvr>
                                      <p:tavLst>
                                        <p:tav tm="0">
                                          <p:val>
                                            <p:strVal val="#ppt_x-#ppt_w*1.125000"/>
                                          </p:val>
                                        </p:tav>
                                        <p:tav tm="100000">
                                          <p:val>
                                            <p:strVal val="#ppt_x"/>
                                          </p:val>
                                        </p:tav>
                                      </p:tavLst>
                                    </p:anim>
                                    <p:animEffect transition="in" filter="wipe(right)">
                                      <p:cBhvr>
                                        <p:cTn id="99" dur="500"/>
                                        <p:tgtEl>
                                          <p:spTgt spid="11"/>
                                        </p:tgtEl>
                                      </p:cBhvr>
                                    </p:animEffect>
                                  </p:childTnLst>
                                </p:cTn>
                              </p:par>
                            </p:childTnLst>
                          </p:cTn>
                        </p:par>
                        <p:par>
                          <p:cTn id="100" fill="hold">
                            <p:stCondLst>
                              <p:cond delay="10375"/>
                            </p:stCondLst>
                            <p:childTnLst>
                              <p:par>
                                <p:cTn id="101" presetID="53" presetClass="entr" presetSubtype="16" fill="hold" grpId="0" nodeType="afterEffect">
                                  <p:stCondLst>
                                    <p:cond delay="0"/>
                                  </p:stCondLst>
                                  <p:iterate type="lt">
                                    <p:tmPct val="10000"/>
                                  </p:iterate>
                                  <p:childTnLst>
                                    <p:set>
                                      <p:cBhvr>
                                        <p:cTn id="102" dur="1" fill="hold">
                                          <p:stCondLst>
                                            <p:cond delay="0"/>
                                          </p:stCondLst>
                                        </p:cTn>
                                        <p:tgtEl>
                                          <p:spTgt spid="14"/>
                                        </p:tgtEl>
                                        <p:attrNameLst>
                                          <p:attrName>style.visibility</p:attrName>
                                        </p:attrNameLst>
                                      </p:cBhvr>
                                      <p:to>
                                        <p:strVal val="visible"/>
                                      </p:to>
                                    </p:set>
                                    <p:anim calcmode="lin" valueType="num">
                                      <p:cBhvr>
                                        <p:cTn id="103" dur="250" fill="hold"/>
                                        <p:tgtEl>
                                          <p:spTgt spid="14"/>
                                        </p:tgtEl>
                                        <p:attrNameLst>
                                          <p:attrName>ppt_w</p:attrName>
                                        </p:attrNameLst>
                                      </p:cBhvr>
                                      <p:tavLst>
                                        <p:tav tm="0">
                                          <p:val>
                                            <p:fltVal val="0"/>
                                          </p:val>
                                        </p:tav>
                                        <p:tav tm="100000">
                                          <p:val>
                                            <p:strVal val="#ppt_w"/>
                                          </p:val>
                                        </p:tav>
                                      </p:tavLst>
                                    </p:anim>
                                    <p:anim calcmode="lin" valueType="num">
                                      <p:cBhvr>
                                        <p:cTn id="104" dur="250" fill="hold"/>
                                        <p:tgtEl>
                                          <p:spTgt spid="14"/>
                                        </p:tgtEl>
                                        <p:attrNameLst>
                                          <p:attrName>ppt_h</p:attrName>
                                        </p:attrNameLst>
                                      </p:cBhvr>
                                      <p:tavLst>
                                        <p:tav tm="0">
                                          <p:val>
                                            <p:fltVal val="0"/>
                                          </p:val>
                                        </p:tav>
                                        <p:tav tm="100000">
                                          <p:val>
                                            <p:strVal val="#ppt_h"/>
                                          </p:val>
                                        </p:tav>
                                      </p:tavLst>
                                    </p:anim>
                                    <p:animEffect transition="in" filter="fade">
                                      <p:cBhvr>
                                        <p:cTn id="105" dur="250"/>
                                        <p:tgtEl>
                                          <p:spTgt spid="14"/>
                                        </p:tgtEl>
                                      </p:cBhvr>
                                    </p:animEffect>
                                  </p:childTnLst>
                                </p:cTn>
                              </p:par>
                            </p:childTnLst>
                          </p:cTn>
                        </p:par>
                        <p:par>
                          <p:cTn id="106" fill="hold">
                            <p:stCondLst>
                              <p:cond delay="11125"/>
                            </p:stCondLst>
                            <p:childTnLst>
                              <p:par>
                                <p:cTn id="107" presetID="14" presetClass="entr" presetSubtype="10" fill="hold"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randombar(horizontal)">
                                      <p:cBhvr>
                                        <p:cTn id="10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6" grpId="1" animBg="1"/>
      <p:bldP spid="6" grpId="2" animBg="1"/>
      <p:bldP spid="7" grpId="0" animBg="1"/>
      <p:bldP spid="8" grpId="0" animBg="1"/>
      <p:bldP spid="8" grpId="1" animBg="1"/>
      <p:bldP spid="8" grpId="2" animBg="1"/>
      <p:bldP spid="9" grpId="0" animBg="1"/>
      <p:bldP spid="10" grpId="0" animBg="1"/>
      <p:bldP spid="10" grpId="1" animBg="1"/>
      <p:bldP spid="10" grpId="2" animBg="1"/>
      <p:bldP spid="11" grpId="0" animBg="1"/>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578" y="5737759"/>
            <a:ext cx="6809422" cy="1120241"/>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049960"/>
            <a:ext cx="4460240" cy="2788989"/>
          </a:xfrm>
          <a:prstGeom prst="rect">
            <a:avLst/>
          </a:prstGeom>
        </p:spPr>
      </p:pic>
      <p:pic>
        <p:nvPicPr>
          <p:cNvPr id="74" name="图片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02340" flipH="1">
            <a:off x="686735" y="622930"/>
            <a:ext cx="3143832" cy="1309931"/>
          </a:xfrm>
          <a:prstGeom prst="rect">
            <a:avLst/>
          </a:prstGeom>
        </p:spPr>
      </p:pic>
      <p:sp>
        <p:nvSpPr>
          <p:cNvPr id="75" name="文本框 74"/>
          <p:cNvSpPr txBox="1"/>
          <p:nvPr/>
        </p:nvSpPr>
        <p:spPr>
          <a:xfrm>
            <a:off x="4460240" y="2467132"/>
            <a:ext cx="3217547" cy="1015663"/>
          </a:xfrm>
          <a:prstGeom prst="rect">
            <a:avLst/>
          </a:prstGeom>
          <a:noFill/>
        </p:spPr>
        <p:txBody>
          <a:bodyPr wrap="none" rtlCol="0">
            <a:spAutoFit/>
          </a:bodyPr>
          <a:lstStyle/>
          <a:p>
            <a:r>
              <a:rPr lang="zh-CN" altLang="en-US" sz="6000" b="1" dirty="0">
                <a:solidFill>
                  <a:srgbClr val="C00000"/>
                </a:solidFill>
                <a:latin typeface="字体视界-NEW魏碑体" panose="02010601030101010101" pitchFamily="2" charset="-122"/>
                <a:ea typeface="字体视界-NEW魏碑体" panose="02010601030101010101" pitchFamily="2" charset="-122"/>
                <a:cs typeface="+mn-ea"/>
                <a:sym typeface="+mn-lt"/>
              </a:rPr>
              <a:t>第三部分</a:t>
            </a:r>
          </a:p>
        </p:txBody>
      </p:sp>
      <p:sp>
        <p:nvSpPr>
          <p:cNvPr id="77" name="Freeform 29"/>
          <p:cNvSpPr/>
          <p:nvPr/>
        </p:nvSpPr>
        <p:spPr bwMode="auto">
          <a:xfrm>
            <a:off x="5221018" y="590692"/>
            <a:ext cx="1749965" cy="156376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sp>
        <p:nvSpPr>
          <p:cNvPr id="78" name="文本框 77"/>
          <p:cNvSpPr txBox="1"/>
          <p:nvPr/>
        </p:nvSpPr>
        <p:spPr>
          <a:xfrm>
            <a:off x="2221118" y="3393756"/>
            <a:ext cx="7758855" cy="1015663"/>
          </a:xfrm>
          <a:prstGeom prst="rect">
            <a:avLst/>
          </a:prstGeom>
          <a:noFill/>
        </p:spPr>
        <p:txBody>
          <a:bodyPr wrap="none" rtlCol="0">
            <a:spAutoFit/>
          </a:bodyPr>
          <a:lstStyle/>
          <a:p>
            <a:pPr algn="ctr"/>
            <a:r>
              <a:rPr lang="zh-CN" altLang="en-US" sz="60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1000" fill="hold"/>
                                        <p:tgtEl>
                                          <p:spTgt spid="74"/>
                                        </p:tgtEl>
                                        <p:attrNameLst>
                                          <p:attrName>ppt_w</p:attrName>
                                        </p:attrNameLst>
                                      </p:cBhvr>
                                      <p:tavLst>
                                        <p:tav tm="0">
                                          <p:val>
                                            <p:fltVal val="0"/>
                                          </p:val>
                                        </p:tav>
                                        <p:tav tm="100000">
                                          <p:val>
                                            <p:strVal val="#ppt_w"/>
                                          </p:val>
                                        </p:tav>
                                      </p:tavLst>
                                    </p:anim>
                                    <p:anim calcmode="lin" valueType="num">
                                      <p:cBhvr>
                                        <p:cTn id="18" dur="1000" fill="hold"/>
                                        <p:tgtEl>
                                          <p:spTgt spid="74"/>
                                        </p:tgtEl>
                                        <p:attrNameLst>
                                          <p:attrName>ppt_h</p:attrName>
                                        </p:attrNameLst>
                                      </p:cBhvr>
                                      <p:tavLst>
                                        <p:tav tm="0">
                                          <p:val>
                                            <p:fltVal val="0"/>
                                          </p:val>
                                        </p:tav>
                                        <p:tav tm="100000">
                                          <p:val>
                                            <p:strVal val="#ppt_h"/>
                                          </p:val>
                                        </p:tav>
                                      </p:tavLst>
                                    </p:anim>
                                    <p:animEffect transition="in" filter="fade">
                                      <p:cBhvr>
                                        <p:cTn id="19" dur="1000"/>
                                        <p:tgtEl>
                                          <p:spTgt spid="74"/>
                                        </p:tgtEl>
                                      </p:cBhvr>
                                    </p:animEffect>
                                  </p:childTnLst>
                                </p:cTn>
                              </p:par>
                              <p:par>
                                <p:cTn id="20" presetID="35" presetClass="path" presetSubtype="0" accel="50000" decel="50000" fill="hold" nodeType="withEffect">
                                  <p:stCondLst>
                                    <p:cond delay="0"/>
                                  </p:stCondLst>
                                  <p:childTnLst>
                                    <p:animMotion origin="layout" path="M 3.54167E-6 -2.59259E-6 L 0.31575 -2.59259E-6 " pathEditMode="relative" rAng="0" ptsTypes="AA">
                                      <p:cBhvr>
                                        <p:cTn id="21" dur="2000" spd="-100000" fill="hold"/>
                                        <p:tgtEl>
                                          <p:spTgt spid="74"/>
                                        </p:tgtEl>
                                        <p:attrNameLst>
                                          <p:attrName>ppt_x</p:attrName>
                                          <p:attrName>ppt_y</p:attrName>
                                        </p:attrNameLst>
                                      </p:cBhvr>
                                      <p:rCtr x="15781" y="0"/>
                                    </p:animMotion>
                                  </p:childTnLst>
                                </p:cTn>
                              </p:par>
                              <p:par>
                                <p:cTn id="22" presetID="53" presetClass="entr" presetSubtype="16" fill="hold" grpId="0" nodeType="withEffect">
                                  <p:stCondLst>
                                    <p:cond delay="400"/>
                                  </p:stCondLst>
                                  <p:childTnLst>
                                    <p:set>
                                      <p:cBhvr>
                                        <p:cTn id="23" dur="1" fill="hold">
                                          <p:stCondLst>
                                            <p:cond delay="0"/>
                                          </p:stCondLst>
                                        </p:cTn>
                                        <p:tgtEl>
                                          <p:spTgt spid="75"/>
                                        </p:tgtEl>
                                        <p:attrNameLst>
                                          <p:attrName>style.visibility</p:attrName>
                                        </p:attrNameLst>
                                      </p:cBhvr>
                                      <p:to>
                                        <p:strVal val="visible"/>
                                      </p:to>
                                    </p:set>
                                    <p:anim calcmode="lin" valueType="num">
                                      <p:cBhvr>
                                        <p:cTn id="24" dur="250" fill="hold"/>
                                        <p:tgtEl>
                                          <p:spTgt spid="75"/>
                                        </p:tgtEl>
                                        <p:attrNameLst>
                                          <p:attrName>ppt_w</p:attrName>
                                        </p:attrNameLst>
                                      </p:cBhvr>
                                      <p:tavLst>
                                        <p:tav tm="0">
                                          <p:val>
                                            <p:fltVal val="0"/>
                                          </p:val>
                                        </p:tav>
                                        <p:tav tm="100000">
                                          <p:val>
                                            <p:strVal val="#ppt_w"/>
                                          </p:val>
                                        </p:tav>
                                      </p:tavLst>
                                    </p:anim>
                                    <p:anim calcmode="lin" valueType="num">
                                      <p:cBhvr>
                                        <p:cTn id="25" dur="250" fill="hold"/>
                                        <p:tgtEl>
                                          <p:spTgt spid="75"/>
                                        </p:tgtEl>
                                        <p:attrNameLst>
                                          <p:attrName>ppt_h</p:attrName>
                                        </p:attrNameLst>
                                      </p:cBhvr>
                                      <p:tavLst>
                                        <p:tav tm="0">
                                          <p:val>
                                            <p:fltVal val="0"/>
                                          </p:val>
                                        </p:tav>
                                        <p:tav tm="100000">
                                          <p:val>
                                            <p:strVal val="#ppt_h"/>
                                          </p:val>
                                        </p:tav>
                                      </p:tavLst>
                                    </p:anim>
                                    <p:animEffect transition="in" filter="fade">
                                      <p:cBhvr>
                                        <p:cTn id="26" dur="250"/>
                                        <p:tgtEl>
                                          <p:spTgt spid="75"/>
                                        </p:tgtEl>
                                      </p:cBhvr>
                                    </p:animEffect>
                                  </p:childTnLst>
                                </p:cTn>
                              </p:par>
                              <p:par>
                                <p:cTn id="27" presetID="6" presetClass="emph" presetSubtype="0" decel="100000" fill="hold" grpId="1" nodeType="withEffect">
                                  <p:stCondLst>
                                    <p:cond delay="600"/>
                                  </p:stCondLst>
                                  <p:childTnLst>
                                    <p:animScale>
                                      <p:cBhvr>
                                        <p:cTn id="28" dur="250" fill="hold"/>
                                        <p:tgtEl>
                                          <p:spTgt spid="75"/>
                                        </p:tgtEl>
                                      </p:cBhvr>
                                      <p:by x="120000" y="120000"/>
                                    </p:animScale>
                                  </p:childTnLst>
                                </p:cTn>
                              </p:par>
                              <p:par>
                                <p:cTn id="29" presetID="6" presetClass="emph" presetSubtype="0" decel="100000" fill="hold" grpId="2" nodeType="withEffect">
                                  <p:stCondLst>
                                    <p:cond delay="800"/>
                                  </p:stCondLst>
                                  <p:childTnLst>
                                    <p:animScale>
                                      <p:cBhvr>
                                        <p:cTn id="30" dur="250" fill="hold"/>
                                        <p:tgtEl>
                                          <p:spTgt spid="75"/>
                                        </p:tgtEl>
                                      </p:cBhvr>
                                      <p:by x="83000" y="83000"/>
                                    </p:animScale>
                                  </p:childTnLst>
                                </p:cTn>
                              </p:par>
                            </p:childTnLst>
                          </p:cTn>
                        </p:par>
                        <p:par>
                          <p:cTn id="31" fill="hold">
                            <p:stCondLst>
                              <p:cond delay="2500"/>
                            </p:stCondLst>
                            <p:childTnLst>
                              <p:par>
                                <p:cTn id="32" presetID="23" presetClass="entr" presetSubtype="36" fill="hold" grpId="0" nodeType="afterEffect">
                                  <p:stCondLst>
                                    <p:cond delay="0"/>
                                  </p:stCondLst>
                                  <p:childTnLst>
                                    <p:set>
                                      <p:cBhvr>
                                        <p:cTn id="33" dur="1" fill="hold">
                                          <p:stCondLst>
                                            <p:cond delay="0"/>
                                          </p:stCondLst>
                                        </p:cTn>
                                        <p:tgtEl>
                                          <p:spTgt spid="77"/>
                                        </p:tgtEl>
                                        <p:attrNameLst>
                                          <p:attrName>style.visibility</p:attrName>
                                        </p:attrNameLst>
                                      </p:cBhvr>
                                      <p:to>
                                        <p:strVal val="visible"/>
                                      </p:to>
                                    </p:set>
                                    <p:anim calcmode="lin" valueType="num">
                                      <p:cBhvr>
                                        <p:cTn id="34" dur="1000" fill="hold"/>
                                        <p:tgtEl>
                                          <p:spTgt spid="77"/>
                                        </p:tgtEl>
                                        <p:attrNameLst>
                                          <p:attrName>ppt_w</p:attrName>
                                        </p:attrNameLst>
                                      </p:cBhvr>
                                      <p:tavLst>
                                        <p:tav tm="0">
                                          <p:val>
                                            <p:strVal val="(6*min(max(#ppt_w*#ppt_h,.3),1)-7.4)/-.7*#ppt_w"/>
                                          </p:val>
                                        </p:tav>
                                        <p:tav tm="100000">
                                          <p:val>
                                            <p:strVal val="#ppt_w"/>
                                          </p:val>
                                        </p:tav>
                                      </p:tavLst>
                                    </p:anim>
                                    <p:anim calcmode="lin" valueType="num">
                                      <p:cBhvr>
                                        <p:cTn id="35" dur="1000" fill="hold"/>
                                        <p:tgtEl>
                                          <p:spTgt spid="77"/>
                                        </p:tgtEl>
                                        <p:attrNameLst>
                                          <p:attrName>ppt_h</p:attrName>
                                        </p:attrNameLst>
                                      </p:cBhvr>
                                      <p:tavLst>
                                        <p:tav tm="0">
                                          <p:val>
                                            <p:strVal val="(6*min(max(#ppt_w*#ppt_h,.3),1)-7.4)/-.7*#ppt_h"/>
                                          </p:val>
                                        </p:tav>
                                        <p:tav tm="100000">
                                          <p:val>
                                            <p:strVal val="#ppt_h"/>
                                          </p:val>
                                        </p:tav>
                                      </p:tavLst>
                                    </p:anim>
                                    <p:anim calcmode="lin" valueType="num">
                                      <p:cBhvr>
                                        <p:cTn id="36" dur="1000" fill="hold"/>
                                        <p:tgtEl>
                                          <p:spTgt spid="77"/>
                                        </p:tgtEl>
                                        <p:attrNameLst>
                                          <p:attrName>ppt_x</p:attrName>
                                        </p:attrNameLst>
                                      </p:cBhvr>
                                      <p:tavLst>
                                        <p:tav tm="0">
                                          <p:val>
                                            <p:fltVal val="0.5"/>
                                          </p:val>
                                        </p:tav>
                                        <p:tav tm="100000">
                                          <p:val>
                                            <p:strVal val="#ppt_x"/>
                                          </p:val>
                                        </p:tav>
                                      </p:tavLst>
                                    </p:anim>
                                    <p:anim calcmode="lin" valueType="num">
                                      <p:cBhvr>
                                        <p:cTn id="37" dur="1000" fill="hold"/>
                                        <p:tgtEl>
                                          <p:spTgt spid="77"/>
                                        </p:tgtEl>
                                        <p:attrNameLst>
                                          <p:attrName>ppt_y</p:attrName>
                                        </p:attrNameLst>
                                      </p:cBhvr>
                                      <p:tavLst>
                                        <p:tav tm="0">
                                          <p:val>
                                            <p:strVal val="1+(6*min(max(#ppt_w*#ppt_h,.3),1)-7.4)/-.7*#ppt_h/2"/>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78"/>
                                        </p:tgtEl>
                                        <p:attrNameLst>
                                          <p:attrName>style.visibility</p:attrName>
                                        </p:attrNameLst>
                                      </p:cBhvr>
                                      <p:to>
                                        <p:strVal val="visible"/>
                                      </p:to>
                                    </p:set>
                                    <p:anim calcmode="lin" valueType="num">
                                      <p:cBhvr>
                                        <p:cTn id="40" dur="250" fill="hold"/>
                                        <p:tgtEl>
                                          <p:spTgt spid="78"/>
                                        </p:tgtEl>
                                        <p:attrNameLst>
                                          <p:attrName>ppt_w</p:attrName>
                                        </p:attrNameLst>
                                      </p:cBhvr>
                                      <p:tavLst>
                                        <p:tav tm="0">
                                          <p:val>
                                            <p:fltVal val="0"/>
                                          </p:val>
                                        </p:tav>
                                        <p:tav tm="100000">
                                          <p:val>
                                            <p:strVal val="#ppt_w"/>
                                          </p:val>
                                        </p:tav>
                                      </p:tavLst>
                                    </p:anim>
                                    <p:anim calcmode="lin" valueType="num">
                                      <p:cBhvr>
                                        <p:cTn id="41" dur="250" fill="hold"/>
                                        <p:tgtEl>
                                          <p:spTgt spid="78"/>
                                        </p:tgtEl>
                                        <p:attrNameLst>
                                          <p:attrName>ppt_h</p:attrName>
                                        </p:attrNameLst>
                                      </p:cBhvr>
                                      <p:tavLst>
                                        <p:tav tm="0">
                                          <p:val>
                                            <p:fltVal val="0"/>
                                          </p:val>
                                        </p:tav>
                                        <p:tav tm="100000">
                                          <p:val>
                                            <p:strVal val="#ppt_h"/>
                                          </p:val>
                                        </p:tav>
                                      </p:tavLst>
                                    </p:anim>
                                    <p:animEffect transition="in" filter="fade">
                                      <p:cBhvr>
                                        <p:cTn id="42" dur="250"/>
                                        <p:tgtEl>
                                          <p:spTgt spid="78"/>
                                        </p:tgtEl>
                                      </p:cBhvr>
                                    </p:animEffect>
                                  </p:childTnLst>
                                </p:cTn>
                              </p:par>
                              <p:par>
                                <p:cTn id="43" presetID="6" presetClass="emph" presetSubtype="0" decel="100000" fill="hold" grpId="1" nodeType="withEffect">
                                  <p:stCondLst>
                                    <p:cond delay="600"/>
                                  </p:stCondLst>
                                  <p:childTnLst>
                                    <p:animScale>
                                      <p:cBhvr>
                                        <p:cTn id="44" dur="250" fill="hold"/>
                                        <p:tgtEl>
                                          <p:spTgt spid="78"/>
                                        </p:tgtEl>
                                      </p:cBhvr>
                                      <p:by x="120000" y="120000"/>
                                    </p:animScale>
                                  </p:childTnLst>
                                </p:cTn>
                              </p:par>
                              <p:par>
                                <p:cTn id="45" presetID="6" presetClass="emph" presetSubtype="0" decel="100000" fill="hold" grpId="2" nodeType="withEffect">
                                  <p:stCondLst>
                                    <p:cond delay="800"/>
                                  </p:stCondLst>
                                  <p:childTnLst>
                                    <p:animScale>
                                      <p:cBhvr>
                                        <p:cTn id="46" dur="250" fill="hold"/>
                                        <p:tgtEl>
                                          <p:spTgt spid="78"/>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5" grpId="2"/>
      <p:bldP spid="77" grpId="0" animBg="1"/>
      <p:bldP spid="78" grpId="0"/>
      <p:bldP spid="78" grpId="1"/>
      <p:bldP spid="78"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578" y="5737759"/>
            <a:ext cx="6809422" cy="1120241"/>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049960"/>
            <a:ext cx="4460240" cy="2788989"/>
          </a:xfrm>
          <a:prstGeom prst="rect">
            <a:avLst/>
          </a:prstGeom>
        </p:spPr>
      </p:pic>
      <p:sp>
        <p:nvSpPr>
          <p:cNvPr id="39" name="TextBox 15"/>
          <p:cNvSpPr txBox="1"/>
          <p:nvPr/>
        </p:nvSpPr>
        <p:spPr>
          <a:xfrm>
            <a:off x="2003170" y="2808040"/>
            <a:ext cx="2457070" cy="769441"/>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rPr>
              <a:t>目 录</a:t>
            </a:r>
          </a:p>
        </p:txBody>
      </p:sp>
      <p:sp>
        <p:nvSpPr>
          <p:cNvPr id="40" name="TextBox 20"/>
          <p:cNvSpPr txBox="1"/>
          <p:nvPr/>
        </p:nvSpPr>
        <p:spPr>
          <a:xfrm>
            <a:off x="1671009" y="3483444"/>
            <a:ext cx="3225562" cy="369332"/>
          </a:xfrm>
          <a:prstGeom prst="rect">
            <a:avLst/>
          </a:prstGeom>
          <a:noFill/>
        </p:spPr>
        <p:txBody>
          <a:bodyPr wrap="square" rtlCol="0" anchor="ctr">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60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rPr>
              <a:t>CONTENTS</a:t>
            </a:r>
            <a:endParaRPr kumimoji="0" lang="zh-CN" altLang="en-US" sz="1800" b="0" i="0" u="none" strike="noStrike" kern="1200" cap="none" spc="60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endParaRPr>
          </a:p>
        </p:txBody>
      </p:sp>
      <p:grpSp>
        <p:nvGrpSpPr>
          <p:cNvPr id="41" name="组合 40"/>
          <p:cNvGrpSpPr/>
          <p:nvPr/>
        </p:nvGrpSpPr>
        <p:grpSpPr>
          <a:xfrm>
            <a:off x="4597471" y="1546321"/>
            <a:ext cx="5776881" cy="453090"/>
            <a:chOff x="4946493" y="1597309"/>
            <a:chExt cx="5776881" cy="453090"/>
          </a:xfrm>
        </p:grpSpPr>
        <p:grpSp>
          <p:nvGrpSpPr>
            <p:cNvPr id="42" name="组合 41"/>
            <p:cNvGrpSpPr/>
            <p:nvPr/>
          </p:nvGrpSpPr>
          <p:grpSpPr>
            <a:xfrm>
              <a:off x="4946493" y="1597309"/>
              <a:ext cx="5776881" cy="453090"/>
              <a:chOff x="1363751" y="2406894"/>
              <a:chExt cx="5563001" cy="453090"/>
            </a:xfrm>
          </p:grpSpPr>
          <p:sp>
            <p:nvSpPr>
              <p:cNvPr id="44" name="TextBox 35"/>
              <p:cNvSpPr txBox="1"/>
              <p:nvPr/>
            </p:nvSpPr>
            <p:spPr>
              <a:xfrm rot="16200000">
                <a:off x="3910391" y="-111448"/>
                <a:ext cx="448412" cy="5485096"/>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rPr>
                  <a:t> </a:t>
                </a:r>
              </a:p>
            </p:txBody>
          </p:sp>
          <p:grpSp>
            <p:nvGrpSpPr>
              <p:cNvPr id="45" name="组合 44"/>
              <p:cNvGrpSpPr/>
              <p:nvPr/>
            </p:nvGrpSpPr>
            <p:grpSpPr>
              <a:xfrm rot="16200000">
                <a:off x="3971555" y="-151581"/>
                <a:ext cx="347394" cy="5563001"/>
                <a:chOff x="1861559" y="2468597"/>
                <a:chExt cx="1872217" cy="5563001"/>
              </a:xfrm>
            </p:grpSpPr>
            <p:sp>
              <p:nvSpPr>
                <p:cNvPr id="47" name="圆角矩形 10"/>
                <p:cNvSpPr/>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sp>
              <p:nvSpPr>
                <p:cNvPr id="48" name="圆角矩形 11"/>
                <p:cNvSpPr/>
                <p:nvPr/>
              </p:nvSpPr>
              <p:spPr>
                <a:xfrm>
                  <a:off x="1861575" y="7954129"/>
                  <a:ext cx="1872201"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grpSp>
          <p:sp>
            <p:nvSpPr>
              <p:cNvPr id="46" name="TextBox 20"/>
              <p:cNvSpPr txBox="1"/>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6F2EA"/>
                    </a:solidFill>
                    <a:effectLst/>
                    <a:uLnTx/>
                    <a:uFillTx/>
                    <a:latin typeface="字体视界-NEW魏碑体" panose="02010601030101010101" pitchFamily="2" charset="-122"/>
                    <a:ea typeface="字体视界-NEW魏碑体" panose="02010601030101010101" pitchFamily="2" charset="-122"/>
                  </a:rPr>
                  <a:t>01</a:t>
                </a:r>
                <a:endParaRPr kumimoji="0" lang="zh-CN" altLang="en-US" sz="2400" b="1" i="0" u="none" strike="noStrike" kern="0" cap="none" spc="0" normalizeH="0" baseline="0" noProof="0" dirty="0">
                  <a:ln>
                    <a:noFill/>
                  </a:ln>
                  <a:solidFill>
                    <a:srgbClr val="F6F2EA"/>
                  </a:solidFill>
                  <a:effectLst/>
                  <a:uLnTx/>
                  <a:uFillTx/>
                  <a:latin typeface="字体视界-NEW魏碑体" panose="02010601030101010101" pitchFamily="2" charset="-122"/>
                  <a:ea typeface="字体视界-NEW魏碑体" panose="02010601030101010101" pitchFamily="2" charset="-122"/>
                </a:endParaRPr>
              </a:p>
            </p:txBody>
          </p:sp>
        </p:grpSp>
        <p:sp>
          <p:nvSpPr>
            <p:cNvPr id="43" name="文本框 21"/>
            <p:cNvSpPr txBox="1">
              <a:spLocks noChangeArrowheads="1"/>
            </p:cNvSpPr>
            <p:nvPr/>
          </p:nvSpPr>
          <p:spPr bwMode="auto">
            <a:xfrm>
              <a:off x="5905284" y="1645429"/>
              <a:ext cx="45781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grpSp>
      <p:grpSp>
        <p:nvGrpSpPr>
          <p:cNvPr id="49" name="组合 48"/>
          <p:cNvGrpSpPr/>
          <p:nvPr/>
        </p:nvGrpSpPr>
        <p:grpSpPr>
          <a:xfrm>
            <a:off x="4586406" y="2371685"/>
            <a:ext cx="5776881" cy="453090"/>
            <a:chOff x="4946493" y="1597309"/>
            <a:chExt cx="5776881" cy="453090"/>
          </a:xfrm>
        </p:grpSpPr>
        <p:grpSp>
          <p:nvGrpSpPr>
            <p:cNvPr id="50" name="组合 49"/>
            <p:cNvGrpSpPr/>
            <p:nvPr/>
          </p:nvGrpSpPr>
          <p:grpSpPr>
            <a:xfrm>
              <a:off x="4946493" y="1597309"/>
              <a:ext cx="5776881" cy="453090"/>
              <a:chOff x="1363751" y="2406894"/>
              <a:chExt cx="5563001" cy="453090"/>
            </a:xfrm>
          </p:grpSpPr>
          <p:sp>
            <p:nvSpPr>
              <p:cNvPr id="52" name="TextBox 35"/>
              <p:cNvSpPr txBox="1"/>
              <p:nvPr/>
            </p:nvSpPr>
            <p:spPr>
              <a:xfrm rot="16200000">
                <a:off x="3910391" y="-111448"/>
                <a:ext cx="448412" cy="5485096"/>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rPr>
                  <a:t> </a:t>
                </a:r>
              </a:p>
            </p:txBody>
          </p:sp>
          <p:grpSp>
            <p:nvGrpSpPr>
              <p:cNvPr id="53" name="组合 52"/>
              <p:cNvGrpSpPr/>
              <p:nvPr/>
            </p:nvGrpSpPr>
            <p:grpSpPr>
              <a:xfrm rot="16200000">
                <a:off x="3971555" y="-151581"/>
                <a:ext cx="347394" cy="5563001"/>
                <a:chOff x="1861559" y="2468597"/>
                <a:chExt cx="1872217" cy="5563001"/>
              </a:xfrm>
            </p:grpSpPr>
            <p:sp>
              <p:nvSpPr>
                <p:cNvPr id="55" name="圆角矩形 10"/>
                <p:cNvSpPr/>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sp>
              <p:nvSpPr>
                <p:cNvPr id="56" name="圆角矩形 11"/>
                <p:cNvSpPr/>
                <p:nvPr/>
              </p:nvSpPr>
              <p:spPr>
                <a:xfrm>
                  <a:off x="1861575" y="7954129"/>
                  <a:ext cx="1872201"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grpSp>
          <p:sp>
            <p:nvSpPr>
              <p:cNvPr id="54" name="TextBox 20"/>
              <p:cNvSpPr txBox="1"/>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a:ln>
                      <a:noFill/>
                    </a:ln>
                    <a:solidFill>
                      <a:srgbClr val="F6F2EA"/>
                    </a:solidFill>
                    <a:effectLst/>
                    <a:uLnTx/>
                    <a:uFillTx/>
                    <a:latin typeface="字体视界-NEW魏碑体" panose="02010601030101010101" pitchFamily="2" charset="-122"/>
                    <a:ea typeface="字体视界-NEW魏碑体" panose="02010601030101010101" pitchFamily="2" charset="-122"/>
                  </a:rPr>
                  <a:t>02</a:t>
                </a:r>
                <a:endParaRPr kumimoji="0" lang="zh-CN" altLang="en-US" sz="2400" b="1" i="0" u="none" strike="noStrike" kern="0" cap="none" spc="0" normalizeH="0" baseline="0" noProof="0" dirty="0">
                  <a:ln>
                    <a:noFill/>
                  </a:ln>
                  <a:solidFill>
                    <a:srgbClr val="F6F2EA"/>
                  </a:solidFill>
                  <a:effectLst/>
                  <a:uLnTx/>
                  <a:uFillTx/>
                  <a:latin typeface="字体视界-NEW魏碑体" panose="02010601030101010101" pitchFamily="2" charset="-122"/>
                  <a:ea typeface="字体视界-NEW魏碑体" panose="02010601030101010101" pitchFamily="2" charset="-122"/>
                </a:endParaRPr>
              </a:p>
            </p:txBody>
          </p:sp>
        </p:grpSp>
        <p:sp>
          <p:nvSpPr>
            <p:cNvPr id="51" name="文本框 21"/>
            <p:cNvSpPr txBox="1">
              <a:spLocks noChangeArrowheads="1"/>
            </p:cNvSpPr>
            <p:nvPr/>
          </p:nvSpPr>
          <p:spPr bwMode="auto">
            <a:xfrm>
              <a:off x="5905284" y="1645429"/>
              <a:ext cx="45781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grpSp>
      <p:grpSp>
        <p:nvGrpSpPr>
          <p:cNvPr id="57" name="组合 56"/>
          <p:cNvGrpSpPr/>
          <p:nvPr/>
        </p:nvGrpSpPr>
        <p:grpSpPr>
          <a:xfrm>
            <a:off x="4597471" y="3245178"/>
            <a:ext cx="5776881" cy="453090"/>
            <a:chOff x="4946493" y="1597309"/>
            <a:chExt cx="5776881" cy="453090"/>
          </a:xfrm>
        </p:grpSpPr>
        <p:grpSp>
          <p:nvGrpSpPr>
            <p:cNvPr id="58" name="组合 57"/>
            <p:cNvGrpSpPr/>
            <p:nvPr/>
          </p:nvGrpSpPr>
          <p:grpSpPr>
            <a:xfrm>
              <a:off x="4946493" y="1597309"/>
              <a:ext cx="5776881" cy="453090"/>
              <a:chOff x="1363751" y="2406894"/>
              <a:chExt cx="5563001" cy="453090"/>
            </a:xfrm>
          </p:grpSpPr>
          <p:sp>
            <p:nvSpPr>
              <p:cNvPr id="60" name="TextBox 35"/>
              <p:cNvSpPr txBox="1"/>
              <p:nvPr/>
            </p:nvSpPr>
            <p:spPr>
              <a:xfrm rot="16200000">
                <a:off x="3910391" y="-111448"/>
                <a:ext cx="448412" cy="5485096"/>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rPr>
                  <a:t> </a:t>
                </a:r>
              </a:p>
            </p:txBody>
          </p:sp>
          <p:grpSp>
            <p:nvGrpSpPr>
              <p:cNvPr id="61" name="组合 60"/>
              <p:cNvGrpSpPr/>
              <p:nvPr/>
            </p:nvGrpSpPr>
            <p:grpSpPr>
              <a:xfrm rot="16200000">
                <a:off x="3971555" y="-151581"/>
                <a:ext cx="347394" cy="5563001"/>
                <a:chOff x="1861559" y="2468597"/>
                <a:chExt cx="1872217" cy="5563001"/>
              </a:xfrm>
            </p:grpSpPr>
            <p:sp>
              <p:nvSpPr>
                <p:cNvPr id="63" name="圆角矩形 10"/>
                <p:cNvSpPr/>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sp>
              <p:nvSpPr>
                <p:cNvPr id="64" name="圆角矩形 11"/>
                <p:cNvSpPr/>
                <p:nvPr/>
              </p:nvSpPr>
              <p:spPr>
                <a:xfrm>
                  <a:off x="1861575" y="7954129"/>
                  <a:ext cx="1872201"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grpSp>
          <p:sp>
            <p:nvSpPr>
              <p:cNvPr id="62" name="TextBox 20"/>
              <p:cNvSpPr txBox="1"/>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a:ln>
                      <a:noFill/>
                    </a:ln>
                    <a:solidFill>
                      <a:srgbClr val="F6F2EA"/>
                    </a:solidFill>
                    <a:effectLst/>
                    <a:uLnTx/>
                    <a:uFillTx/>
                    <a:latin typeface="字体视界-NEW魏碑体" panose="02010601030101010101" pitchFamily="2" charset="-122"/>
                    <a:ea typeface="字体视界-NEW魏碑体" panose="02010601030101010101" pitchFamily="2" charset="-122"/>
                  </a:rPr>
                  <a:t>03</a:t>
                </a:r>
                <a:endParaRPr kumimoji="0" lang="zh-CN" altLang="en-US" sz="2400" b="1" i="0" u="none" strike="noStrike" kern="0" cap="none" spc="0" normalizeH="0" baseline="0" noProof="0" dirty="0">
                  <a:ln>
                    <a:noFill/>
                  </a:ln>
                  <a:solidFill>
                    <a:srgbClr val="F6F2EA"/>
                  </a:solidFill>
                  <a:effectLst/>
                  <a:uLnTx/>
                  <a:uFillTx/>
                  <a:latin typeface="字体视界-NEW魏碑体" panose="02010601030101010101" pitchFamily="2" charset="-122"/>
                  <a:ea typeface="字体视界-NEW魏碑体" panose="02010601030101010101" pitchFamily="2" charset="-122"/>
                </a:endParaRPr>
              </a:p>
            </p:txBody>
          </p:sp>
        </p:grpSp>
        <p:sp>
          <p:nvSpPr>
            <p:cNvPr id="59" name="文本框 21"/>
            <p:cNvSpPr txBox="1">
              <a:spLocks noChangeArrowheads="1"/>
            </p:cNvSpPr>
            <p:nvPr/>
          </p:nvSpPr>
          <p:spPr bwMode="auto">
            <a:xfrm>
              <a:off x="5905284" y="1645429"/>
              <a:ext cx="45781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grpSp>
      <p:grpSp>
        <p:nvGrpSpPr>
          <p:cNvPr id="65" name="组合 64"/>
          <p:cNvGrpSpPr/>
          <p:nvPr/>
        </p:nvGrpSpPr>
        <p:grpSpPr>
          <a:xfrm>
            <a:off x="4597471" y="4065865"/>
            <a:ext cx="5776881" cy="453090"/>
            <a:chOff x="4946493" y="1597309"/>
            <a:chExt cx="5776881" cy="453090"/>
          </a:xfrm>
        </p:grpSpPr>
        <p:grpSp>
          <p:nvGrpSpPr>
            <p:cNvPr id="66" name="组合 65"/>
            <p:cNvGrpSpPr/>
            <p:nvPr/>
          </p:nvGrpSpPr>
          <p:grpSpPr>
            <a:xfrm>
              <a:off x="4946493" y="1597309"/>
              <a:ext cx="5776881" cy="453090"/>
              <a:chOff x="1363751" y="2406894"/>
              <a:chExt cx="5563001" cy="453090"/>
            </a:xfrm>
          </p:grpSpPr>
          <p:sp>
            <p:nvSpPr>
              <p:cNvPr id="68" name="TextBox 35"/>
              <p:cNvSpPr txBox="1"/>
              <p:nvPr/>
            </p:nvSpPr>
            <p:spPr>
              <a:xfrm rot="16200000">
                <a:off x="3910391" y="-111448"/>
                <a:ext cx="448412" cy="5485096"/>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rPr>
                  <a:t> </a:t>
                </a:r>
              </a:p>
            </p:txBody>
          </p:sp>
          <p:grpSp>
            <p:nvGrpSpPr>
              <p:cNvPr id="69" name="组合 68"/>
              <p:cNvGrpSpPr/>
              <p:nvPr/>
            </p:nvGrpSpPr>
            <p:grpSpPr>
              <a:xfrm rot="16200000">
                <a:off x="3971555" y="-151581"/>
                <a:ext cx="347394" cy="5563001"/>
                <a:chOff x="1861559" y="2468597"/>
                <a:chExt cx="1872217" cy="5563001"/>
              </a:xfrm>
            </p:grpSpPr>
            <p:sp>
              <p:nvSpPr>
                <p:cNvPr id="71" name="圆角矩形 10"/>
                <p:cNvSpPr/>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sp>
              <p:nvSpPr>
                <p:cNvPr id="72" name="圆角矩形 11"/>
                <p:cNvSpPr/>
                <p:nvPr/>
              </p:nvSpPr>
              <p:spPr>
                <a:xfrm>
                  <a:off x="1861575" y="7954129"/>
                  <a:ext cx="1872201"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grpSp>
          <p:sp>
            <p:nvSpPr>
              <p:cNvPr id="70" name="TextBox 20"/>
              <p:cNvSpPr txBox="1"/>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a:ln>
                      <a:noFill/>
                    </a:ln>
                    <a:solidFill>
                      <a:srgbClr val="F6F2EA"/>
                    </a:solidFill>
                    <a:effectLst/>
                    <a:uLnTx/>
                    <a:uFillTx/>
                    <a:latin typeface="字体视界-NEW魏碑体" panose="02010601030101010101" pitchFamily="2" charset="-122"/>
                    <a:ea typeface="字体视界-NEW魏碑体" panose="02010601030101010101" pitchFamily="2" charset="-122"/>
                  </a:rPr>
                  <a:t>04</a:t>
                </a:r>
                <a:endParaRPr kumimoji="0" lang="zh-CN" altLang="en-US" sz="2400" b="1" i="0" u="none" strike="noStrike" kern="0" cap="none" spc="0" normalizeH="0" baseline="0" noProof="0" dirty="0">
                  <a:ln>
                    <a:noFill/>
                  </a:ln>
                  <a:solidFill>
                    <a:srgbClr val="F6F2EA"/>
                  </a:solidFill>
                  <a:effectLst/>
                  <a:uLnTx/>
                  <a:uFillTx/>
                  <a:latin typeface="字体视界-NEW魏碑体" panose="02010601030101010101" pitchFamily="2" charset="-122"/>
                  <a:ea typeface="字体视界-NEW魏碑体" panose="02010601030101010101" pitchFamily="2" charset="-122"/>
                </a:endParaRPr>
              </a:p>
            </p:txBody>
          </p:sp>
        </p:grpSp>
        <p:sp>
          <p:nvSpPr>
            <p:cNvPr id="67" name="文本框 21"/>
            <p:cNvSpPr txBox="1">
              <a:spLocks noChangeArrowheads="1"/>
            </p:cNvSpPr>
            <p:nvPr/>
          </p:nvSpPr>
          <p:spPr bwMode="auto">
            <a:xfrm>
              <a:off x="5905284" y="1645429"/>
              <a:ext cx="45781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p>
          </p:txBody>
        </p:sp>
      </p:grpSp>
      <p:pic>
        <p:nvPicPr>
          <p:cNvPr id="73" name="Picture 11" descr="F:\桌面\党政机关\素材\党徽\Nipic_20180988_2015090911380252700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5035" y="1772866"/>
            <a:ext cx="1233339" cy="100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图片 7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02340" flipH="1">
            <a:off x="686735" y="622930"/>
            <a:ext cx="3143832" cy="130993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arn(inVertical)">
                                      <p:cBhvr>
                                        <p:cTn id="23" dur="500"/>
                                        <p:tgtEl>
                                          <p:spTgt spid="3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1+#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1+#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fill="hold"/>
                                        <p:tgtEl>
                                          <p:spTgt spid="57"/>
                                        </p:tgtEl>
                                        <p:attrNameLst>
                                          <p:attrName>ppt_x</p:attrName>
                                        </p:attrNameLst>
                                      </p:cBhvr>
                                      <p:tavLst>
                                        <p:tav tm="0">
                                          <p:val>
                                            <p:strVal val="1+#ppt_w/2"/>
                                          </p:val>
                                        </p:tav>
                                        <p:tav tm="100000">
                                          <p:val>
                                            <p:strVal val="#ppt_x"/>
                                          </p:val>
                                        </p:tav>
                                      </p:tavLst>
                                    </p:anim>
                                    <p:anim calcmode="lin" valueType="num">
                                      <p:cBhvr additive="base">
                                        <p:cTn id="41" dur="500" fill="hold"/>
                                        <p:tgtEl>
                                          <p:spTgt spid="57"/>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2"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additive="base">
                                        <p:cTn id="45" dur="500" fill="hold"/>
                                        <p:tgtEl>
                                          <p:spTgt spid="65"/>
                                        </p:tgtEl>
                                        <p:attrNameLst>
                                          <p:attrName>ppt_x</p:attrName>
                                        </p:attrNameLst>
                                      </p:cBhvr>
                                      <p:tavLst>
                                        <p:tav tm="0">
                                          <p:val>
                                            <p:strVal val="1+#ppt_w/2"/>
                                          </p:val>
                                        </p:tav>
                                        <p:tav tm="100000">
                                          <p:val>
                                            <p:strVal val="#ppt_x"/>
                                          </p:val>
                                        </p:tav>
                                      </p:tavLst>
                                    </p:anim>
                                    <p:anim calcmode="lin" valueType="num">
                                      <p:cBhvr additive="base">
                                        <p:cTn id="46" dur="500" fill="hold"/>
                                        <p:tgtEl>
                                          <p:spTgt spid="6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74"/>
                                        </p:tgtEl>
                                        <p:attrNameLst>
                                          <p:attrName>style.visibility</p:attrName>
                                        </p:attrNameLst>
                                      </p:cBhvr>
                                      <p:to>
                                        <p:strVal val="visible"/>
                                      </p:to>
                                    </p:set>
                                    <p:anim calcmode="lin" valueType="num">
                                      <p:cBhvr>
                                        <p:cTn id="50" dur="1000" fill="hold"/>
                                        <p:tgtEl>
                                          <p:spTgt spid="74"/>
                                        </p:tgtEl>
                                        <p:attrNameLst>
                                          <p:attrName>ppt_w</p:attrName>
                                        </p:attrNameLst>
                                      </p:cBhvr>
                                      <p:tavLst>
                                        <p:tav tm="0">
                                          <p:val>
                                            <p:fltVal val="0"/>
                                          </p:val>
                                        </p:tav>
                                        <p:tav tm="100000">
                                          <p:val>
                                            <p:strVal val="#ppt_w"/>
                                          </p:val>
                                        </p:tav>
                                      </p:tavLst>
                                    </p:anim>
                                    <p:anim calcmode="lin" valueType="num">
                                      <p:cBhvr>
                                        <p:cTn id="51" dur="1000" fill="hold"/>
                                        <p:tgtEl>
                                          <p:spTgt spid="74"/>
                                        </p:tgtEl>
                                        <p:attrNameLst>
                                          <p:attrName>ppt_h</p:attrName>
                                        </p:attrNameLst>
                                      </p:cBhvr>
                                      <p:tavLst>
                                        <p:tav tm="0">
                                          <p:val>
                                            <p:fltVal val="0"/>
                                          </p:val>
                                        </p:tav>
                                        <p:tav tm="100000">
                                          <p:val>
                                            <p:strVal val="#ppt_h"/>
                                          </p:val>
                                        </p:tav>
                                      </p:tavLst>
                                    </p:anim>
                                    <p:animEffect transition="in" filter="fade">
                                      <p:cBhvr>
                                        <p:cTn id="52" dur="1000"/>
                                        <p:tgtEl>
                                          <p:spTgt spid="74"/>
                                        </p:tgtEl>
                                      </p:cBhvr>
                                    </p:animEffect>
                                  </p:childTnLst>
                                </p:cTn>
                              </p:par>
                              <p:par>
                                <p:cTn id="53" presetID="35" presetClass="path" presetSubtype="0" accel="50000" decel="50000" fill="hold" nodeType="withEffect">
                                  <p:stCondLst>
                                    <p:cond delay="0"/>
                                  </p:stCondLst>
                                  <p:childTnLst>
                                    <p:animMotion origin="layout" path="M 3.54167E-6 -2.59259E-6 L 0.31575 -2.59259E-6 " pathEditMode="relative" rAng="0" ptsTypes="AA">
                                      <p:cBhvr>
                                        <p:cTn id="54" dur="2000" spd="-100000" fill="hold"/>
                                        <p:tgtEl>
                                          <p:spTgt spid="74"/>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第三部分：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矩形 16"/>
          <p:cNvSpPr/>
          <p:nvPr/>
        </p:nvSpPr>
        <p:spPr bwMode="auto">
          <a:xfrm>
            <a:off x="1838185" y="1489771"/>
            <a:ext cx="5705400" cy="1933922"/>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18" name="Rectangle 7"/>
          <p:cNvSpPr>
            <a:spLocks noChangeArrowheads="1"/>
          </p:cNvSpPr>
          <p:nvPr/>
        </p:nvSpPr>
        <p:spPr bwMode="auto">
          <a:xfrm>
            <a:off x="1060287" y="1871948"/>
            <a:ext cx="1260475" cy="1147763"/>
          </a:xfrm>
          <a:prstGeom prst="rect">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buFont typeface="Arial" panose="020B0604020202020204" pitchFamily="34" charset="0"/>
              <a:buNone/>
            </a:pPr>
            <a:endParaRPr lang="zh-CN" altLang="en-US"/>
          </a:p>
        </p:txBody>
      </p:sp>
      <p:sp>
        <p:nvSpPr>
          <p:cNvPr id="19" name="矩形 18"/>
          <p:cNvSpPr/>
          <p:nvPr/>
        </p:nvSpPr>
        <p:spPr>
          <a:xfrm>
            <a:off x="1107387" y="2055455"/>
            <a:ext cx="1153694" cy="830997"/>
          </a:xfrm>
          <a:prstGeom prst="rect">
            <a:avLst/>
          </a:prstGeom>
        </p:spPr>
        <p:txBody>
          <a:bodyPr wrap="square">
            <a:spAutoFit/>
          </a:bodyPr>
          <a:lstStyle/>
          <a:p>
            <a:pPr algn="ctr"/>
            <a:r>
              <a:rPr lang="zh-CN" altLang="en-US" sz="2400" b="1" dirty="0">
                <a:solidFill>
                  <a:schemeClr val="bg2"/>
                </a:solidFill>
                <a:latin typeface="+mj-ea"/>
                <a:ea typeface="+mj-ea"/>
              </a:rPr>
              <a:t>现实</a:t>
            </a:r>
            <a:endParaRPr lang="en-US" altLang="zh-CN" sz="2400" b="1" dirty="0">
              <a:solidFill>
                <a:schemeClr val="bg2"/>
              </a:solidFill>
              <a:latin typeface="+mj-ea"/>
              <a:ea typeface="+mj-ea"/>
            </a:endParaRPr>
          </a:p>
          <a:p>
            <a:pPr algn="ctr"/>
            <a:r>
              <a:rPr lang="zh-CN" altLang="en-US" sz="2400" b="1" dirty="0">
                <a:solidFill>
                  <a:schemeClr val="bg2"/>
                </a:solidFill>
                <a:latin typeface="+mj-ea"/>
                <a:ea typeface="+mj-ea"/>
              </a:rPr>
              <a:t>意义</a:t>
            </a:r>
            <a:endParaRPr lang="en-US" altLang="zh-CN" sz="2400" b="1" dirty="0">
              <a:solidFill>
                <a:schemeClr val="bg2"/>
              </a:solidFill>
              <a:latin typeface="+mj-ea"/>
              <a:ea typeface="+mj-ea"/>
            </a:endParaRPr>
          </a:p>
        </p:txBody>
      </p:sp>
      <p:sp>
        <p:nvSpPr>
          <p:cNvPr id="20" name="矩形 19"/>
          <p:cNvSpPr/>
          <p:nvPr/>
        </p:nvSpPr>
        <p:spPr>
          <a:xfrm>
            <a:off x="2422882" y="1877272"/>
            <a:ext cx="5048695" cy="1289905"/>
          </a:xfrm>
          <a:prstGeom prst="rect">
            <a:avLst/>
          </a:prstGeom>
        </p:spPr>
        <p:txBody>
          <a:bodyPr wrap="square">
            <a:spAutoFit/>
          </a:bodyPr>
          <a:lstStyle/>
          <a:p>
            <a:pPr>
              <a:lnSpc>
                <a:spcPct val="150000"/>
              </a:lnSpc>
            </a:pPr>
            <a:r>
              <a:rPr lang="zh-CN" altLang="en-US" b="1" dirty="0">
                <a:solidFill>
                  <a:srgbClr val="C00000"/>
                </a:solidFill>
                <a:latin typeface="微软雅黑" panose="020B0503020204020204" pitchFamily="34" charset="-122"/>
                <a:ea typeface="微软雅黑" panose="020B0503020204020204" pitchFamily="34" charset="-122"/>
              </a:rPr>
              <a:t>井冈山是革命的摇篮，中国共产党创建的第一个农村革命根据地，它见证了中国历史走向新的转折点的历史时刻，</a:t>
            </a:r>
          </a:p>
        </p:txBody>
      </p:sp>
      <p:sp>
        <p:nvSpPr>
          <p:cNvPr id="21" name="矩形 20"/>
          <p:cNvSpPr/>
          <p:nvPr/>
        </p:nvSpPr>
        <p:spPr bwMode="auto">
          <a:xfrm>
            <a:off x="1838185" y="3855214"/>
            <a:ext cx="5705400" cy="2413166"/>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22" name="Rectangle 7"/>
          <p:cNvSpPr>
            <a:spLocks noChangeArrowheads="1"/>
          </p:cNvSpPr>
          <p:nvPr/>
        </p:nvSpPr>
        <p:spPr bwMode="auto">
          <a:xfrm>
            <a:off x="1060287" y="4535748"/>
            <a:ext cx="1260475" cy="1147763"/>
          </a:xfrm>
          <a:prstGeom prst="rect">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buFont typeface="Arial" panose="020B0604020202020204" pitchFamily="34" charset="0"/>
              <a:buNone/>
            </a:pPr>
            <a:endParaRPr lang="zh-CN" altLang="en-US"/>
          </a:p>
        </p:txBody>
      </p:sp>
      <p:sp>
        <p:nvSpPr>
          <p:cNvPr id="23" name="矩形 22"/>
          <p:cNvSpPr/>
          <p:nvPr/>
        </p:nvSpPr>
        <p:spPr>
          <a:xfrm>
            <a:off x="1107387" y="4719255"/>
            <a:ext cx="1153694" cy="830997"/>
          </a:xfrm>
          <a:prstGeom prst="rect">
            <a:avLst/>
          </a:prstGeom>
        </p:spPr>
        <p:txBody>
          <a:bodyPr wrap="square">
            <a:spAutoFit/>
          </a:bodyPr>
          <a:lstStyle/>
          <a:p>
            <a:pPr algn="ctr"/>
            <a:r>
              <a:rPr lang="zh-CN" altLang="en-US" sz="2400" b="1" dirty="0">
                <a:solidFill>
                  <a:schemeClr val="bg2"/>
                </a:solidFill>
                <a:latin typeface="+mj-ea"/>
              </a:rPr>
              <a:t>现实</a:t>
            </a:r>
            <a:endParaRPr lang="en-US" altLang="zh-CN" sz="2400" b="1" dirty="0">
              <a:solidFill>
                <a:schemeClr val="bg2"/>
              </a:solidFill>
              <a:latin typeface="+mj-ea"/>
            </a:endParaRPr>
          </a:p>
          <a:p>
            <a:pPr algn="ctr"/>
            <a:r>
              <a:rPr lang="zh-CN" altLang="en-US" sz="2400" b="1" dirty="0">
                <a:solidFill>
                  <a:schemeClr val="bg2"/>
                </a:solidFill>
                <a:latin typeface="+mj-ea"/>
              </a:rPr>
              <a:t>意义</a:t>
            </a:r>
            <a:endParaRPr lang="en-US" altLang="zh-CN" sz="2400" b="1" dirty="0">
              <a:solidFill>
                <a:schemeClr val="bg2"/>
              </a:solidFill>
              <a:latin typeface="+mj-ea"/>
            </a:endParaRPr>
          </a:p>
        </p:txBody>
      </p:sp>
      <p:sp>
        <p:nvSpPr>
          <p:cNvPr id="24" name="矩形 23"/>
          <p:cNvSpPr/>
          <p:nvPr/>
        </p:nvSpPr>
        <p:spPr>
          <a:xfrm>
            <a:off x="2405084" y="4001346"/>
            <a:ext cx="5084290" cy="1289905"/>
          </a:xfrm>
          <a:prstGeom prst="rect">
            <a:avLst/>
          </a:prstGeom>
        </p:spPr>
        <p:txBody>
          <a:bodyPr wrap="square">
            <a:spAutoFit/>
          </a:bodyPr>
          <a:lstStyle/>
          <a:p>
            <a:pPr algn="just">
              <a:lnSpc>
                <a:spcPct val="150000"/>
              </a:lnSpc>
            </a:pPr>
            <a:r>
              <a:rPr lang="zh-CN" altLang="en-US" b="1" dirty="0">
                <a:solidFill>
                  <a:srgbClr val="C00000"/>
                </a:solidFill>
                <a:latin typeface="微软雅黑" panose="020B0503020204020204" pitchFamily="34" charset="-122"/>
                <a:ea typeface="微软雅黑" panose="020B0503020204020204" pitchFamily="34" charset="-122"/>
              </a:rPr>
              <a:t>见证了星星之火燃遍整个神州大地的开端。在这里，中国共产党开辟了中国革命的一条崭新的道路。</a:t>
            </a:r>
            <a:endParaRPr lang="zh-CN" altLang="en-US" dirty="0">
              <a:solidFill>
                <a:srgbClr val="C00000"/>
              </a:solidFill>
              <a:latin typeface="Noto Sans S Chinese Medium" pitchFamily="34" charset="-122"/>
              <a:ea typeface="Noto Sans S Chinese Medium" pitchFamily="34" charset="-122"/>
              <a:cs typeface="+mn-ea"/>
              <a:sym typeface="+mn-lt"/>
            </a:endParaRPr>
          </a:p>
        </p:txBody>
      </p:sp>
      <p:pic>
        <p:nvPicPr>
          <p:cNvPr id="2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6379"/>
          <a:stretch>
            <a:fillRect/>
          </a:stretch>
        </p:blipFill>
        <p:spPr bwMode="auto">
          <a:xfrm>
            <a:off x="7912258" y="1489771"/>
            <a:ext cx="3359449" cy="477861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31"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90"/>
                                          </p:val>
                                        </p:tav>
                                        <p:tav tm="100000">
                                          <p:val>
                                            <p:fltVal val="0"/>
                                          </p:val>
                                        </p:tav>
                                      </p:tavLst>
                                    </p:anim>
                                    <p:animEffect transition="in" filter="fade">
                                      <p:cBhvr>
                                        <p:cTn id="43" dur="500"/>
                                        <p:tgtEl>
                                          <p:spTgt spid="18"/>
                                        </p:tgtEl>
                                      </p:cBhvr>
                                    </p:animEffect>
                                  </p:childTnLst>
                                </p:cTn>
                              </p:par>
                              <p:par>
                                <p:cTn id="44" presetID="8" presetClass="emph" presetSubtype="0" fill="hold" grpId="1" nodeType="withEffect">
                                  <p:stCondLst>
                                    <p:cond delay="0"/>
                                  </p:stCondLst>
                                  <p:childTnLst>
                                    <p:animRot by="21600000">
                                      <p:cBhvr>
                                        <p:cTn id="45" dur="500" fill="hold"/>
                                        <p:tgtEl>
                                          <p:spTgt spid="18"/>
                                        </p:tgtEl>
                                        <p:attrNameLst>
                                          <p:attrName>r</p:attrName>
                                        </p:attrNameLst>
                                      </p:cBhvr>
                                    </p:animRot>
                                  </p:childTnLst>
                                </p:cTn>
                              </p:par>
                            </p:childTnLst>
                          </p:cTn>
                        </p:par>
                        <p:par>
                          <p:cTn id="46" fill="hold">
                            <p:stCondLst>
                              <p:cond delay="200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19"/>
                                        </p:tgtEl>
                                        <p:attrNameLst>
                                          <p:attrName>style.visibility</p:attrName>
                                        </p:attrNameLst>
                                      </p:cBhvr>
                                      <p:to>
                                        <p:strVal val="visible"/>
                                      </p:to>
                                    </p:set>
                                    <p:anim by="(-#ppt_w*2)" calcmode="lin" valueType="num">
                                      <p:cBhvr rctx="PPT">
                                        <p:cTn id="49" dur="250" autoRev="1" fill="hold">
                                          <p:stCondLst>
                                            <p:cond delay="0"/>
                                          </p:stCondLst>
                                        </p:cTn>
                                        <p:tgtEl>
                                          <p:spTgt spid="19"/>
                                        </p:tgtEl>
                                        <p:attrNameLst>
                                          <p:attrName>ppt_w</p:attrName>
                                        </p:attrNameLst>
                                      </p:cBhvr>
                                    </p:anim>
                                    <p:anim by="(#ppt_w*0.50)" calcmode="lin" valueType="num">
                                      <p:cBhvr>
                                        <p:cTn id="50" dur="250" decel="50000" autoRev="1" fill="hold">
                                          <p:stCondLst>
                                            <p:cond delay="0"/>
                                          </p:stCondLst>
                                        </p:cTn>
                                        <p:tgtEl>
                                          <p:spTgt spid="19"/>
                                        </p:tgtEl>
                                        <p:attrNameLst>
                                          <p:attrName>ppt_x</p:attrName>
                                        </p:attrNameLst>
                                      </p:cBhvr>
                                    </p:anim>
                                    <p:anim from="(-#ppt_h/2)" to="(#ppt_y)" calcmode="lin" valueType="num">
                                      <p:cBhvr>
                                        <p:cTn id="51" dur="500" fill="hold">
                                          <p:stCondLst>
                                            <p:cond delay="0"/>
                                          </p:stCondLst>
                                        </p:cTn>
                                        <p:tgtEl>
                                          <p:spTgt spid="19"/>
                                        </p:tgtEl>
                                        <p:attrNameLst>
                                          <p:attrName>ppt_y</p:attrName>
                                        </p:attrNameLst>
                                      </p:cBhvr>
                                    </p:anim>
                                    <p:animRot by="21600000">
                                      <p:cBhvr>
                                        <p:cTn id="52" dur="500" fill="hold">
                                          <p:stCondLst>
                                            <p:cond delay="0"/>
                                          </p:stCondLst>
                                        </p:cTn>
                                        <p:tgtEl>
                                          <p:spTgt spid="19"/>
                                        </p:tgtEl>
                                        <p:attrNameLst>
                                          <p:attrName>r</p:attrName>
                                        </p:attrNameLst>
                                      </p:cBhvr>
                                    </p:animRot>
                                  </p:childTnLst>
                                </p:cTn>
                              </p:par>
                            </p:childTnLst>
                          </p:cTn>
                        </p:par>
                        <p:par>
                          <p:cTn id="53" fill="hold">
                            <p:stCondLst>
                              <p:cond delay="3800"/>
                            </p:stCondLst>
                            <p:childTnLst>
                              <p:par>
                                <p:cTn id="54" presetID="22" presetClass="entr" presetSubtype="8"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par>
                          <p:cTn id="57" fill="hold">
                            <p:stCondLst>
                              <p:cond delay="4300"/>
                            </p:stCondLst>
                            <p:childTnLst>
                              <p:par>
                                <p:cTn id="58" presetID="22" presetClass="entr" presetSubtype="4"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500"/>
                                        <p:tgtEl>
                                          <p:spTgt spid="20"/>
                                        </p:tgtEl>
                                      </p:cBhvr>
                                    </p:animEffect>
                                  </p:childTnLst>
                                </p:cTn>
                              </p:par>
                            </p:childTnLst>
                          </p:cTn>
                        </p:par>
                        <p:par>
                          <p:cTn id="61" fill="hold">
                            <p:stCondLst>
                              <p:cond delay="4800"/>
                            </p:stCondLst>
                            <p:childTnLst>
                              <p:par>
                                <p:cTn id="62" presetID="31"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 calcmode="lin" valueType="num">
                                      <p:cBhvr>
                                        <p:cTn id="66" dur="500" fill="hold"/>
                                        <p:tgtEl>
                                          <p:spTgt spid="22"/>
                                        </p:tgtEl>
                                        <p:attrNameLst>
                                          <p:attrName>style.rotation</p:attrName>
                                        </p:attrNameLst>
                                      </p:cBhvr>
                                      <p:tavLst>
                                        <p:tav tm="0">
                                          <p:val>
                                            <p:fltVal val="90"/>
                                          </p:val>
                                        </p:tav>
                                        <p:tav tm="100000">
                                          <p:val>
                                            <p:fltVal val="0"/>
                                          </p:val>
                                        </p:tav>
                                      </p:tavLst>
                                    </p:anim>
                                    <p:animEffect transition="in" filter="fade">
                                      <p:cBhvr>
                                        <p:cTn id="67" dur="500"/>
                                        <p:tgtEl>
                                          <p:spTgt spid="22"/>
                                        </p:tgtEl>
                                      </p:cBhvr>
                                    </p:animEffect>
                                  </p:childTnLst>
                                </p:cTn>
                              </p:par>
                              <p:par>
                                <p:cTn id="68" presetID="8" presetClass="emph" presetSubtype="0" fill="hold" grpId="1" nodeType="withEffect">
                                  <p:stCondLst>
                                    <p:cond delay="0"/>
                                  </p:stCondLst>
                                  <p:childTnLst>
                                    <p:animRot by="21600000">
                                      <p:cBhvr>
                                        <p:cTn id="69" dur="500" fill="hold"/>
                                        <p:tgtEl>
                                          <p:spTgt spid="22"/>
                                        </p:tgtEl>
                                        <p:attrNameLst>
                                          <p:attrName>r</p:attrName>
                                        </p:attrNameLst>
                                      </p:cBhvr>
                                    </p:animRot>
                                  </p:childTnLst>
                                </p:cTn>
                              </p:par>
                            </p:childTnLst>
                          </p:cTn>
                        </p:par>
                        <p:par>
                          <p:cTn id="70" fill="hold">
                            <p:stCondLst>
                              <p:cond delay="5300"/>
                            </p:stCondLst>
                            <p:childTnLst>
                              <p:par>
                                <p:cTn id="71" presetID="56" presetClass="entr" presetSubtype="0" fill="hold" grpId="0" nodeType="afterEffect">
                                  <p:stCondLst>
                                    <p:cond delay="0"/>
                                  </p:stCondLst>
                                  <p:iterate type="lt">
                                    <p:tmPct val="10000"/>
                                  </p:iterate>
                                  <p:childTnLst>
                                    <p:set>
                                      <p:cBhvr>
                                        <p:cTn id="72" dur="1" fill="hold">
                                          <p:stCondLst>
                                            <p:cond delay="0"/>
                                          </p:stCondLst>
                                        </p:cTn>
                                        <p:tgtEl>
                                          <p:spTgt spid="23"/>
                                        </p:tgtEl>
                                        <p:attrNameLst>
                                          <p:attrName>style.visibility</p:attrName>
                                        </p:attrNameLst>
                                      </p:cBhvr>
                                      <p:to>
                                        <p:strVal val="visible"/>
                                      </p:to>
                                    </p:set>
                                    <p:anim by="(-#ppt_w*2)" calcmode="lin" valueType="num">
                                      <p:cBhvr rctx="PPT">
                                        <p:cTn id="73" dur="250" autoRev="1" fill="hold">
                                          <p:stCondLst>
                                            <p:cond delay="0"/>
                                          </p:stCondLst>
                                        </p:cTn>
                                        <p:tgtEl>
                                          <p:spTgt spid="23"/>
                                        </p:tgtEl>
                                        <p:attrNameLst>
                                          <p:attrName>ppt_w</p:attrName>
                                        </p:attrNameLst>
                                      </p:cBhvr>
                                    </p:anim>
                                    <p:anim by="(#ppt_w*0.50)" calcmode="lin" valueType="num">
                                      <p:cBhvr>
                                        <p:cTn id="74" dur="250" decel="50000" autoRev="1" fill="hold">
                                          <p:stCondLst>
                                            <p:cond delay="0"/>
                                          </p:stCondLst>
                                        </p:cTn>
                                        <p:tgtEl>
                                          <p:spTgt spid="23"/>
                                        </p:tgtEl>
                                        <p:attrNameLst>
                                          <p:attrName>ppt_x</p:attrName>
                                        </p:attrNameLst>
                                      </p:cBhvr>
                                    </p:anim>
                                    <p:anim from="(-#ppt_h/2)" to="(#ppt_y)" calcmode="lin" valueType="num">
                                      <p:cBhvr>
                                        <p:cTn id="75" dur="500" fill="hold">
                                          <p:stCondLst>
                                            <p:cond delay="0"/>
                                          </p:stCondLst>
                                        </p:cTn>
                                        <p:tgtEl>
                                          <p:spTgt spid="23"/>
                                        </p:tgtEl>
                                        <p:attrNameLst>
                                          <p:attrName>ppt_y</p:attrName>
                                        </p:attrNameLst>
                                      </p:cBhvr>
                                    </p:anim>
                                    <p:animRot by="21600000">
                                      <p:cBhvr>
                                        <p:cTn id="76" dur="500" fill="hold">
                                          <p:stCondLst>
                                            <p:cond delay="0"/>
                                          </p:stCondLst>
                                        </p:cTn>
                                        <p:tgtEl>
                                          <p:spTgt spid="23"/>
                                        </p:tgtEl>
                                        <p:attrNameLst>
                                          <p:attrName>r</p:attrName>
                                        </p:attrNameLst>
                                      </p:cBhvr>
                                    </p:animRot>
                                  </p:childTnLst>
                                </p:cTn>
                              </p:par>
                            </p:childTnLst>
                          </p:cTn>
                        </p:par>
                        <p:par>
                          <p:cTn id="77" fill="hold">
                            <p:stCondLst>
                              <p:cond delay="5950"/>
                            </p:stCondLst>
                            <p:childTnLst>
                              <p:par>
                                <p:cTn id="78" presetID="22" presetClass="entr" presetSubtype="8"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left)">
                                      <p:cBhvr>
                                        <p:cTn id="80" dur="500"/>
                                        <p:tgtEl>
                                          <p:spTgt spid="21"/>
                                        </p:tgtEl>
                                      </p:cBhvr>
                                    </p:animEffect>
                                  </p:childTnLst>
                                </p:cTn>
                              </p:par>
                            </p:childTnLst>
                          </p:cTn>
                        </p:par>
                        <p:par>
                          <p:cTn id="81" fill="hold">
                            <p:stCondLst>
                              <p:cond delay="6450"/>
                            </p:stCondLst>
                            <p:childTnLst>
                              <p:par>
                                <p:cTn id="82" presetID="22" presetClass="entr" presetSubtype="4"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down)">
                                      <p:cBhvr>
                                        <p:cTn id="84" dur="500"/>
                                        <p:tgtEl>
                                          <p:spTgt spid="24"/>
                                        </p:tgtEl>
                                      </p:cBhvr>
                                    </p:animEffect>
                                  </p:childTnLst>
                                </p:cTn>
                              </p:par>
                            </p:childTnLst>
                          </p:cTn>
                        </p:par>
                        <p:par>
                          <p:cTn id="85" fill="hold">
                            <p:stCondLst>
                              <p:cond delay="6950"/>
                            </p:stCondLst>
                            <p:childTnLst>
                              <p:par>
                                <p:cTn id="86" presetID="14" presetClass="entr" presetSubtype="10" fill="hold"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randombar(horizontal)">
                                      <p:cBhvr>
                                        <p:cTn id="8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17" grpId="0" animBg="1"/>
      <p:bldP spid="18" grpId="0" animBg="1"/>
      <p:bldP spid="18" grpId="1" animBg="1"/>
      <p:bldP spid="19" grpId="0"/>
      <p:bldP spid="20" grpId="0"/>
      <p:bldP spid="21" grpId="0" animBg="1"/>
      <p:bldP spid="22" grpId="0" animBg="1"/>
      <p:bldP spid="22" grpId="1" animBg="1"/>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第三部分：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6" name="组合 5"/>
          <p:cNvGrpSpPr/>
          <p:nvPr/>
        </p:nvGrpSpPr>
        <p:grpSpPr>
          <a:xfrm>
            <a:off x="727630" y="1847587"/>
            <a:ext cx="844412" cy="782803"/>
            <a:chOff x="-718574" y="2471579"/>
            <a:chExt cx="327978" cy="1492804"/>
          </a:xfrm>
        </p:grpSpPr>
        <p:sp>
          <p:nvSpPr>
            <p:cNvPr id="7"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8"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solidFill>
                    <a:schemeClr val="bg1"/>
                  </a:solidFill>
                  <a:ea typeface="微软雅黑" panose="020B0503020204020204" pitchFamily="34" charset="-122"/>
                  <a:sym typeface="方正兰亭黑_GBK" pitchFamily="2" charset="-122"/>
                </a:rPr>
                <a:t>中</a:t>
              </a:r>
              <a:endParaRPr lang="en-US" sz="4000" b="1" dirty="0">
                <a:solidFill>
                  <a:schemeClr val="bg1"/>
                </a:solidFill>
                <a:ea typeface="微软雅黑" panose="020B0503020204020204" pitchFamily="34" charset="-122"/>
                <a:sym typeface="方正兰亭黑_GBK" pitchFamily="2" charset="-122"/>
              </a:endParaRPr>
            </a:p>
          </p:txBody>
        </p:sp>
      </p:grpSp>
      <p:grpSp>
        <p:nvGrpSpPr>
          <p:cNvPr id="9" name="组合 8"/>
          <p:cNvGrpSpPr/>
          <p:nvPr/>
        </p:nvGrpSpPr>
        <p:grpSpPr>
          <a:xfrm>
            <a:off x="1723310" y="1847586"/>
            <a:ext cx="844412" cy="782803"/>
            <a:chOff x="-718574" y="2471579"/>
            <a:chExt cx="327978" cy="1492804"/>
          </a:xfrm>
        </p:grpSpPr>
        <p:sp>
          <p:nvSpPr>
            <p:cNvPr id="10"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1" name="矩形 10"/>
            <p:cNvSpPr>
              <a:spLocks noChangeArrowheads="1"/>
            </p:cNvSpPr>
            <p:nvPr/>
          </p:nvSpPr>
          <p:spPr bwMode="auto">
            <a:xfrm>
              <a:off x="-690064"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solidFill>
                    <a:schemeClr val="bg1"/>
                  </a:solidFill>
                  <a:ea typeface="微软雅黑" panose="020B0503020204020204" pitchFamily="34" charset="-122"/>
                  <a:sym typeface="方正兰亭黑_GBK" pitchFamily="2" charset="-122"/>
                </a:rPr>
                <a:t>国</a:t>
              </a:r>
              <a:endParaRPr lang="en-US" sz="4000" b="1" dirty="0">
                <a:solidFill>
                  <a:schemeClr val="bg1"/>
                </a:solidFill>
                <a:ea typeface="微软雅黑" panose="020B0503020204020204" pitchFamily="34" charset="-122"/>
                <a:sym typeface="方正兰亭黑_GBK" pitchFamily="2" charset="-122"/>
              </a:endParaRPr>
            </a:p>
          </p:txBody>
        </p:sp>
      </p:grpSp>
      <p:grpSp>
        <p:nvGrpSpPr>
          <p:cNvPr id="12" name="组合 11"/>
          <p:cNvGrpSpPr/>
          <p:nvPr/>
        </p:nvGrpSpPr>
        <p:grpSpPr>
          <a:xfrm>
            <a:off x="2729151" y="1854568"/>
            <a:ext cx="844412" cy="782803"/>
            <a:chOff x="-718574" y="2471579"/>
            <a:chExt cx="327978" cy="1492804"/>
          </a:xfrm>
        </p:grpSpPr>
        <p:sp>
          <p:nvSpPr>
            <p:cNvPr id="13"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4"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solidFill>
                    <a:schemeClr val="bg1"/>
                  </a:solidFill>
                  <a:ea typeface="微软雅黑" panose="020B0503020204020204" pitchFamily="34" charset="-122"/>
                  <a:sym typeface="方正兰亭黑_GBK" pitchFamily="2" charset="-122"/>
                </a:rPr>
                <a:t>精</a:t>
              </a:r>
              <a:endParaRPr lang="en-US" sz="4000" b="1" dirty="0">
                <a:solidFill>
                  <a:schemeClr val="bg1"/>
                </a:solidFill>
                <a:ea typeface="微软雅黑" panose="020B0503020204020204" pitchFamily="34" charset="-122"/>
                <a:sym typeface="方正兰亭黑_GBK" pitchFamily="2" charset="-122"/>
              </a:endParaRPr>
            </a:p>
          </p:txBody>
        </p:sp>
      </p:grpSp>
      <p:grpSp>
        <p:nvGrpSpPr>
          <p:cNvPr id="15" name="组合 14"/>
          <p:cNvGrpSpPr/>
          <p:nvPr/>
        </p:nvGrpSpPr>
        <p:grpSpPr>
          <a:xfrm>
            <a:off x="3753032" y="1854568"/>
            <a:ext cx="844412" cy="782803"/>
            <a:chOff x="-718574" y="2471579"/>
            <a:chExt cx="327978" cy="1492804"/>
          </a:xfrm>
        </p:grpSpPr>
        <p:sp>
          <p:nvSpPr>
            <p:cNvPr id="16"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7"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solidFill>
                    <a:schemeClr val="bg1"/>
                  </a:solidFill>
                  <a:ea typeface="微软雅黑" panose="020B0503020204020204" pitchFamily="34" charset="-122"/>
                  <a:sym typeface="方正兰亭黑_GBK" pitchFamily="2" charset="-122"/>
                </a:rPr>
                <a:t>神</a:t>
              </a:r>
              <a:endParaRPr lang="en-US" sz="4000" b="1" dirty="0">
                <a:solidFill>
                  <a:schemeClr val="bg1"/>
                </a:solidFill>
                <a:ea typeface="微软雅黑" panose="020B0503020204020204" pitchFamily="34" charset="-122"/>
                <a:sym typeface="方正兰亭黑_GBK" pitchFamily="2" charset="-122"/>
              </a:endParaRPr>
            </a:p>
          </p:txBody>
        </p:sp>
      </p:grpSp>
      <p:sp>
        <p:nvSpPr>
          <p:cNvPr id="18" name="圆角矩形 36"/>
          <p:cNvSpPr/>
          <p:nvPr/>
        </p:nvSpPr>
        <p:spPr>
          <a:xfrm>
            <a:off x="540456" y="2891898"/>
            <a:ext cx="8547097" cy="2808606"/>
          </a:xfrm>
          <a:prstGeom prst="roundRect">
            <a:avLst>
              <a:gd name="adj" fmla="val 0"/>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285">
              <a:solidFill>
                <a:srgbClr val="FFFFFF"/>
              </a:solidFill>
              <a:cs typeface="+mn-ea"/>
              <a:sym typeface="+mn-lt"/>
            </a:endParaRPr>
          </a:p>
        </p:txBody>
      </p:sp>
      <p:sp>
        <p:nvSpPr>
          <p:cNvPr id="19" name="矩形 18"/>
          <p:cNvSpPr/>
          <p:nvPr/>
        </p:nvSpPr>
        <p:spPr>
          <a:xfrm>
            <a:off x="898744" y="3141532"/>
            <a:ext cx="6674826" cy="2368757"/>
          </a:xfrm>
          <a:prstGeom prst="rect">
            <a:avLst/>
          </a:prstGeom>
        </p:spPr>
        <p:txBody>
          <a:bodyPr wrap="square" lIns="105571" tIns="52784" rIns="105571" bIns="52784">
            <a:spAutoFit/>
          </a:bodyPr>
          <a:lstStyle/>
          <a:p>
            <a:pPr>
              <a:lnSpc>
                <a:spcPct val="150000"/>
              </a:lnSpc>
              <a:defRPr/>
            </a:pPr>
            <a:r>
              <a:rPr lang="zh-CN" altLang="en-US" sz="1400" dirty="0">
                <a:latin typeface="微软雅黑" panose="020B0503020204020204" pitchFamily="34" charset="-122"/>
                <a:ea typeface="微软雅黑" panose="020B0503020204020204" pitchFamily="34" charset="-122"/>
                <a:cs typeface="+mn-ea"/>
                <a:sym typeface="+mn-lt"/>
              </a:rPr>
              <a:t>井冈山精神是毛泽东、朱德等共产党人的领导下在革命时期所培育出的革命精神。正是有了井冈山精神，共产党人在逆境中坚守了自己的信念，开辟了一条崭新的道路。井冈山精神是产生于革命时期、根植于中华民族的精神，是中华民族传统文化的体现与精华。它展示了中华民族艰苦奋斗的生命力，依靠群众的凝聚力，敢闯新路的创造力。它是中国精神的有机组成部分。新时代下的井冈山精神将与改革开放的时代精神相结合，成为激励中华民族建设社会主义、实现伟大复兴的中国梦的重要推力。</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657" y="2581701"/>
            <a:ext cx="3343512" cy="3429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1"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300" fill="hold"/>
                                        <p:tgtEl>
                                          <p:spTgt spid="6"/>
                                        </p:tgtEl>
                                        <p:attrNameLst>
                                          <p:attrName>ppt_x</p:attrName>
                                        </p:attrNameLst>
                                      </p:cBhvr>
                                      <p:tavLst>
                                        <p:tav tm="0">
                                          <p:val>
                                            <p:strVal val="#ppt_x"/>
                                          </p:val>
                                        </p:tav>
                                        <p:tav tm="100000">
                                          <p:val>
                                            <p:strVal val="#ppt_x"/>
                                          </p:val>
                                        </p:tav>
                                      </p:tavLst>
                                    </p:anim>
                                    <p:anim calcmode="lin" valueType="num">
                                      <p:cBhvr additive="base">
                                        <p:cTn id="41" dur="300" fill="hold"/>
                                        <p:tgtEl>
                                          <p:spTgt spid="6"/>
                                        </p:tgtEl>
                                        <p:attrNameLst>
                                          <p:attrName>ppt_y</p:attrName>
                                        </p:attrNameLst>
                                      </p:cBhvr>
                                      <p:tavLst>
                                        <p:tav tm="0">
                                          <p:val>
                                            <p:strVal val="0-#ppt_h/2"/>
                                          </p:val>
                                        </p:tav>
                                        <p:tav tm="100000">
                                          <p:val>
                                            <p:strVal val="#ppt_y"/>
                                          </p:val>
                                        </p:tav>
                                      </p:tavLst>
                                    </p:anim>
                                  </p:childTnLst>
                                </p:cTn>
                              </p:par>
                            </p:childTnLst>
                          </p:cTn>
                        </p:par>
                        <p:par>
                          <p:cTn id="42" fill="hold">
                            <p:stCondLst>
                              <p:cond delay="2000"/>
                            </p:stCondLst>
                            <p:childTnLst>
                              <p:par>
                                <p:cTn id="43" presetID="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300" fill="hold"/>
                                        <p:tgtEl>
                                          <p:spTgt spid="9"/>
                                        </p:tgtEl>
                                        <p:attrNameLst>
                                          <p:attrName>ppt_x</p:attrName>
                                        </p:attrNameLst>
                                      </p:cBhvr>
                                      <p:tavLst>
                                        <p:tav tm="0">
                                          <p:val>
                                            <p:strVal val="#ppt_x"/>
                                          </p:val>
                                        </p:tav>
                                        <p:tav tm="100000">
                                          <p:val>
                                            <p:strVal val="#ppt_x"/>
                                          </p:val>
                                        </p:tav>
                                      </p:tavLst>
                                    </p:anim>
                                    <p:anim calcmode="lin" valueType="num">
                                      <p:cBhvr additive="base">
                                        <p:cTn id="46" dur="300" fill="hold"/>
                                        <p:tgtEl>
                                          <p:spTgt spid="9"/>
                                        </p:tgtEl>
                                        <p:attrNameLst>
                                          <p:attrName>ppt_y</p:attrName>
                                        </p:attrNameLst>
                                      </p:cBhvr>
                                      <p:tavLst>
                                        <p:tav tm="0">
                                          <p:val>
                                            <p:strVal val="0-#ppt_h/2"/>
                                          </p:val>
                                        </p:tav>
                                        <p:tav tm="100000">
                                          <p:val>
                                            <p:strVal val="#ppt_y"/>
                                          </p:val>
                                        </p:tav>
                                      </p:tavLst>
                                    </p:anim>
                                  </p:childTnLst>
                                </p:cTn>
                              </p:par>
                            </p:childTnLst>
                          </p:cTn>
                        </p:par>
                        <p:par>
                          <p:cTn id="47" fill="hold">
                            <p:stCondLst>
                              <p:cond delay="2500"/>
                            </p:stCondLst>
                            <p:childTnLst>
                              <p:par>
                                <p:cTn id="48" presetID="2" presetClass="entr" presetSubtype="1"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300" fill="hold"/>
                                        <p:tgtEl>
                                          <p:spTgt spid="12"/>
                                        </p:tgtEl>
                                        <p:attrNameLst>
                                          <p:attrName>ppt_x</p:attrName>
                                        </p:attrNameLst>
                                      </p:cBhvr>
                                      <p:tavLst>
                                        <p:tav tm="0">
                                          <p:val>
                                            <p:strVal val="#ppt_x"/>
                                          </p:val>
                                        </p:tav>
                                        <p:tav tm="100000">
                                          <p:val>
                                            <p:strVal val="#ppt_x"/>
                                          </p:val>
                                        </p:tav>
                                      </p:tavLst>
                                    </p:anim>
                                    <p:anim calcmode="lin" valueType="num">
                                      <p:cBhvr additive="base">
                                        <p:cTn id="51" dur="300" fill="hold"/>
                                        <p:tgtEl>
                                          <p:spTgt spid="12"/>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1"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300" fill="hold"/>
                                        <p:tgtEl>
                                          <p:spTgt spid="15"/>
                                        </p:tgtEl>
                                        <p:attrNameLst>
                                          <p:attrName>ppt_x</p:attrName>
                                        </p:attrNameLst>
                                      </p:cBhvr>
                                      <p:tavLst>
                                        <p:tav tm="0">
                                          <p:val>
                                            <p:strVal val="#ppt_x"/>
                                          </p:val>
                                        </p:tav>
                                        <p:tav tm="100000">
                                          <p:val>
                                            <p:strVal val="#ppt_x"/>
                                          </p:val>
                                        </p:tav>
                                      </p:tavLst>
                                    </p:anim>
                                    <p:anim calcmode="lin" valueType="num">
                                      <p:cBhvr additive="base">
                                        <p:cTn id="56" dur="300" fill="hold"/>
                                        <p:tgtEl>
                                          <p:spTgt spid="15"/>
                                        </p:tgtEl>
                                        <p:attrNameLst>
                                          <p:attrName>ppt_y</p:attrName>
                                        </p:attrNameLst>
                                      </p:cBhvr>
                                      <p:tavLst>
                                        <p:tav tm="0">
                                          <p:val>
                                            <p:strVal val="0-#ppt_h/2"/>
                                          </p:val>
                                        </p:tav>
                                        <p:tav tm="100000">
                                          <p:val>
                                            <p:strVal val="#ppt_y"/>
                                          </p:val>
                                        </p:tav>
                                      </p:tavLst>
                                    </p:anim>
                                  </p:childTnLst>
                                </p:cTn>
                              </p:par>
                            </p:childTnLst>
                          </p:cTn>
                        </p:par>
                        <p:par>
                          <p:cTn id="57" fill="hold">
                            <p:stCondLst>
                              <p:cond delay="3500"/>
                            </p:stCondLst>
                            <p:childTnLst>
                              <p:par>
                                <p:cTn id="58" presetID="22" presetClass="entr" presetSubtype="2"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right)">
                                      <p:cBhvr>
                                        <p:cTn id="60" dur="500"/>
                                        <p:tgtEl>
                                          <p:spTgt spid="18"/>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up)">
                                      <p:cBhvr>
                                        <p:cTn id="64" dur="500"/>
                                        <p:tgtEl>
                                          <p:spTgt spid="19"/>
                                        </p:tgtEl>
                                      </p:cBhvr>
                                    </p:animEffect>
                                  </p:childTnLst>
                                </p:cTn>
                              </p:par>
                            </p:childTnLst>
                          </p:cTn>
                        </p:par>
                        <p:par>
                          <p:cTn id="65" fill="hold">
                            <p:stCondLst>
                              <p:cond delay="4500"/>
                            </p:stCondLst>
                            <p:childTnLst>
                              <p:par>
                                <p:cTn id="66" presetID="14" presetClass="entr" presetSubtype="10" fill="hold"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randombar(horizontal)">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18" grpId="0" animBg="1"/>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第三部分：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2784237" y="2565503"/>
            <a:ext cx="8768646" cy="1336071"/>
          </a:xfrm>
          <a:prstGeom prst="rect">
            <a:avLst/>
          </a:prstGeom>
          <a:noFill/>
        </p:spPr>
        <p:txBody>
          <a:bodyPr wrap="square" rtlCol="0">
            <a:spAutoFit/>
          </a:bodyPr>
          <a:lstStyle/>
          <a:p>
            <a:pPr>
              <a:lnSpc>
                <a:spcPct val="150000"/>
              </a:lnSpc>
              <a:defRPr/>
            </a:pPr>
            <a:r>
              <a:rPr lang="zh-CN" altLang="en-US" sz="2000" dirty="0">
                <a:solidFill>
                  <a:srgbClr val="C00000"/>
                </a:solidFill>
                <a:latin typeface="微软雅黑" panose="020B0503020204020204" pitchFamily="34" charset="-122"/>
                <a:ea typeface="微软雅黑" panose="020B0503020204020204" pitchFamily="34" charset="-122"/>
                <a:cs typeface="+mn-ea"/>
                <a:sym typeface="+mn-lt"/>
              </a:rPr>
              <a:t>一个民族、一个国家要想发展，必须有精神的力量源泉。</a:t>
            </a:r>
            <a:endParaRPr lang="en-US" altLang="zh-CN" sz="2000" dirty="0">
              <a:solidFill>
                <a:srgbClr val="C00000"/>
              </a:solidFill>
              <a:latin typeface="微软雅黑" panose="020B0503020204020204" pitchFamily="34" charset="-122"/>
              <a:ea typeface="微软雅黑" panose="020B0503020204020204" pitchFamily="34" charset="-122"/>
              <a:cs typeface="+mn-ea"/>
              <a:sym typeface="+mn-lt"/>
            </a:endParaRPr>
          </a:p>
          <a:p>
            <a:pPr>
              <a:lnSpc>
                <a:spcPct val="150000"/>
              </a:lnSpc>
              <a:defRPr/>
            </a:pPr>
            <a:r>
              <a:rPr lang="zh-CN" altLang="en-US" dirty="0">
                <a:latin typeface="微软雅黑" panose="020B0503020204020204" pitchFamily="34" charset="-122"/>
                <a:ea typeface="微软雅黑" panose="020B0503020204020204" pitchFamily="34" charset="-122"/>
                <a:cs typeface="+mn-ea"/>
                <a:sym typeface="+mn-lt"/>
              </a:rPr>
              <a:t>习近平总书记在第十二届全国人民代表大会第一次会议中曾指出，实现中国梦必须弘扬中国精神。中国精神正是这样激发中华民族斗志的重要精神力量。</a:t>
            </a:r>
          </a:p>
        </p:txBody>
      </p:sp>
      <p:sp>
        <p:nvSpPr>
          <p:cNvPr id="7" name="矩形 6"/>
          <p:cNvSpPr/>
          <p:nvPr/>
        </p:nvSpPr>
        <p:spPr>
          <a:xfrm>
            <a:off x="2784237" y="4340373"/>
            <a:ext cx="8768646" cy="1477328"/>
          </a:xfrm>
          <a:prstGeom prst="rect">
            <a:avLst/>
          </a:prstGeom>
          <a:noFill/>
        </p:spPr>
        <p:txBody>
          <a:bodyPr wrap="square" rtlCol="0">
            <a:spAutoFit/>
          </a:bodyPr>
          <a:lstStyle/>
          <a:p>
            <a:pPr algn="just"/>
            <a:r>
              <a:rPr lang="zh-CN" altLang="en-US" dirty="0">
                <a:latin typeface="微软雅黑" panose="020B0503020204020204" pitchFamily="34" charset="-122"/>
                <a:ea typeface="微软雅黑" panose="020B0503020204020204" pitchFamily="34" charset="-122"/>
                <a:cs typeface="+mn-ea"/>
                <a:sym typeface="+mn-lt"/>
              </a:rPr>
              <a:t>井冈山作为中国精神有机的组成部分，与中国精神一脉相承，是中国精神在特定时代的集中体现。井冈山精神中的胸怀理想、坚定信念，实事求是、敢闯新路，艰苦奋斗、敢于胜利，依靠群众、无私奉献是在建设中国特色社会主义的实践中破解新难题、开辟新出路所必不可少的。因此，井冈山精神将与时俱进，要求全民族坚定信念、实事求是、勇于创新、艰苦奋斗，</a:t>
            </a:r>
            <a:endParaRPr lang="zh-CN" altLang="en-US" dirty="0">
              <a:solidFill>
                <a:schemeClr val="accent1"/>
              </a:solidFill>
              <a:latin typeface="+mn-ea"/>
              <a:ea typeface="+mn-ea"/>
            </a:endParaRPr>
          </a:p>
        </p:txBody>
      </p:sp>
      <p:sp>
        <p:nvSpPr>
          <p:cNvPr id="8" name="箭头: 五边形 7"/>
          <p:cNvSpPr/>
          <p:nvPr/>
        </p:nvSpPr>
        <p:spPr bwMode="auto">
          <a:xfrm>
            <a:off x="1027941" y="2479474"/>
            <a:ext cx="1656184" cy="955495"/>
          </a:xfrm>
          <a:prstGeom prst="homePlate">
            <a:avLst>
              <a:gd name="adj" fmla="val 22152"/>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矩形 8"/>
          <p:cNvSpPr/>
          <p:nvPr/>
        </p:nvSpPr>
        <p:spPr>
          <a:xfrm>
            <a:off x="979994" y="2771873"/>
            <a:ext cx="1566312" cy="461665"/>
          </a:xfrm>
          <a:prstGeom prst="rect">
            <a:avLst/>
          </a:prstGeom>
          <a:noFill/>
        </p:spPr>
        <p:txBody>
          <a:bodyPr wrap="square" rtlCol="0">
            <a:spAutoFit/>
          </a:bodyPr>
          <a:lstStyle/>
          <a:p>
            <a:pPr algn="ctr"/>
            <a:r>
              <a:rPr lang="zh-CN" altLang="en-US" sz="2400" b="1" dirty="0">
                <a:solidFill>
                  <a:schemeClr val="bg2"/>
                </a:solidFill>
                <a:latin typeface="+mn-ea"/>
                <a:ea typeface="+mn-ea"/>
              </a:rPr>
              <a:t>现实意义</a:t>
            </a:r>
          </a:p>
        </p:txBody>
      </p:sp>
      <p:sp>
        <p:nvSpPr>
          <p:cNvPr id="10" name="箭头: 五边形 9"/>
          <p:cNvSpPr/>
          <p:nvPr/>
        </p:nvSpPr>
        <p:spPr bwMode="auto">
          <a:xfrm>
            <a:off x="1027941" y="4227814"/>
            <a:ext cx="1656184" cy="955495"/>
          </a:xfrm>
          <a:prstGeom prst="homePlate">
            <a:avLst>
              <a:gd name="adj" fmla="val 22152"/>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 name="矩形 10"/>
          <p:cNvSpPr/>
          <p:nvPr/>
        </p:nvSpPr>
        <p:spPr>
          <a:xfrm>
            <a:off x="1097885" y="4388227"/>
            <a:ext cx="1426424" cy="461665"/>
          </a:xfrm>
          <a:prstGeom prst="rect">
            <a:avLst/>
          </a:prstGeom>
          <a:noFill/>
        </p:spPr>
        <p:txBody>
          <a:bodyPr wrap="square" rtlCol="0">
            <a:spAutoFit/>
          </a:bodyPr>
          <a:lstStyle/>
          <a:p>
            <a:pPr algn="ctr"/>
            <a:r>
              <a:rPr lang="zh-CN" altLang="en-US" sz="2400" b="1" dirty="0">
                <a:solidFill>
                  <a:schemeClr val="bg2"/>
                </a:solidFill>
                <a:latin typeface="+mn-ea"/>
              </a:rPr>
              <a:t>现实意义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0-#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10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childTnLst>
                          </p:cTn>
                        </p:par>
                        <p:par>
                          <p:cTn id="50" fill="hold">
                            <p:stCondLst>
                              <p:cond delay="2500"/>
                            </p:stCondLst>
                            <p:childTnLst>
                              <p:par>
                                <p:cTn id="51" presetID="22" presetClass="entr" presetSubtype="1"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up)">
                                      <p:cBhvr>
                                        <p:cTn id="53" dur="500"/>
                                        <p:tgtEl>
                                          <p:spTgt spid="6"/>
                                        </p:tgtEl>
                                      </p:cBhvr>
                                    </p:animEffect>
                                  </p:childTnLst>
                                </p:cTn>
                              </p:par>
                            </p:childTnLst>
                          </p:cTn>
                        </p:par>
                        <p:par>
                          <p:cTn id="54" fill="hold">
                            <p:stCondLst>
                              <p:cond delay="3000"/>
                            </p:stCondLst>
                            <p:childTnLst>
                              <p:par>
                                <p:cTn id="55" presetID="22" presetClass="entr" presetSubtype="8"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up)">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p:bldP spid="7" grpId="0"/>
      <p:bldP spid="8" grpId="0" animBg="1"/>
      <p:bldP spid="9" grpId="0"/>
      <p:bldP spid="10" grpId="0" animBg="1"/>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第三部分：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bwMode="auto">
          <a:xfrm>
            <a:off x="2335499" y="2539739"/>
            <a:ext cx="8406706" cy="1606624"/>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p:nvSpPr>
        <p:spPr>
          <a:xfrm>
            <a:off x="730727" y="1417646"/>
            <a:ext cx="9435414" cy="909223"/>
          </a:xfrm>
          <a:prstGeom prst="rect">
            <a:avLst/>
          </a:prstGeom>
          <a:noFill/>
        </p:spPr>
        <p:txBody>
          <a:bodyPr wrap="square" rtlCol="0">
            <a:spAutoFit/>
          </a:bodyPr>
          <a:lstStyle/>
          <a:p>
            <a:pPr lvl="0" algn="ctr">
              <a:lnSpc>
                <a:spcPct val="150000"/>
              </a:lnSpc>
            </a:pPr>
            <a:r>
              <a:rPr lang="zh-CN" altLang="en-US" sz="4000" b="1" dirty="0">
                <a:solidFill>
                  <a:srgbClr val="C00000"/>
                </a:solidFill>
                <a:latin typeface="字体视界-NEW魏碑体" panose="02010601030101010101" pitchFamily="2" charset="-122"/>
                <a:ea typeface="字体视界-NEW魏碑体" panose="02010601030101010101" pitchFamily="2" charset="-122"/>
              </a:rPr>
              <a:t>井冈山精神的现实意义</a:t>
            </a:r>
            <a:endParaRPr lang="zh-CN" altLang="zh-CN" sz="4000" b="1" kern="0" dirty="0">
              <a:latin typeface="Noto Sans S Chinese Medium" pitchFamily="34" charset="-122"/>
              <a:ea typeface="Noto Sans S Chinese Medium" pitchFamily="34" charset="-122"/>
            </a:endParaRPr>
          </a:p>
        </p:txBody>
      </p:sp>
      <p:sp>
        <p:nvSpPr>
          <p:cNvPr id="8" name="箭头: 五边形 7"/>
          <p:cNvSpPr/>
          <p:nvPr/>
        </p:nvSpPr>
        <p:spPr bwMode="auto">
          <a:xfrm>
            <a:off x="1166553" y="2702737"/>
            <a:ext cx="1728192" cy="1186172"/>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noFill/>
            </a:endParaRPr>
          </a:p>
        </p:txBody>
      </p:sp>
      <p:sp>
        <p:nvSpPr>
          <p:cNvPr id="9" name="矩形 8"/>
          <p:cNvSpPr/>
          <p:nvPr/>
        </p:nvSpPr>
        <p:spPr>
          <a:xfrm>
            <a:off x="1361157" y="2818769"/>
            <a:ext cx="1154623" cy="954107"/>
          </a:xfrm>
          <a:prstGeom prst="rect">
            <a:avLst/>
          </a:prstGeom>
        </p:spPr>
        <p:txBody>
          <a:bodyPr wrap="square">
            <a:spAutoFit/>
          </a:bodyPr>
          <a:lstStyle/>
          <a:p>
            <a:pPr algn="ctr"/>
            <a:r>
              <a:rPr lang="zh-CN" altLang="en-US" sz="2800" dirty="0">
                <a:solidFill>
                  <a:schemeClr val="bg1"/>
                </a:solidFill>
                <a:latin typeface="+mj-ea"/>
                <a:ea typeface="+mj-ea"/>
              </a:rPr>
              <a:t>现实</a:t>
            </a:r>
            <a:endParaRPr lang="en-US" altLang="zh-CN" sz="2800" dirty="0">
              <a:solidFill>
                <a:schemeClr val="bg1"/>
              </a:solidFill>
              <a:latin typeface="+mj-ea"/>
              <a:ea typeface="+mj-ea"/>
            </a:endParaRPr>
          </a:p>
          <a:p>
            <a:pPr algn="ctr"/>
            <a:r>
              <a:rPr lang="zh-CN" altLang="en-US" sz="2800" dirty="0">
                <a:solidFill>
                  <a:schemeClr val="bg1"/>
                </a:solidFill>
                <a:latin typeface="+mj-ea"/>
                <a:ea typeface="+mj-ea"/>
              </a:rPr>
              <a:t>意义</a:t>
            </a:r>
          </a:p>
        </p:txBody>
      </p:sp>
      <p:sp>
        <p:nvSpPr>
          <p:cNvPr id="10" name="矩形 9"/>
          <p:cNvSpPr/>
          <p:nvPr/>
        </p:nvSpPr>
        <p:spPr>
          <a:xfrm>
            <a:off x="3089349" y="2832445"/>
            <a:ext cx="7344816" cy="1289905"/>
          </a:xfrm>
          <a:prstGeom prst="rect">
            <a:avLst/>
          </a:prstGeom>
          <a:noFill/>
        </p:spPr>
        <p:txBody>
          <a:bodyPr wrap="square" rtlCol="0">
            <a:spAutoFit/>
          </a:bodyPr>
          <a:lstStyle/>
          <a:p>
            <a:pPr>
              <a:lnSpc>
                <a:spcPct val="150000"/>
              </a:lnSpc>
              <a:defRPr/>
            </a:pPr>
            <a:r>
              <a:rPr lang="zh-CN" altLang="en-US" dirty="0">
                <a:solidFill>
                  <a:srgbClr val="C00000"/>
                </a:solidFill>
                <a:latin typeface="微软雅黑" panose="020B0503020204020204" pitchFamily="34" charset="-122"/>
                <a:ea typeface="微软雅黑" panose="020B0503020204020204" pitchFamily="34" charset="-122"/>
                <a:cs typeface="+mn-ea"/>
                <a:sym typeface="+mn-lt"/>
              </a:rPr>
              <a:t>理想信念是引导一个人、一个民族、一个国家不断向前发展的重要向导，也是让个人、民族、国家不断前进的重要动力。缺少了理想信念的民族就像缺少了方向盘的汽车，无从把握前进的方向。</a:t>
            </a:r>
            <a:endParaRPr lang="zh-CN" altLang="en-US" sz="1600" dirty="0">
              <a:latin typeface="微软雅黑" panose="020B0503020204020204" pitchFamily="34" charset="-122"/>
              <a:ea typeface="微软雅黑" panose="020B0503020204020204" pitchFamily="34" charset="-122"/>
              <a:cs typeface="+mn-ea"/>
              <a:sym typeface="+mn-lt"/>
            </a:endParaRPr>
          </a:p>
        </p:txBody>
      </p:sp>
      <p:sp>
        <p:nvSpPr>
          <p:cNvPr id="11" name="矩形 10"/>
          <p:cNvSpPr/>
          <p:nvPr/>
        </p:nvSpPr>
        <p:spPr bwMode="auto">
          <a:xfrm>
            <a:off x="2335499" y="4583885"/>
            <a:ext cx="8406706" cy="183358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 name="箭头: 五边形 11"/>
          <p:cNvSpPr/>
          <p:nvPr/>
        </p:nvSpPr>
        <p:spPr bwMode="auto">
          <a:xfrm>
            <a:off x="1166553" y="4784200"/>
            <a:ext cx="1728192" cy="1186172"/>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noFill/>
            </a:endParaRPr>
          </a:p>
        </p:txBody>
      </p:sp>
      <p:sp>
        <p:nvSpPr>
          <p:cNvPr id="13" name="矩形 12"/>
          <p:cNvSpPr/>
          <p:nvPr/>
        </p:nvSpPr>
        <p:spPr>
          <a:xfrm>
            <a:off x="1361157" y="4900232"/>
            <a:ext cx="1154623" cy="954107"/>
          </a:xfrm>
          <a:prstGeom prst="rect">
            <a:avLst/>
          </a:prstGeom>
        </p:spPr>
        <p:txBody>
          <a:bodyPr wrap="square">
            <a:spAutoFit/>
          </a:bodyPr>
          <a:lstStyle/>
          <a:p>
            <a:pPr algn="ctr"/>
            <a:r>
              <a:rPr lang="zh-CN" altLang="en-US" sz="2800" dirty="0">
                <a:solidFill>
                  <a:schemeClr val="bg1"/>
                </a:solidFill>
                <a:latin typeface="+mj-ea"/>
              </a:rPr>
              <a:t>现实</a:t>
            </a:r>
            <a:endParaRPr lang="en-US" altLang="zh-CN" sz="2800" dirty="0">
              <a:solidFill>
                <a:schemeClr val="bg1"/>
              </a:solidFill>
              <a:latin typeface="+mj-ea"/>
            </a:endParaRPr>
          </a:p>
          <a:p>
            <a:pPr algn="ctr"/>
            <a:r>
              <a:rPr lang="zh-CN" altLang="en-US" sz="2800" dirty="0">
                <a:solidFill>
                  <a:schemeClr val="bg1"/>
                </a:solidFill>
                <a:latin typeface="+mj-ea"/>
              </a:rPr>
              <a:t>意义</a:t>
            </a:r>
          </a:p>
        </p:txBody>
      </p:sp>
      <p:sp>
        <p:nvSpPr>
          <p:cNvPr id="14" name="矩形 13"/>
          <p:cNvSpPr/>
          <p:nvPr/>
        </p:nvSpPr>
        <p:spPr>
          <a:xfrm>
            <a:off x="3001505" y="4835318"/>
            <a:ext cx="7270585" cy="1526187"/>
          </a:xfrm>
          <a:prstGeom prst="rect">
            <a:avLst/>
          </a:prstGeom>
          <a:noFill/>
        </p:spPr>
        <p:txBody>
          <a:bodyPr wrap="square" rtlCol="0">
            <a:spAutoFit/>
          </a:bodyPr>
          <a:lstStyle/>
          <a:p>
            <a:pPr>
              <a:lnSpc>
                <a:spcPct val="150000"/>
              </a:lnSpc>
              <a:defRPr/>
            </a:pPr>
            <a:r>
              <a:rPr lang="zh-CN" altLang="en-US" sz="1600" dirty="0">
                <a:latin typeface="微软雅黑" panose="020B0503020204020204" pitchFamily="34" charset="-122"/>
                <a:ea typeface="微软雅黑" panose="020B0503020204020204" pitchFamily="34" charset="-122"/>
                <a:cs typeface="+mn-ea"/>
                <a:sym typeface="+mn-lt"/>
              </a:rPr>
              <a:t>毛泽东的“红旗始终不倒”给了共产党人坚定的理想信念，正是这一理想信念带给了共产党人对共产党胜利的信心与面对强大的敌人不屈不挠的毅力，让他们成了刀枪不入的铁血战士。在当代的中国梦的实现过程与建设中国特色社会主义的实践当中，同样需要这样坚定的理想信念。</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31"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 calcmode="lin" valueType="num">
                                      <p:cBhvr>
                                        <p:cTn id="42" dur="500" fill="hold"/>
                                        <p:tgtEl>
                                          <p:spTgt spid="7"/>
                                        </p:tgtEl>
                                        <p:attrNameLst>
                                          <p:attrName>style.rotation</p:attrName>
                                        </p:attrNameLst>
                                      </p:cBhvr>
                                      <p:tavLst>
                                        <p:tav tm="0">
                                          <p:val>
                                            <p:fltVal val="90"/>
                                          </p:val>
                                        </p:tav>
                                        <p:tav tm="100000">
                                          <p:val>
                                            <p:fltVal val="0"/>
                                          </p:val>
                                        </p:tav>
                                      </p:tavLst>
                                    </p:anim>
                                    <p:animEffect transition="in" filter="fade">
                                      <p:cBhvr>
                                        <p:cTn id="43" dur="500"/>
                                        <p:tgtEl>
                                          <p:spTgt spid="7"/>
                                        </p:tgtEl>
                                      </p:cBhvr>
                                    </p:animEffect>
                                  </p:childTnLst>
                                </p:cTn>
                              </p:par>
                            </p:childTnLst>
                          </p:cTn>
                        </p:par>
                        <p:par>
                          <p:cTn id="44" fill="hold">
                            <p:stCondLst>
                              <p:cond delay="2000"/>
                            </p:stCondLst>
                            <p:childTnLst>
                              <p:par>
                                <p:cTn id="45" presetID="2" presetClass="entr" presetSubtype="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0-#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10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0-#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2500"/>
                            </p:stCondLst>
                            <p:childTnLst>
                              <p:par>
                                <p:cTn id="54" presetID="31"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 calcmode="lin" valueType="num">
                                      <p:cBhvr>
                                        <p:cTn id="58" dur="500" fill="hold"/>
                                        <p:tgtEl>
                                          <p:spTgt spid="9"/>
                                        </p:tgtEl>
                                        <p:attrNameLst>
                                          <p:attrName>style.rotation</p:attrName>
                                        </p:attrNameLst>
                                      </p:cBhvr>
                                      <p:tavLst>
                                        <p:tav tm="0">
                                          <p:val>
                                            <p:fltVal val="90"/>
                                          </p:val>
                                        </p:tav>
                                        <p:tav tm="100000">
                                          <p:val>
                                            <p:fltVal val="0"/>
                                          </p:val>
                                        </p:tav>
                                      </p:tavLst>
                                    </p:anim>
                                    <p:animEffect transition="in" filter="fade">
                                      <p:cBhvr>
                                        <p:cTn id="59" dur="500"/>
                                        <p:tgtEl>
                                          <p:spTgt spid="9"/>
                                        </p:tgtEl>
                                      </p:cBhvr>
                                    </p:animEffect>
                                  </p:childTnLst>
                                </p:cTn>
                              </p:par>
                            </p:childTnLst>
                          </p:cTn>
                        </p:par>
                        <p:par>
                          <p:cTn id="60" fill="hold">
                            <p:stCondLst>
                              <p:cond delay="3000"/>
                            </p:stCondLst>
                            <p:childTnLst>
                              <p:par>
                                <p:cTn id="61" presetID="22" presetClass="entr" presetSubtype="8"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500"/>
                                        <p:tgtEl>
                                          <p:spTgt spid="10"/>
                                        </p:tgtEl>
                                      </p:cBhvr>
                                    </p:animEffect>
                                  </p:childTnLst>
                                </p:cTn>
                              </p:par>
                            </p:childTnLst>
                          </p:cTn>
                        </p:par>
                        <p:par>
                          <p:cTn id="67" fill="hold">
                            <p:stCondLst>
                              <p:cond delay="3500"/>
                            </p:stCondLst>
                            <p:childTnLst>
                              <p:par>
                                <p:cTn id="68" presetID="31"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 calcmode="lin" valueType="num">
                                      <p:cBhvr>
                                        <p:cTn id="72" dur="500" fill="hold"/>
                                        <p:tgtEl>
                                          <p:spTgt spid="13"/>
                                        </p:tgtEl>
                                        <p:attrNameLst>
                                          <p:attrName>style.rotation</p:attrName>
                                        </p:attrNameLst>
                                      </p:cBhvr>
                                      <p:tavLst>
                                        <p:tav tm="0">
                                          <p:val>
                                            <p:fltVal val="90"/>
                                          </p:val>
                                        </p:tav>
                                        <p:tav tm="100000">
                                          <p:val>
                                            <p:fltVal val="0"/>
                                          </p:val>
                                        </p:tav>
                                      </p:tavLst>
                                    </p:anim>
                                    <p:animEffect transition="in" filter="fade">
                                      <p:cBhvr>
                                        <p:cTn id="73" dur="500"/>
                                        <p:tgtEl>
                                          <p:spTgt spid="13"/>
                                        </p:tgtEl>
                                      </p:cBhvr>
                                    </p:animEffect>
                                  </p:childTnLst>
                                </p:cTn>
                              </p:par>
                            </p:childTnLst>
                          </p:cTn>
                        </p:par>
                        <p:par>
                          <p:cTn id="74" fill="hold">
                            <p:stCondLst>
                              <p:cond delay="4000"/>
                            </p:stCondLst>
                            <p:childTnLst>
                              <p:par>
                                <p:cTn id="75" presetID="22" presetClass="entr" presetSubtype="8"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left)">
                                      <p:cBhvr>
                                        <p:cTn id="77" dur="500"/>
                                        <p:tgtEl>
                                          <p:spTgt spid="14"/>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animBg="1"/>
      <p:bldP spid="9" grpId="0"/>
      <p:bldP spid="10" grpId="0"/>
      <p:bldP spid="11" grpId="0" animBg="1"/>
      <p:bldP spid="12" grpId="0" animBg="1"/>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第三部分：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圆角矩形 36"/>
          <p:cNvSpPr/>
          <p:nvPr/>
        </p:nvSpPr>
        <p:spPr>
          <a:xfrm>
            <a:off x="611576" y="3127960"/>
            <a:ext cx="8547097" cy="2808606"/>
          </a:xfrm>
          <a:prstGeom prst="roundRect">
            <a:avLst>
              <a:gd name="adj" fmla="val 0"/>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285">
              <a:solidFill>
                <a:srgbClr val="FFFFFF"/>
              </a:solidFill>
              <a:cs typeface="+mn-ea"/>
              <a:sym typeface="+mn-lt"/>
            </a:endParaRPr>
          </a:p>
        </p:txBody>
      </p:sp>
      <p:sp>
        <p:nvSpPr>
          <p:cNvPr id="7" name="矩形 6"/>
          <p:cNvSpPr/>
          <p:nvPr/>
        </p:nvSpPr>
        <p:spPr>
          <a:xfrm>
            <a:off x="969863" y="3377594"/>
            <a:ext cx="7237965" cy="2076369"/>
          </a:xfrm>
          <a:prstGeom prst="rect">
            <a:avLst/>
          </a:prstGeom>
        </p:spPr>
        <p:txBody>
          <a:bodyPr wrap="square" lIns="105571" tIns="52784" rIns="105571" bIns="52784">
            <a:spAutoFit/>
          </a:bodyPr>
          <a:lstStyle/>
          <a:p>
            <a:pPr>
              <a:lnSpc>
                <a:spcPct val="150000"/>
              </a:lnSpc>
              <a:defRPr/>
            </a:pPr>
            <a:r>
              <a:rPr lang="zh-CN" altLang="en-US" sz="1400" dirty="0">
                <a:solidFill>
                  <a:srgbClr val="C00000"/>
                </a:solidFill>
                <a:latin typeface="微软雅黑" panose="020B0503020204020204" pitchFamily="34" charset="-122"/>
                <a:ea typeface="微软雅黑" panose="020B0503020204020204" pitchFamily="34" charset="-122"/>
                <a:cs typeface="+mn-ea"/>
                <a:sym typeface="+mn-lt"/>
              </a:rPr>
              <a:t>艰苦奋斗是中华民族优良的传统美德，也是激励共产党人克服困难的精神力量。</a:t>
            </a:r>
            <a:endParaRPr lang="en-US" altLang="zh-CN" sz="1400" dirty="0">
              <a:solidFill>
                <a:srgbClr val="C00000"/>
              </a:solidFill>
              <a:latin typeface="微软雅黑" panose="020B0503020204020204" pitchFamily="34" charset="-122"/>
              <a:ea typeface="微软雅黑" panose="020B0503020204020204" pitchFamily="34" charset="-122"/>
              <a:cs typeface="+mn-ea"/>
              <a:sym typeface="+mn-lt"/>
            </a:endParaRPr>
          </a:p>
          <a:p>
            <a:pPr>
              <a:lnSpc>
                <a:spcPct val="150000"/>
              </a:lnSpc>
              <a:defRPr/>
            </a:pPr>
            <a:r>
              <a:rPr lang="zh-CN" altLang="en-US" sz="1200" dirty="0">
                <a:latin typeface="微软雅黑" panose="020B0503020204020204" pitchFamily="34" charset="-122"/>
                <a:ea typeface="微软雅黑" panose="020B0503020204020204" pitchFamily="34" charset="-122"/>
                <a:cs typeface="+mn-ea"/>
                <a:sym typeface="+mn-lt"/>
              </a:rPr>
              <a:t>艰苦奋斗精神磨炼人的意志使人昂扬向上、所向披靡、精神抖擞、奋发有为，使人面对困难无所畏惧。在当时的岁月中，共产党人的物资并不算丰富，时常缺衣少食。就是这样前有食物不足，后有敌人追捕的情况下，共产党人发扬中华民族艰苦奋斗的精神，省食俭用，自力更生，带着高昂的斗志迎接未来所面临的挑战。胡锦涛同志曾阐述：“一个没有艰苦奋斗精神作支撑的民族，是难以自立自强的</a:t>
            </a:r>
            <a:r>
              <a:rPr lang="en-US" altLang="zh-CN" sz="1200" dirty="0">
                <a:latin typeface="微软雅黑" panose="020B0503020204020204" pitchFamily="34" charset="-122"/>
                <a:ea typeface="微软雅黑" panose="020B0503020204020204" pitchFamily="34" charset="-122"/>
                <a:cs typeface="+mn-ea"/>
                <a:sym typeface="+mn-lt"/>
              </a:rPr>
              <a:t>;</a:t>
            </a:r>
            <a:r>
              <a:rPr lang="zh-CN" altLang="en-US" sz="1200" dirty="0">
                <a:latin typeface="微软雅黑" panose="020B0503020204020204" pitchFamily="34" charset="-122"/>
                <a:ea typeface="微软雅黑" panose="020B0503020204020204" pitchFamily="34" charset="-122"/>
                <a:cs typeface="+mn-ea"/>
                <a:sym typeface="+mn-lt"/>
              </a:rPr>
              <a:t>一个没有艰苦奋斗精神作支撑的国家，是难以发展进步的</a:t>
            </a:r>
            <a:r>
              <a:rPr lang="en-US" altLang="zh-CN" sz="1200" dirty="0">
                <a:latin typeface="微软雅黑" panose="020B0503020204020204" pitchFamily="34" charset="-122"/>
                <a:ea typeface="微软雅黑" panose="020B0503020204020204" pitchFamily="34" charset="-122"/>
                <a:cs typeface="+mn-ea"/>
                <a:sym typeface="+mn-lt"/>
              </a:rPr>
              <a:t>;</a:t>
            </a:r>
            <a:r>
              <a:rPr lang="zh-CN" altLang="en-US" sz="1200" dirty="0">
                <a:latin typeface="微软雅黑" panose="020B0503020204020204" pitchFamily="34" charset="-122"/>
                <a:ea typeface="微软雅黑" panose="020B0503020204020204" pitchFamily="34" charset="-122"/>
                <a:cs typeface="+mn-ea"/>
                <a:sym typeface="+mn-lt"/>
              </a:rPr>
              <a:t>一个没有艰苦奋斗精神作支撑的政党，是难以兴旺发达的。”艰苦奋斗精神正是当代中国所需要的。</a:t>
            </a:r>
          </a:p>
        </p:txBody>
      </p:sp>
      <p:grpSp>
        <p:nvGrpSpPr>
          <p:cNvPr id="8" name="组合 7"/>
          <p:cNvGrpSpPr/>
          <p:nvPr/>
        </p:nvGrpSpPr>
        <p:grpSpPr>
          <a:xfrm>
            <a:off x="798750" y="2083649"/>
            <a:ext cx="844412" cy="782803"/>
            <a:chOff x="-718574" y="2471579"/>
            <a:chExt cx="327978" cy="1492804"/>
          </a:xfrm>
        </p:grpSpPr>
        <p:sp>
          <p:nvSpPr>
            <p:cNvPr id="9"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0"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艰</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grpSp>
        <p:nvGrpSpPr>
          <p:cNvPr id="11" name="组合 10"/>
          <p:cNvGrpSpPr/>
          <p:nvPr/>
        </p:nvGrpSpPr>
        <p:grpSpPr>
          <a:xfrm>
            <a:off x="1794430" y="2083648"/>
            <a:ext cx="844412" cy="782803"/>
            <a:chOff x="-718574" y="2471579"/>
            <a:chExt cx="327978" cy="1492804"/>
          </a:xfrm>
        </p:grpSpPr>
        <p:sp>
          <p:nvSpPr>
            <p:cNvPr id="12"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3" name="矩形 12"/>
            <p:cNvSpPr>
              <a:spLocks noChangeArrowheads="1"/>
            </p:cNvSpPr>
            <p:nvPr/>
          </p:nvSpPr>
          <p:spPr bwMode="auto">
            <a:xfrm>
              <a:off x="-690064" y="2556336"/>
              <a:ext cx="270959"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苦</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grpSp>
        <p:nvGrpSpPr>
          <p:cNvPr id="14" name="组合 13"/>
          <p:cNvGrpSpPr/>
          <p:nvPr/>
        </p:nvGrpSpPr>
        <p:grpSpPr>
          <a:xfrm>
            <a:off x="2800271" y="2090630"/>
            <a:ext cx="844412" cy="782803"/>
            <a:chOff x="-718574" y="2471579"/>
            <a:chExt cx="327978" cy="1492804"/>
          </a:xfrm>
        </p:grpSpPr>
        <p:sp>
          <p:nvSpPr>
            <p:cNvPr id="15"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6"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奋</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grpSp>
        <p:nvGrpSpPr>
          <p:cNvPr id="17" name="组合 16"/>
          <p:cNvGrpSpPr/>
          <p:nvPr/>
        </p:nvGrpSpPr>
        <p:grpSpPr>
          <a:xfrm>
            <a:off x="3824152" y="2090630"/>
            <a:ext cx="844412" cy="782803"/>
            <a:chOff x="-718574" y="2471579"/>
            <a:chExt cx="327978" cy="1492804"/>
          </a:xfrm>
        </p:grpSpPr>
        <p:sp>
          <p:nvSpPr>
            <p:cNvPr id="18"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9" name="矩形 38"/>
            <p:cNvSpPr>
              <a:spLocks noChangeArrowheads="1"/>
            </p:cNvSpPr>
            <p:nvPr/>
          </p:nvSpPr>
          <p:spPr bwMode="auto">
            <a:xfrm>
              <a:off x="-690065" y="2556336"/>
              <a:ext cx="270959"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斗</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8601" y="3506922"/>
            <a:ext cx="1826239" cy="187293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1"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300" fill="hold"/>
                                        <p:tgtEl>
                                          <p:spTgt spid="8"/>
                                        </p:tgtEl>
                                        <p:attrNameLst>
                                          <p:attrName>ppt_x</p:attrName>
                                        </p:attrNameLst>
                                      </p:cBhvr>
                                      <p:tavLst>
                                        <p:tav tm="0">
                                          <p:val>
                                            <p:strVal val="#ppt_x"/>
                                          </p:val>
                                        </p:tav>
                                        <p:tav tm="100000">
                                          <p:val>
                                            <p:strVal val="#ppt_x"/>
                                          </p:val>
                                        </p:tav>
                                      </p:tavLst>
                                    </p:anim>
                                    <p:anim calcmode="lin" valueType="num">
                                      <p:cBhvr additive="base">
                                        <p:cTn id="41" dur="300" fill="hold"/>
                                        <p:tgtEl>
                                          <p:spTgt spid="8"/>
                                        </p:tgtEl>
                                        <p:attrNameLst>
                                          <p:attrName>ppt_y</p:attrName>
                                        </p:attrNameLst>
                                      </p:cBhvr>
                                      <p:tavLst>
                                        <p:tav tm="0">
                                          <p:val>
                                            <p:strVal val="0-#ppt_h/2"/>
                                          </p:val>
                                        </p:tav>
                                        <p:tav tm="100000">
                                          <p:val>
                                            <p:strVal val="#ppt_y"/>
                                          </p:val>
                                        </p:tav>
                                      </p:tavLst>
                                    </p:anim>
                                  </p:childTnLst>
                                </p:cTn>
                              </p:par>
                            </p:childTnLst>
                          </p:cTn>
                        </p:par>
                        <p:par>
                          <p:cTn id="42" fill="hold">
                            <p:stCondLst>
                              <p:cond delay="2000"/>
                            </p:stCondLst>
                            <p:childTnLst>
                              <p:par>
                                <p:cTn id="43" presetID="2" presetClass="entr" presetSubtype="1"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300" fill="hold"/>
                                        <p:tgtEl>
                                          <p:spTgt spid="11"/>
                                        </p:tgtEl>
                                        <p:attrNameLst>
                                          <p:attrName>ppt_x</p:attrName>
                                        </p:attrNameLst>
                                      </p:cBhvr>
                                      <p:tavLst>
                                        <p:tav tm="0">
                                          <p:val>
                                            <p:strVal val="#ppt_x"/>
                                          </p:val>
                                        </p:tav>
                                        <p:tav tm="100000">
                                          <p:val>
                                            <p:strVal val="#ppt_x"/>
                                          </p:val>
                                        </p:tav>
                                      </p:tavLst>
                                    </p:anim>
                                    <p:anim calcmode="lin" valueType="num">
                                      <p:cBhvr additive="base">
                                        <p:cTn id="46" dur="300" fill="hold"/>
                                        <p:tgtEl>
                                          <p:spTgt spid="11"/>
                                        </p:tgtEl>
                                        <p:attrNameLst>
                                          <p:attrName>ppt_y</p:attrName>
                                        </p:attrNameLst>
                                      </p:cBhvr>
                                      <p:tavLst>
                                        <p:tav tm="0">
                                          <p:val>
                                            <p:strVal val="0-#ppt_h/2"/>
                                          </p:val>
                                        </p:tav>
                                        <p:tav tm="100000">
                                          <p:val>
                                            <p:strVal val="#ppt_y"/>
                                          </p:val>
                                        </p:tav>
                                      </p:tavLst>
                                    </p:anim>
                                  </p:childTnLst>
                                </p:cTn>
                              </p:par>
                            </p:childTnLst>
                          </p:cTn>
                        </p:par>
                        <p:par>
                          <p:cTn id="47" fill="hold">
                            <p:stCondLst>
                              <p:cond delay="2500"/>
                            </p:stCondLst>
                            <p:childTnLst>
                              <p:par>
                                <p:cTn id="48" presetID="2" presetClass="entr" presetSubtype="1"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300" fill="hold"/>
                                        <p:tgtEl>
                                          <p:spTgt spid="14"/>
                                        </p:tgtEl>
                                        <p:attrNameLst>
                                          <p:attrName>ppt_x</p:attrName>
                                        </p:attrNameLst>
                                      </p:cBhvr>
                                      <p:tavLst>
                                        <p:tav tm="0">
                                          <p:val>
                                            <p:strVal val="#ppt_x"/>
                                          </p:val>
                                        </p:tav>
                                        <p:tav tm="100000">
                                          <p:val>
                                            <p:strVal val="#ppt_x"/>
                                          </p:val>
                                        </p:tav>
                                      </p:tavLst>
                                    </p:anim>
                                    <p:anim calcmode="lin" valueType="num">
                                      <p:cBhvr additive="base">
                                        <p:cTn id="51" dur="300" fill="hold"/>
                                        <p:tgtEl>
                                          <p:spTgt spid="14"/>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1"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300" fill="hold"/>
                                        <p:tgtEl>
                                          <p:spTgt spid="17"/>
                                        </p:tgtEl>
                                        <p:attrNameLst>
                                          <p:attrName>ppt_x</p:attrName>
                                        </p:attrNameLst>
                                      </p:cBhvr>
                                      <p:tavLst>
                                        <p:tav tm="0">
                                          <p:val>
                                            <p:strVal val="#ppt_x"/>
                                          </p:val>
                                        </p:tav>
                                        <p:tav tm="100000">
                                          <p:val>
                                            <p:strVal val="#ppt_x"/>
                                          </p:val>
                                        </p:tav>
                                      </p:tavLst>
                                    </p:anim>
                                    <p:anim calcmode="lin" valueType="num">
                                      <p:cBhvr additive="base">
                                        <p:cTn id="56" dur="300" fill="hold"/>
                                        <p:tgtEl>
                                          <p:spTgt spid="17"/>
                                        </p:tgtEl>
                                        <p:attrNameLst>
                                          <p:attrName>ppt_y</p:attrName>
                                        </p:attrNameLst>
                                      </p:cBhvr>
                                      <p:tavLst>
                                        <p:tav tm="0">
                                          <p:val>
                                            <p:strVal val="0-#ppt_h/2"/>
                                          </p:val>
                                        </p:tav>
                                        <p:tav tm="100000">
                                          <p:val>
                                            <p:strVal val="#ppt_y"/>
                                          </p:val>
                                        </p:tav>
                                      </p:tavLst>
                                    </p:anim>
                                  </p:childTnLst>
                                </p:cTn>
                              </p:par>
                            </p:childTnLst>
                          </p:cTn>
                        </p:par>
                        <p:par>
                          <p:cTn id="57" fill="hold">
                            <p:stCondLst>
                              <p:cond delay="3500"/>
                            </p:stCondLst>
                            <p:childTnLst>
                              <p:par>
                                <p:cTn id="58" presetID="22" presetClass="entr" presetSubtype="2"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right)">
                                      <p:cBhvr>
                                        <p:cTn id="60" dur="500"/>
                                        <p:tgtEl>
                                          <p:spTgt spid="6"/>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up)">
                                      <p:cBhvr>
                                        <p:cTn id="64" dur="500"/>
                                        <p:tgtEl>
                                          <p:spTgt spid="7"/>
                                        </p:tgtEl>
                                      </p:cBhvr>
                                    </p:animEffect>
                                  </p:childTnLst>
                                </p:cTn>
                              </p:par>
                            </p:childTnLst>
                          </p:cTn>
                        </p:par>
                        <p:par>
                          <p:cTn id="65" fill="hold">
                            <p:stCondLst>
                              <p:cond delay="4500"/>
                            </p:stCondLst>
                            <p:childTnLst>
                              <p:par>
                                <p:cTn id="66" presetID="31" presetClass="entr" presetSubtype="0"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1000" fill="hold"/>
                                        <p:tgtEl>
                                          <p:spTgt spid="20"/>
                                        </p:tgtEl>
                                        <p:attrNameLst>
                                          <p:attrName>ppt_w</p:attrName>
                                        </p:attrNameLst>
                                      </p:cBhvr>
                                      <p:tavLst>
                                        <p:tav tm="0">
                                          <p:val>
                                            <p:fltVal val="0"/>
                                          </p:val>
                                        </p:tav>
                                        <p:tav tm="100000">
                                          <p:val>
                                            <p:strVal val="#ppt_w"/>
                                          </p:val>
                                        </p:tav>
                                      </p:tavLst>
                                    </p:anim>
                                    <p:anim calcmode="lin" valueType="num">
                                      <p:cBhvr>
                                        <p:cTn id="69" dur="1000" fill="hold"/>
                                        <p:tgtEl>
                                          <p:spTgt spid="20"/>
                                        </p:tgtEl>
                                        <p:attrNameLst>
                                          <p:attrName>ppt_h</p:attrName>
                                        </p:attrNameLst>
                                      </p:cBhvr>
                                      <p:tavLst>
                                        <p:tav tm="0">
                                          <p:val>
                                            <p:fltVal val="0"/>
                                          </p:val>
                                        </p:tav>
                                        <p:tav tm="100000">
                                          <p:val>
                                            <p:strVal val="#ppt_h"/>
                                          </p:val>
                                        </p:tav>
                                      </p:tavLst>
                                    </p:anim>
                                    <p:anim calcmode="lin" valueType="num">
                                      <p:cBhvr>
                                        <p:cTn id="70" dur="1000" fill="hold"/>
                                        <p:tgtEl>
                                          <p:spTgt spid="20"/>
                                        </p:tgtEl>
                                        <p:attrNameLst>
                                          <p:attrName>style.rotation</p:attrName>
                                        </p:attrNameLst>
                                      </p:cBhvr>
                                      <p:tavLst>
                                        <p:tav tm="0">
                                          <p:val>
                                            <p:fltVal val="90"/>
                                          </p:val>
                                        </p:tav>
                                        <p:tav tm="100000">
                                          <p:val>
                                            <p:fltVal val="0"/>
                                          </p:val>
                                        </p:tav>
                                      </p:tavLst>
                                    </p:anim>
                                    <p:animEffect transition="in" filter="fade">
                                      <p:cBhvr>
                                        <p:cTn id="7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第三部分：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圆角矩形 36"/>
          <p:cNvSpPr/>
          <p:nvPr/>
        </p:nvSpPr>
        <p:spPr>
          <a:xfrm>
            <a:off x="662376" y="3562458"/>
            <a:ext cx="8547097" cy="2808606"/>
          </a:xfrm>
          <a:prstGeom prst="roundRect">
            <a:avLst>
              <a:gd name="adj" fmla="val 0"/>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285">
              <a:solidFill>
                <a:srgbClr val="FFFFFF"/>
              </a:solidFill>
              <a:cs typeface="+mn-ea"/>
              <a:sym typeface="+mn-lt"/>
            </a:endParaRPr>
          </a:p>
        </p:txBody>
      </p:sp>
      <p:sp>
        <p:nvSpPr>
          <p:cNvPr id="7" name="矩形 6"/>
          <p:cNvSpPr/>
          <p:nvPr/>
        </p:nvSpPr>
        <p:spPr>
          <a:xfrm>
            <a:off x="1026979" y="4059381"/>
            <a:ext cx="7237965" cy="1814759"/>
          </a:xfrm>
          <a:prstGeom prst="rect">
            <a:avLst/>
          </a:prstGeom>
        </p:spPr>
        <p:txBody>
          <a:bodyPr wrap="square" lIns="105571" tIns="52784" rIns="105571" bIns="52784">
            <a:spAutoFit/>
          </a:bodyPr>
          <a:lstStyle/>
          <a:p>
            <a:pPr>
              <a:lnSpc>
                <a:spcPct val="150000"/>
              </a:lnSpc>
              <a:defRPr/>
            </a:pPr>
            <a:r>
              <a:rPr lang="zh-CN" altLang="en-US" sz="1400" dirty="0">
                <a:solidFill>
                  <a:srgbClr val="C00000"/>
                </a:solidFill>
                <a:latin typeface="微软雅黑" panose="020B0503020204020204" pitchFamily="34" charset="-122"/>
                <a:ea typeface="微软雅黑" panose="020B0503020204020204" pitchFamily="34" charset="-122"/>
                <a:cs typeface="+mn-ea"/>
                <a:sym typeface="+mn-lt"/>
              </a:rPr>
              <a:t>井冈山是革命胜利的起点。正是从井冈山开始，中国革命才找明了前进的方向。</a:t>
            </a:r>
            <a:endParaRPr lang="en-US" altLang="zh-CN" sz="1400" dirty="0">
              <a:solidFill>
                <a:srgbClr val="C00000"/>
              </a:solidFill>
              <a:latin typeface="微软雅黑" panose="020B0503020204020204" pitchFamily="34" charset="-122"/>
              <a:ea typeface="微软雅黑" panose="020B0503020204020204" pitchFamily="34" charset="-122"/>
              <a:cs typeface="+mn-ea"/>
              <a:sym typeface="+mn-lt"/>
            </a:endParaRPr>
          </a:p>
          <a:p>
            <a:pPr>
              <a:lnSpc>
                <a:spcPct val="150000"/>
              </a:lnSpc>
              <a:defRPr/>
            </a:pPr>
            <a:r>
              <a:rPr lang="zh-CN" altLang="en-US" sz="1200" dirty="0">
                <a:latin typeface="微软雅黑" panose="020B0503020204020204" pitchFamily="34" charset="-122"/>
                <a:ea typeface="微软雅黑" panose="020B0503020204020204" pitchFamily="34" charset="-122"/>
                <a:cs typeface="+mn-ea"/>
                <a:sym typeface="+mn-lt"/>
              </a:rPr>
              <a:t>正是由于贯彻了井冈山精神的革命先烈的付出，才有了新中国的诞生，才有了如今蓬勃发展的中国。建设中国特色社会主义，实现中华民族伟大复兴的中国梦，就必须依靠全体人民，凝聚全国人民的力量，发扬伟大的中国精神。要求我们学习革命先烈，发扬井冈山精神的坚定信念、实事求是、敢闯新路、艰苦奋斗等精神，为社会主义的建设添砖加瓦。这意味着井冈山精神是实现中国梦、建设中国特色社会主义的必然要求。</a:t>
            </a:r>
          </a:p>
        </p:txBody>
      </p:sp>
      <p:grpSp>
        <p:nvGrpSpPr>
          <p:cNvPr id="8" name="组合 7"/>
          <p:cNvGrpSpPr/>
          <p:nvPr/>
        </p:nvGrpSpPr>
        <p:grpSpPr>
          <a:xfrm>
            <a:off x="849550" y="2518147"/>
            <a:ext cx="844412" cy="782803"/>
            <a:chOff x="-718574" y="2471579"/>
            <a:chExt cx="327978" cy="1492804"/>
          </a:xfrm>
        </p:grpSpPr>
        <p:sp>
          <p:nvSpPr>
            <p:cNvPr id="9"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0"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必</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grpSp>
        <p:nvGrpSpPr>
          <p:cNvPr id="11" name="组合 10"/>
          <p:cNvGrpSpPr/>
          <p:nvPr/>
        </p:nvGrpSpPr>
        <p:grpSpPr>
          <a:xfrm>
            <a:off x="1845230" y="2518146"/>
            <a:ext cx="844412" cy="782803"/>
            <a:chOff x="-718574" y="2471579"/>
            <a:chExt cx="327978" cy="1492804"/>
          </a:xfrm>
        </p:grpSpPr>
        <p:sp>
          <p:nvSpPr>
            <p:cNvPr id="12"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3" name="矩形 12"/>
            <p:cNvSpPr>
              <a:spLocks noChangeArrowheads="1"/>
            </p:cNvSpPr>
            <p:nvPr/>
          </p:nvSpPr>
          <p:spPr bwMode="auto">
            <a:xfrm>
              <a:off x="-690064" y="2556336"/>
              <a:ext cx="270959"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然</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grpSp>
        <p:nvGrpSpPr>
          <p:cNvPr id="14" name="组合 13"/>
          <p:cNvGrpSpPr/>
          <p:nvPr/>
        </p:nvGrpSpPr>
        <p:grpSpPr>
          <a:xfrm>
            <a:off x="2851071" y="2525128"/>
            <a:ext cx="844412" cy="782803"/>
            <a:chOff x="-718574" y="2471579"/>
            <a:chExt cx="327978" cy="1492804"/>
          </a:xfrm>
        </p:grpSpPr>
        <p:sp>
          <p:nvSpPr>
            <p:cNvPr id="15"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6"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要</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grpSp>
        <p:nvGrpSpPr>
          <p:cNvPr id="17" name="组合 16"/>
          <p:cNvGrpSpPr/>
          <p:nvPr/>
        </p:nvGrpSpPr>
        <p:grpSpPr>
          <a:xfrm>
            <a:off x="3874952" y="2525128"/>
            <a:ext cx="844412" cy="782803"/>
            <a:chOff x="-718574" y="2471579"/>
            <a:chExt cx="327978" cy="1492804"/>
          </a:xfrm>
        </p:grpSpPr>
        <p:sp>
          <p:nvSpPr>
            <p:cNvPr id="18"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9" name="矩形 38"/>
            <p:cNvSpPr>
              <a:spLocks noChangeArrowheads="1"/>
            </p:cNvSpPr>
            <p:nvPr/>
          </p:nvSpPr>
          <p:spPr bwMode="auto">
            <a:xfrm>
              <a:off x="-690065" y="2556336"/>
              <a:ext cx="270959"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求</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8601" y="3506922"/>
            <a:ext cx="1826239" cy="187293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1"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300" fill="hold"/>
                                        <p:tgtEl>
                                          <p:spTgt spid="8"/>
                                        </p:tgtEl>
                                        <p:attrNameLst>
                                          <p:attrName>ppt_x</p:attrName>
                                        </p:attrNameLst>
                                      </p:cBhvr>
                                      <p:tavLst>
                                        <p:tav tm="0">
                                          <p:val>
                                            <p:strVal val="#ppt_x"/>
                                          </p:val>
                                        </p:tav>
                                        <p:tav tm="100000">
                                          <p:val>
                                            <p:strVal val="#ppt_x"/>
                                          </p:val>
                                        </p:tav>
                                      </p:tavLst>
                                    </p:anim>
                                    <p:anim calcmode="lin" valueType="num">
                                      <p:cBhvr additive="base">
                                        <p:cTn id="41" dur="300" fill="hold"/>
                                        <p:tgtEl>
                                          <p:spTgt spid="8"/>
                                        </p:tgtEl>
                                        <p:attrNameLst>
                                          <p:attrName>ppt_y</p:attrName>
                                        </p:attrNameLst>
                                      </p:cBhvr>
                                      <p:tavLst>
                                        <p:tav tm="0">
                                          <p:val>
                                            <p:strVal val="0-#ppt_h/2"/>
                                          </p:val>
                                        </p:tav>
                                        <p:tav tm="100000">
                                          <p:val>
                                            <p:strVal val="#ppt_y"/>
                                          </p:val>
                                        </p:tav>
                                      </p:tavLst>
                                    </p:anim>
                                  </p:childTnLst>
                                </p:cTn>
                              </p:par>
                            </p:childTnLst>
                          </p:cTn>
                        </p:par>
                        <p:par>
                          <p:cTn id="42" fill="hold">
                            <p:stCondLst>
                              <p:cond delay="2000"/>
                            </p:stCondLst>
                            <p:childTnLst>
                              <p:par>
                                <p:cTn id="43" presetID="2" presetClass="entr" presetSubtype="1"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300" fill="hold"/>
                                        <p:tgtEl>
                                          <p:spTgt spid="11"/>
                                        </p:tgtEl>
                                        <p:attrNameLst>
                                          <p:attrName>ppt_x</p:attrName>
                                        </p:attrNameLst>
                                      </p:cBhvr>
                                      <p:tavLst>
                                        <p:tav tm="0">
                                          <p:val>
                                            <p:strVal val="#ppt_x"/>
                                          </p:val>
                                        </p:tav>
                                        <p:tav tm="100000">
                                          <p:val>
                                            <p:strVal val="#ppt_x"/>
                                          </p:val>
                                        </p:tav>
                                      </p:tavLst>
                                    </p:anim>
                                    <p:anim calcmode="lin" valueType="num">
                                      <p:cBhvr additive="base">
                                        <p:cTn id="46" dur="300" fill="hold"/>
                                        <p:tgtEl>
                                          <p:spTgt spid="11"/>
                                        </p:tgtEl>
                                        <p:attrNameLst>
                                          <p:attrName>ppt_y</p:attrName>
                                        </p:attrNameLst>
                                      </p:cBhvr>
                                      <p:tavLst>
                                        <p:tav tm="0">
                                          <p:val>
                                            <p:strVal val="0-#ppt_h/2"/>
                                          </p:val>
                                        </p:tav>
                                        <p:tav tm="100000">
                                          <p:val>
                                            <p:strVal val="#ppt_y"/>
                                          </p:val>
                                        </p:tav>
                                      </p:tavLst>
                                    </p:anim>
                                  </p:childTnLst>
                                </p:cTn>
                              </p:par>
                            </p:childTnLst>
                          </p:cTn>
                        </p:par>
                        <p:par>
                          <p:cTn id="47" fill="hold">
                            <p:stCondLst>
                              <p:cond delay="2500"/>
                            </p:stCondLst>
                            <p:childTnLst>
                              <p:par>
                                <p:cTn id="48" presetID="2" presetClass="entr" presetSubtype="1"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300" fill="hold"/>
                                        <p:tgtEl>
                                          <p:spTgt spid="14"/>
                                        </p:tgtEl>
                                        <p:attrNameLst>
                                          <p:attrName>ppt_x</p:attrName>
                                        </p:attrNameLst>
                                      </p:cBhvr>
                                      <p:tavLst>
                                        <p:tav tm="0">
                                          <p:val>
                                            <p:strVal val="#ppt_x"/>
                                          </p:val>
                                        </p:tav>
                                        <p:tav tm="100000">
                                          <p:val>
                                            <p:strVal val="#ppt_x"/>
                                          </p:val>
                                        </p:tav>
                                      </p:tavLst>
                                    </p:anim>
                                    <p:anim calcmode="lin" valueType="num">
                                      <p:cBhvr additive="base">
                                        <p:cTn id="51" dur="300" fill="hold"/>
                                        <p:tgtEl>
                                          <p:spTgt spid="14"/>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1"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300" fill="hold"/>
                                        <p:tgtEl>
                                          <p:spTgt spid="17"/>
                                        </p:tgtEl>
                                        <p:attrNameLst>
                                          <p:attrName>ppt_x</p:attrName>
                                        </p:attrNameLst>
                                      </p:cBhvr>
                                      <p:tavLst>
                                        <p:tav tm="0">
                                          <p:val>
                                            <p:strVal val="#ppt_x"/>
                                          </p:val>
                                        </p:tav>
                                        <p:tav tm="100000">
                                          <p:val>
                                            <p:strVal val="#ppt_x"/>
                                          </p:val>
                                        </p:tav>
                                      </p:tavLst>
                                    </p:anim>
                                    <p:anim calcmode="lin" valueType="num">
                                      <p:cBhvr additive="base">
                                        <p:cTn id="56" dur="300" fill="hold"/>
                                        <p:tgtEl>
                                          <p:spTgt spid="17"/>
                                        </p:tgtEl>
                                        <p:attrNameLst>
                                          <p:attrName>ppt_y</p:attrName>
                                        </p:attrNameLst>
                                      </p:cBhvr>
                                      <p:tavLst>
                                        <p:tav tm="0">
                                          <p:val>
                                            <p:strVal val="0-#ppt_h/2"/>
                                          </p:val>
                                        </p:tav>
                                        <p:tav tm="100000">
                                          <p:val>
                                            <p:strVal val="#ppt_y"/>
                                          </p:val>
                                        </p:tav>
                                      </p:tavLst>
                                    </p:anim>
                                  </p:childTnLst>
                                </p:cTn>
                              </p:par>
                            </p:childTnLst>
                          </p:cTn>
                        </p:par>
                        <p:par>
                          <p:cTn id="57" fill="hold">
                            <p:stCondLst>
                              <p:cond delay="3500"/>
                            </p:stCondLst>
                            <p:childTnLst>
                              <p:par>
                                <p:cTn id="58" presetID="22" presetClass="entr" presetSubtype="2"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right)">
                                      <p:cBhvr>
                                        <p:cTn id="60" dur="500"/>
                                        <p:tgtEl>
                                          <p:spTgt spid="6"/>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up)">
                                      <p:cBhvr>
                                        <p:cTn id="64" dur="500"/>
                                        <p:tgtEl>
                                          <p:spTgt spid="7"/>
                                        </p:tgtEl>
                                      </p:cBhvr>
                                    </p:animEffect>
                                  </p:childTnLst>
                                </p:cTn>
                              </p:par>
                            </p:childTnLst>
                          </p:cTn>
                        </p:par>
                        <p:par>
                          <p:cTn id="65" fill="hold">
                            <p:stCondLst>
                              <p:cond delay="4500"/>
                            </p:stCondLst>
                            <p:childTnLst>
                              <p:par>
                                <p:cTn id="66" presetID="31" presetClass="entr" presetSubtype="0"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1000" fill="hold"/>
                                        <p:tgtEl>
                                          <p:spTgt spid="20"/>
                                        </p:tgtEl>
                                        <p:attrNameLst>
                                          <p:attrName>ppt_w</p:attrName>
                                        </p:attrNameLst>
                                      </p:cBhvr>
                                      <p:tavLst>
                                        <p:tav tm="0">
                                          <p:val>
                                            <p:fltVal val="0"/>
                                          </p:val>
                                        </p:tav>
                                        <p:tav tm="100000">
                                          <p:val>
                                            <p:strVal val="#ppt_w"/>
                                          </p:val>
                                        </p:tav>
                                      </p:tavLst>
                                    </p:anim>
                                    <p:anim calcmode="lin" valueType="num">
                                      <p:cBhvr>
                                        <p:cTn id="69" dur="1000" fill="hold"/>
                                        <p:tgtEl>
                                          <p:spTgt spid="20"/>
                                        </p:tgtEl>
                                        <p:attrNameLst>
                                          <p:attrName>ppt_h</p:attrName>
                                        </p:attrNameLst>
                                      </p:cBhvr>
                                      <p:tavLst>
                                        <p:tav tm="0">
                                          <p:val>
                                            <p:fltVal val="0"/>
                                          </p:val>
                                        </p:tav>
                                        <p:tav tm="100000">
                                          <p:val>
                                            <p:strVal val="#ppt_h"/>
                                          </p:val>
                                        </p:tav>
                                      </p:tavLst>
                                    </p:anim>
                                    <p:anim calcmode="lin" valueType="num">
                                      <p:cBhvr>
                                        <p:cTn id="70" dur="1000" fill="hold"/>
                                        <p:tgtEl>
                                          <p:spTgt spid="20"/>
                                        </p:tgtEl>
                                        <p:attrNameLst>
                                          <p:attrName>style.rotation</p:attrName>
                                        </p:attrNameLst>
                                      </p:cBhvr>
                                      <p:tavLst>
                                        <p:tav tm="0">
                                          <p:val>
                                            <p:fltVal val="90"/>
                                          </p:val>
                                        </p:tav>
                                        <p:tav tm="100000">
                                          <p:val>
                                            <p:fltVal val="0"/>
                                          </p:val>
                                        </p:tav>
                                      </p:tavLst>
                                    </p:anim>
                                    <p:animEffect transition="in" filter="fade">
                                      <p:cBhvr>
                                        <p:cTn id="7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578" y="5737759"/>
            <a:ext cx="6809422" cy="1120241"/>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049960"/>
            <a:ext cx="4460240" cy="2788989"/>
          </a:xfrm>
          <a:prstGeom prst="rect">
            <a:avLst/>
          </a:prstGeom>
        </p:spPr>
      </p:pic>
      <p:pic>
        <p:nvPicPr>
          <p:cNvPr id="74" name="图片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02340" flipH="1">
            <a:off x="686735" y="622930"/>
            <a:ext cx="3143832" cy="1309931"/>
          </a:xfrm>
          <a:prstGeom prst="rect">
            <a:avLst/>
          </a:prstGeom>
        </p:spPr>
      </p:pic>
      <p:sp>
        <p:nvSpPr>
          <p:cNvPr id="75" name="文本框 74"/>
          <p:cNvSpPr txBox="1"/>
          <p:nvPr/>
        </p:nvSpPr>
        <p:spPr>
          <a:xfrm>
            <a:off x="4460240" y="2467132"/>
            <a:ext cx="3217547" cy="1015663"/>
          </a:xfrm>
          <a:prstGeom prst="rect">
            <a:avLst/>
          </a:prstGeom>
          <a:noFill/>
        </p:spPr>
        <p:txBody>
          <a:bodyPr wrap="none" rtlCol="0">
            <a:spAutoFit/>
          </a:bodyPr>
          <a:lstStyle/>
          <a:p>
            <a:r>
              <a:rPr lang="zh-CN" altLang="en-US" sz="6000" b="1" dirty="0">
                <a:solidFill>
                  <a:srgbClr val="C00000"/>
                </a:solidFill>
                <a:latin typeface="字体视界-NEW魏碑体" panose="02010601030101010101" pitchFamily="2" charset="-122"/>
                <a:ea typeface="字体视界-NEW魏碑体" panose="02010601030101010101" pitchFamily="2" charset="-122"/>
                <a:cs typeface="+mn-ea"/>
                <a:sym typeface="+mn-lt"/>
              </a:rPr>
              <a:t>第四部分</a:t>
            </a:r>
          </a:p>
        </p:txBody>
      </p:sp>
      <p:sp>
        <p:nvSpPr>
          <p:cNvPr id="77" name="Freeform 29"/>
          <p:cNvSpPr/>
          <p:nvPr/>
        </p:nvSpPr>
        <p:spPr bwMode="auto">
          <a:xfrm>
            <a:off x="5221018" y="590692"/>
            <a:ext cx="1749965" cy="156376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sp>
        <p:nvSpPr>
          <p:cNvPr id="78" name="文本框 77"/>
          <p:cNvSpPr txBox="1"/>
          <p:nvPr/>
        </p:nvSpPr>
        <p:spPr>
          <a:xfrm>
            <a:off x="1463699" y="3393756"/>
            <a:ext cx="9273693" cy="830997"/>
          </a:xfrm>
          <a:prstGeom prst="rect">
            <a:avLst/>
          </a:prstGeom>
          <a:noFill/>
        </p:spPr>
        <p:txBody>
          <a:bodyPr wrap="none" rtlCol="0">
            <a:spAutoFit/>
          </a:bodyPr>
          <a:lstStyle/>
          <a:p>
            <a:pPr algn="ctr"/>
            <a:r>
              <a:rPr lang="zh-CN" altLang="en-US" sz="48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1000" fill="hold"/>
                                        <p:tgtEl>
                                          <p:spTgt spid="74"/>
                                        </p:tgtEl>
                                        <p:attrNameLst>
                                          <p:attrName>ppt_w</p:attrName>
                                        </p:attrNameLst>
                                      </p:cBhvr>
                                      <p:tavLst>
                                        <p:tav tm="0">
                                          <p:val>
                                            <p:fltVal val="0"/>
                                          </p:val>
                                        </p:tav>
                                        <p:tav tm="100000">
                                          <p:val>
                                            <p:strVal val="#ppt_w"/>
                                          </p:val>
                                        </p:tav>
                                      </p:tavLst>
                                    </p:anim>
                                    <p:anim calcmode="lin" valueType="num">
                                      <p:cBhvr>
                                        <p:cTn id="18" dur="1000" fill="hold"/>
                                        <p:tgtEl>
                                          <p:spTgt spid="74"/>
                                        </p:tgtEl>
                                        <p:attrNameLst>
                                          <p:attrName>ppt_h</p:attrName>
                                        </p:attrNameLst>
                                      </p:cBhvr>
                                      <p:tavLst>
                                        <p:tav tm="0">
                                          <p:val>
                                            <p:fltVal val="0"/>
                                          </p:val>
                                        </p:tav>
                                        <p:tav tm="100000">
                                          <p:val>
                                            <p:strVal val="#ppt_h"/>
                                          </p:val>
                                        </p:tav>
                                      </p:tavLst>
                                    </p:anim>
                                    <p:animEffect transition="in" filter="fade">
                                      <p:cBhvr>
                                        <p:cTn id="19" dur="1000"/>
                                        <p:tgtEl>
                                          <p:spTgt spid="74"/>
                                        </p:tgtEl>
                                      </p:cBhvr>
                                    </p:animEffect>
                                  </p:childTnLst>
                                </p:cTn>
                              </p:par>
                              <p:par>
                                <p:cTn id="20" presetID="35" presetClass="path" presetSubtype="0" accel="50000" decel="50000" fill="hold" nodeType="withEffect">
                                  <p:stCondLst>
                                    <p:cond delay="0"/>
                                  </p:stCondLst>
                                  <p:childTnLst>
                                    <p:animMotion origin="layout" path="M 3.54167E-6 -2.59259E-6 L 0.31575 -2.59259E-6 " pathEditMode="relative" rAng="0" ptsTypes="AA">
                                      <p:cBhvr>
                                        <p:cTn id="21" dur="2000" spd="-100000" fill="hold"/>
                                        <p:tgtEl>
                                          <p:spTgt spid="74"/>
                                        </p:tgtEl>
                                        <p:attrNameLst>
                                          <p:attrName>ppt_x</p:attrName>
                                          <p:attrName>ppt_y</p:attrName>
                                        </p:attrNameLst>
                                      </p:cBhvr>
                                      <p:rCtr x="15781" y="0"/>
                                    </p:animMotion>
                                  </p:childTnLst>
                                </p:cTn>
                              </p:par>
                              <p:par>
                                <p:cTn id="22" presetID="53" presetClass="entr" presetSubtype="16" fill="hold" grpId="0" nodeType="withEffect">
                                  <p:stCondLst>
                                    <p:cond delay="400"/>
                                  </p:stCondLst>
                                  <p:childTnLst>
                                    <p:set>
                                      <p:cBhvr>
                                        <p:cTn id="23" dur="1" fill="hold">
                                          <p:stCondLst>
                                            <p:cond delay="0"/>
                                          </p:stCondLst>
                                        </p:cTn>
                                        <p:tgtEl>
                                          <p:spTgt spid="75"/>
                                        </p:tgtEl>
                                        <p:attrNameLst>
                                          <p:attrName>style.visibility</p:attrName>
                                        </p:attrNameLst>
                                      </p:cBhvr>
                                      <p:to>
                                        <p:strVal val="visible"/>
                                      </p:to>
                                    </p:set>
                                    <p:anim calcmode="lin" valueType="num">
                                      <p:cBhvr>
                                        <p:cTn id="24" dur="250" fill="hold"/>
                                        <p:tgtEl>
                                          <p:spTgt spid="75"/>
                                        </p:tgtEl>
                                        <p:attrNameLst>
                                          <p:attrName>ppt_w</p:attrName>
                                        </p:attrNameLst>
                                      </p:cBhvr>
                                      <p:tavLst>
                                        <p:tav tm="0">
                                          <p:val>
                                            <p:fltVal val="0"/>
                                          </p:val>
                                        </p:tav>
                                        <p:tav tm="100000">
                                          <p:val>
                                            <p:strVal val="#ppt_w"/>
                                          </p:val>
                                        </p:tav>
                                      </p:tavLst>
                                    </p:anim>
                                    <p:anim calcmode="lin" valueType="num">
                                      <p:cBhvr>
                                        <p:cTn id="25" dur="250" fill="hold"/>
                                        <p:tgtEl>
                                          <p:spTgt spid="75"/>
                                        </p:tgtEl>
                                        <p:attrNameLst>
                                          <p:attrName>ppt_h</p:attrName>
                                        </p:attrNameLst>
                                      </p:cBhvr>
                                      <p:tavLst>
                                        <p:tav tm="0">
                                          <p:val>
                                            <p:fltVal val="0"/>
                                          </p:val>
                                        </p:tav>
                                        <p:tav tm="100000">
                                          <p:val>
                                            <p:strVal val="#ppt_h"/>
                                          </p:val>
                                        </p:tav>
                                      </p:tavLst>
                                    </p:anim>
                                    <p:animEffect transition="in" filter="fade">
                                      <p:cBhvr>
                                        <p:cTn id="26" dur="250"/>
                                        <p:tgtEl>
                                          <p:spTgt spid="75"/>
                                        </p:tgtEl>
                                      </p:cBhvr>
                                    </p:animEffect>
                                  </p:childTnLst>
                                </p:cTn>
                              </p:par>
                              <p:par>
                                <p:cTn id="27" presetID="6" presetClass="emph" presetSubtype="0" decel="100000" fill="hold" grpId="1" nodeType="withEffect">
                                  <p:stCondLst>
                                    <p:cond delay="600"/>
                                  </p:stCondLst>
                                  <p:childTnLst>
                                    <p:animScale>
                                      <p:cBhvr>
                                        <p:cTn id="28" dur="250" fill="hold"/>
                                        <p:tgtEl>
                                          <p:spTgt spid="75"/>
                                        </p:tgtEl>
                                      </p:cBhvr>
                                      <p:by x="120000" y="120000"/>
                                    </p:animScale>
                                  </p:childTnLst>
                                </p:cTn>
                              </p:par>
                              <p:par>
                                <p:cTn id="29" presetID="6" presetClass="emph" presetSubtype="0" decel="100000" fill="hold" grpId="2" nodeType="withEffect">
                                  <p:stCondLst>
                                    <p:cond delay="800"/>
                                  </p:stCondLst>
                                  <p:childTnLst>
                                    <p:animScale>
                                      <p:cBhvr>
                                        <p:cTn id="30" dur="250" fill="hold"/>
                                        <p:tgtEl>
                                          <p:spTgt spid="75"/>
                                        </p:tgtEl>
                                      </p:cBhvr>
                                      <p:by x="83000" y="83000"/>
                                    </p:animScale>
                                  </p:childTnLst>
                                </p:cTn>
                              </p:par>
                            </p:childTnLst>
                          </p:cTn>
                        </p:par>
                        <p:par>
                          <p:cTn id="31" fill="hold">
                            <p:stCondLst>
                              <p:cond delay="2500"/>
                            </p:stCondLst>
                            <p:childTnLst>
                              <p:par>
                                <p:cTn id="32" presetID="23" presetClass="entr" presetSubtype="36" fill="hold" grpId="0" nodeType="afterEffect">
                                  <p:stCondLst>
                                    <p:cond delay="0"/>
                                  </p:stCondLst>
                                  <p:childTnLst>
                                    <p:set>
                                      <p:cBhvr>
                                        <p:cTn id="33" dur="1" fill="hold">
                                          <p:stCondLst>
                                            <p:cond delay="0"/>
                                          </p:stCondLst>
                                        </p:cTn>
                                        <p:tgtEl>
                                          <p:spTgt spid="77"/>
                                        </p:tgtEl>
                                        <p:attrNameLst>
                                          <p:attrName>style.visibility</p:attrName>
                                        </p:attrNameLst>
                                      </p:cBhvr>
                                      <p:to>
                                        <p:strVal val="visible"/>
                                      </p:to>
                                    </p:set>
                                    <p:anim calcmode="lin" valueType="num">
                                      <p:cBhvr>
                                        <p:cTn id="34" dur="1000" fill="hold"/>
                                        <p:tgtEl>
                                          <p:spTgt spid="77"/>
                                        </p:tgtEl>
                                        <p:attrNameLst>
                                          <p:attrName>ppt_w</p:attrName>
                                        </p:attrNameLst>
                                      </p:cBhvr>
                                      <p:tavLst>
                                        <p:tav tm="0">
                                          <p:val>
                                            <p:strVal val="(6*min(max(#ppt_w*#ppt_h,.3),1)-7.4)/-.7*#ppt_w"/>
                                          </p:val>
                                        </p:tav>
                                        <p:tav tm="100000">
                                          <p:val>
                                            <p:strVal val="#ppt_w"/>
                                          </p:val>
                                        </p:tav>
                                      </p:tavLst>
                                    </p:anim>
                                    <p:anim calcmode="lin" valueType="num">
                                      <p:cBhvr>
                                        <p:cTn id="35" dur="1000" fill="hold"/>
                                        <p:tgtEl>
                                          <p:spTgt spid="77"/>
                                        </p:tgtEl>
                                        <p:attrNameLst>
                                          <p:attrName>ppt_h</p:attrName>
                                        </p:attrNameLst>
                                      </p:cBhvr>
                                      <p:tavLst>
                                        <p:tav tm="0">
                                          <p:val>
                                            <p:strVal val="(6*min(max(#ppt_w*#ppt_h,.3),1)-7.4)/-.7*#ppt_h"/>
                                          </p:val>
                                        </p:tav>
                                        <p:tav tm="100000">
                                          <p:val>
                                            <p:strVal val="#ppt_h"/>
                                          </p:val>
                                        </p:tav>
                                      </p:tavLst>
                                    </p:anim>
                                    <p:anim calcmode="lin" valueType="num">
                                      <p:cBhvr>
                                        <p:cTn id="36" dur="1000" fill="hold"/>
                                        <p:tgtEl>
                                          <p:spTgt spid="77"/>
                                        </p:tgtEl>
                                        <p:attrNameLst>
                                          <p:attrName>ppt_x</p:attrName>
                                        </p:attrNameLst>
                                      </p:cBhvr>
                                      <p:tavLst>
                                        <p:tav tm="0">
                                          <p:val>
                                            <p:fltVal val="0.5"/>
                                          </p:val>
                                        </p:tav>
                                        <p:tav tm="100000">
                                          <p:val>
                                            <p:strVal val="#ppt_x"/>
                                          </p:val>
                                        </p:tav>
                                      </p:tavLst>
                                    </p:anim>
                                    <p:anim calcmode="lin" valueType="num">
                                      <p:cBhvr>
                                        <p:cTn id="37" dur="1000" fill="hold"/>
                                        <p:tgtEl>
                                          <p:spTgt spid="77"/>
                                        </p:tgtEl>
                                        <p:attrNameLst>
                                          <p:attrName>ppt_y</p:attrName>
                                        </p:attrNameLst>
                                      </p:cBhvr>
                                      <p:tavLst>
                                        <p:tav tm="0">
                                          <p:val>
                                            <p:strVal val="1+(6*min(max(#ppt_w*#ppt_h,.3),1)-7.4)/-.7*#ppt_h/2"/>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78"/>
                                        </p:tgtEl>
                                        <p:attrNameLst>
                                          <p:attrName>style.visibility</p:attrName>
                                        </p:attrNameLst>
                                      </p:cBhvr>
                                      <p:to>
                                        <p:strVal val="visible"/>
                                      </p:to>
                                    </p:set>
                                    <p:anim calcmode="lin" valueType="num">
                                      <p:cBhvr>
                                        <p:cTn id="40" dur="250" fill="hold"/>
                                        <p:tgtEl>
                                          <p:spTgt spid="78"/>
                                        </p:tgtEl>
                                        <p:attrNameLst>
                                          <p:attrName>ppt_w</p:attrName>
                                        </p:attrNameLst>
                                      </p:cBhvr>
                                      <p:tavLst>
                                        <p:tav tm="0">
                                          <p:val>
                                            <p:fltVal val="0"/>
                                          </p:val>
                                        </p:tav>
                                        <p:tav tm="100000">
                                          <p:val>
                                            <p:strVal val="#ppt_w"/>
                                          </p:val>
                                        </p:tav>
                                      </p:tavLst>
                                    </p:anim>
                                    <p:anim calcmode="lin" valueType="num">
                                      <p:cBhvr>
                                        <p:cTn id="41" dur="250" fill="hold"/>
                                        <p:tgtEl>
                                          <p:spTgt spid="78"/>
                                        </p:tgtEl>
                                        <p:attrNameLst>
                                          <p:attrName>ppt_h</p:attrName>
                                        </p:attrNameLst>
                                      </p:cBhvr>
                                      <p:tavLst>
                                        <p:tav tm="0">
                                          <p:val>
                                            <p:fltVal val="0"/>
                                          </p:val>
                                        </p:tav>
                                        <p:tav tm="100000">
                                          <p:val>
                                            <p:strVal val="#ppt_h"/>
                                          </p:val>
                                        </p:tav>
                                      </p:tavLst>
                                    </p:anim>
                                    <p:animEffect transition="in" filter="fade">
                                      <p:cBhvr>
                                        <p:cTn id="42" dur="250"/>
                                        <p:tgtEl>
                                          <p:spTgt spid="78"/>
                                        </p:tgtEl>
                                      </p:cBhvr>
                                    </p:animEffect>
                                  </p:childTnLst>
                                </p:cTn>
                              </p:par>
                              <p:par>
                                <p:cTn id="43" presetID="6" presetClass="emph" presetSubtype="0" decel="100000" fill="hold" grpId="1" nodeType="withEffect">
                                  <p:stCondLst>
                                    <p:cond delay="600"/>
                                  </p:stCondLst>
                                  <p:childTnLst>
                                    <p:animScale>
                                      <p:cBhvr>
                                        <p:cTn id="44" dur="250" fill="hold"/>
                                        <p:tgtEl>
                                          <p:spTgt spid="78"/>
                                        </p:tgtEl>
                                      </p:cBhvr>
                                      <p:by x="120000" y="120000"/>
                                    </p:animScale>
                                  </p:childTnLst>
                                </p:cTn>
                              </p:par>
                              <p:par>
                                <p:cTn id="45" presetID="6" presetClass="emph" presetSubtype="0" decel="100000" fill="hold" grpId="2" nodeType="withEffect">
                                  <p:stCondLst>
                                    <p:cond delay="800"/>
                                  </p:stCondLst>
                                  <p:childTnLst>
                                    <p:animScale>
                                      <p:cBhvr>
                                        <p:cTn id="46" dur="250" fill="hold"/>
                                        <p:tgtEl>
                                          <p:spTgt spid="78"/>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5" grpId="2"/>
      <p:bldP spid="77" grpId="0" animBg="1"/>
      <p:bldP spid="78" grpId="0"/>
      <p:bldP spid="78" grpId="1"/>
      <p:bldP spid="78" grpId="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6" y="353095"/>
            <a:ext cx="7204657"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第四部分：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 name="矩形 20"/>
          <p:cNvSpPr/>
          <p:nvPr/>
        </p:nvSpPr>
        <p:spPr>
          <a:xfrm>
            <a:off x="8264943" y="1639190"/>
            <a:ext cx="3531908" cy="1631216"/>
          </a:xfrm>
          <a:prstGeom prst="rect">
            <a:avLst/>
          </a:prstGeom>
        </p:spPr>
        <p:txBody>
          <a:bodyPr wrap="square">
            <a:spAutoFit/>
          </a:bodyPr>
          <a:lstStyle/>
          <a:p>
            <a:pPr algn="just"/>
            <a:r>
              <a:rPr lang="zh-CN" altLang="en-US" sz="2000" dirty="0">
                <a:solidFill>
                  <a:srgbClr val="C00000"/>
                </a:solidFill>
                <a:latin typeface="微软雅黑" panose="020B0503020204020204" pitchFamily="34" charset="-122"/>
                <a:ea typeface="微软雅黑" panose="020B0503020204020204" pitchFamily="34" charset="-122"/>
              </a:rPr>
              <a:t>今天，我们要结合新的时代条件，坚持坚定执着追理想、实事求是闯新路、艰苦奋斗攻难关、依靠群众求胜利，让井冈山精神放射出新的时代光芒。”</a:t>
            </a:r>
            <a:endParaRPr lang="zh-CN" altLang="en-US" sz="2000" dirty="0">
              <a:solidFill>
                <a:schemeClr val="tx2"/>
              </a:solidFill>
              <a:latin typeface="+mj-ea"/>
              <a:ea typeface="+mj-ea"/>
            </a:endParaRPr>
          </a:p>
        </p:txBody>
      </p:sp>
      <p:sp>
        <p:nvSpPr>
          <p:cNvPr id="22" name="Freeform 5"/>
          <p:cNvSpPr/>
          <p:nvPr/>
        </p:nvSpPr>
        <p:spPr bwMode="auto">
          <a:xfrm>
            <a:off x="4492625" y="1628800"/>
            <a:ext cx="1516063" cy="2322513"/>
          </a:xfrm>
          <a:custGeom>
            <a:avLst/>
            <a:gdLst>
              <a:gd name="T0" fmla="*/ 207 w 1797"/>
              <a:gd name="T1" fmla="*/ 2754 h 2754"/>
              <a:gd name="T2" fmla="*/ 0 w 1797"/>
              <a:gd name="T3" fmla="*/ 1892 h 2754"/>
              <a:gd name="T4" fmla="*/ 1797 w 1797"/>
              <a:gd name="T5" fmla="*/ 0 h 2754"/>
              <a:gd name="T6" fmla="*/ 1797 w 1797"/>
              <a:gd name="T7" fmla="*/ 592 h 2754"/>
              <a:gd name="T8" fmla="*/ 591 w 1797"/>
              <a:gd name="T9" fmla="*/ 1892 h 2754"/>
              <a:gd name="T10" fmla="*/ 720 w 1797"/>
              <a:gd name="T11" fmla="*/ 2458 h 2754"/>
              <a:gd name="T12" fmla="*/ 207 w 1797"/>
              <a:gd name="T13" fmla="*/ 2754 h 2754"/>
            </a:gdLst>
            <a:ahLst/>
            <a:cxnLst>
              <a:cxn ang="0">
                <a:pos x="T0" y="T1"/>
              </a:cxn>
              <a:cxn ang="0">
                <a:pos x="T2" y="T3"/>
              </a:cxn>
              <a:cxn ang="0">
                <a:pos x="T4" y="T5"/>
              </a:cxn>
              <a:cxn ang="0">
                <a:pos x="T6" y="T7"/>
              </a:cxn>
              <a:cxn ang="0">
                <a:pos x="T8" y="T9"/>
              </a:cxn>
              <a:cxn ang="0">
                <a:pos x="T10" y="T11"/>
              </a:cxn>
              <a:cxn ang="0">
                <a:pos x="T12" y="T13"/>
              </a:cxn>
            </a:cxnLst>
            <a:rect l="0" t="0" r="r" b="b"/>
            <a:pathLst>
              <a:path w="1797" h="2754">
                <a:moveTo>
                  <a:pt x="207" y="2754"/>
                </a:moveTo>
                <a:cubicBezTo>
                  <a:pt x="75" y="2495"/>
                  <a:pt x="0" y="2202"/>
                  <a:pt x="0" y="1892"/>
                </a:cubicBezTo>
                <a:cubicBezTo>
                  <a:pt x="0" y="878"/>
                  <a:pt x="796" y="50"/>
                  <a:pt x="1797" y="0"/>
                </a:cubicBezTo>
                <a:lnTo>
                  <a:pt x="1797" y="592"/>
                </a:lnTo>
                <a:cubicBezTo>
                  <a:pt x="1123" y="642"/>
                  <a:pt x="591" y="1205"/>
                  <a:pt x="591" y="1892"/>
                </a:cubicBezTo>
                <a:cubicBezTo>
                  <a:pt x="591" y="2094"/>
                  <a:pt x="637" y="2286"/>
                  <a:pt x="720" y="2458"/>
                </a:cubicBezTo>
                <a:lnTo>
                  <a:pt x="207" y="2754"/>
                </a:ln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23" name="Freeform 6"/>
          <p:cNvSpPr/>
          <p:nvPr/>
        </p:nvSpPr>
        <p:spPr bwMode="auto">
          <a:xfrm>
            <a:off x="4748213" y="3843363"/>
            <a:ext cx="2682875" cy="977900"/>
          </a:xfrm>
          <a:custGeom>
            <a:avLst/>
            <a:gdLst>
              <a:gd name="T0" fmla="*/ 3180 w 3180"/>
              <a:gd name="T1" fmla="*/ 296 h 1160"/>
              <a:gd name="T2" fmla="*/ 1590 w 3180"/>
              <a:gd name="T3" fmla="*/ 1160 h 1160"/>
              <a:gd name="T4" fmla="*/ 0 w 3180"/>
              <a:gd name="T5" fmla="*/ 296 h 1160"/>
              <a:gd name="T6" fmla="*/ 513 w 3180"/>
              <a:gd name="T7" fmla="*/ 0 h 1160"/>
              <a:gd name="T8" fmla="*/ 1590 w 3180"/>
              <a:gd name="T9" fmla="*/ 570 h 1160"/>
              <a:gd name="T10" fmla="*/ 2667 w 3180"/>
              <a:gd name="T11" fmla="*/ 0 h 1160"/>
              <a:gd name="T12" fmla="*/ 3180 w 3180"/>
              <a:gd name="T13" fmla="*/ 296 h 1160"/>
            </a:gdLst>
            <a:ahLst/>
            <a:cxnLst>
              <a:cxn ang="0">
                <a:pos x="T0" y="T1"/>
              </a:cxn>
              <a:cxn ang="0">
                <a:pos x="T2" y="T3"/>
              </a:cxn>
              <a:cxn ang="0">
                <a:pos x="T4" y="T5"/>
              </a:cxn>
              <a:cxn ang="0">
                <a:pos x="T6" y="T7"/>
              </a:cxn>
              <a:cxn ang="0">
                <a:pos x="T8" y="T9"/>
              </a:cxn>
              <a:cxn ang="0">
                <a:pos x="T10" y="T11"/>
              </a:cxn>
              <a:cxn ang="0">
                <a:pos x="T12" y="T13"/>
              </a:cxn>
            </a:cxnLst>
            <a:rect l="0" t="0" r="r" b="b"/>
            <a:pathLst>
              <a:path w="3180" h="1160">
                <a:moveTo>
                  <a:pt x="3180" y="296"/>
                </a:moveTo>
                <a:cubicBezTo>
                  <a:pt x="2842" y="816"/>
                  <a:pt x="2256" y="1160"/>
                  <a:pt x="1590" y="1160"/>
                </a:cubicBezTo>
                <a:cubicBezTo>
                  <a:pt x="924" y="1160"/>
                  <a:pt x="338" y="816"/>
                  <a:pt x="0" y="296"/>
                </a:cubicBezTo>
                <a:lnTo>
                  <a:pt x="513" y="0"/>
                </a:lnTo>
                <a:cubicBezTo>
                  <a:pt x="748" y="344"/>
                  <a:pt x="1143" y="570"/>
                  <a:pt x="1590" y="570"/>
                </a:cubicBezTo>
                <a:cubicBezTo>
                  <a:pt x="2038" y="570"/>
                  <a:pt x="2432" y="344"/>
                  <a:pt x="2667" y="0"/>
                </a:cubicBezTo>
                <a:lnTo>
                  <a:pt x="3180" y="296"/>
                </a:ln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24" name="Freeform 7"/>
          <p:cNvSpPr/>
          <p:nvPr/>
        </p:nvSpPr>
        <p:spPr bwMode="auto">
          <a:xfrm>
            <a:off x="6172200" y="1628800"/>
            <a:ext cx="1514475" cy="2322513"/>
          </a:xfrm>
          <a:custGeom>
            <a:avLst/>
            <a:gdLst>
              <a:gd name="T0" fmla="*/ 0 w 1797"/>
              <a:gd name="T1" fmla="*/ 0 h 2754"/>
              <a:gd name="T2" fmla="*/ 1797 w 1797"/>
              <a:gd name="T3" fmla="*/ 1892 h 2754"/>
              <a:gd name="T4" fmla="*/ 1590 w 1797"/>
              <a:gd name="T5" fmla="*/ 2754 h 2754"/>
              <a:gd name="T6" fmla="*/ 1077 w 1797"/>
              <a:gd name="T7" fmla="*/ 2458 h 2754"/>
              <a:gd name="T8" fmla="*/ 1206 w 1797"/>
              <a:gd name="T9" fmla="*/ 1892 h 2754"/>
              <a:gd name="T10" fmla="*/ 0 w 1797"/>
              <a:gd name="T11" fmla="*/ 592 h 2754"/>
              <a:gd name="T12" fmla="*/ 0 w 1797"/>
              <a:gd name="T13" fmla="*/ 0 h 2754"/>
            </a:gdLst>
            <a:ahLst/>
            <a:cxnLst>
              <a:cxn ang="0">
                <a:pos x="T0" y="T1"/>
              </a:cxn>
              <a:cxn ang="0">
                <a:pos x="T2" y="T3"/>
              </a:cxn>
              <a:cxn ang="0">
                <a:pos x="T4" y="T5"/>
              </a:cxn>
              <a:cxn ang="0">
                <a:pos x="T6" y="T7"/>
              </a:cxn>
              <a:cxn ang="0">
                <a:pos x="T8" y="T9"/>
              </a:cxn>
              <a:cxn ang="0">
                <a:pos x="T10" y="T11"/>
              </a:cxn>
              <a:cxn ang="0">
                <a:pos x="T12" y="T13"/>
              </a:cxn>
            </a:cxnLst>
            <a:rect l="0" t="0" r="r" b="b"/>
            <a:pathLst>
              <a:path w="1797" h="2754">
                <a:moveTo>
                  <a:pt x="0" y="0"/>
                </a:moveTo>
                <a:cubicBezTo>
                  <a:pt x="1001" y="50"/>
                  <a:pt x="1797" y="878"/>
                  <a:pt x="1797" y="1892"/>
                </a:cubicBezTo>
                <a:cubicBezTo>
                  <a:pt x="1797" y="2202"/>
                  <a:pt x="1722" y="2495"/>
                  <a:pt x="1590" y="2754"/>
                </a:cubicBezTo>
                <a:lnTo>
                  <a:pt x="1077" y="2458"/>
                </a:lnTo>
                <a:cubicBezTo>
                  <a:pt x="1160" y="2286"/>
                  <a:pt x="1206" y="2094"/>
                  <a:pt x="1206" y="1892"/>
                </a:cubicBezTo>
                <a:cubicBezTo>
                  <a:pt x="1206" y="1205"/>
                  <a:pt x="674" y="642"/>
                  <a:pt x="0" y="592"/>
                </a:cubicBez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29" name="Freeform 8"/>
          <p:cNvSpPr/>
          <p:nvPr/>
        </p:nvSpPr>
        <p:spPr bwMode="auto">
          <a:xfrm>
            <a:off x="5934075" y="4887938"/>
            <a:ext cx="311150" cy="268288"/>
          </a:xfrm>
          <a:custGeom>
            <a:avLst/>
            <a:gdLst>
              <a:gd name="T0" fmla="*/ 216 w 368"/>
              <a:gd name="T1" fmla="*/ 280 h 318"/>
              <a:gd name="T2" fmla="*/ 281 w 368"/>
              <a:gd name="T3" fmla="*/ 168 h 318"/>
              <a:gd name="T4" fmla="*/ 347 w 368"/>
              <a:gd name="T5" fmla="*/ 55 h 318"/>
              <a:gd name="T6" fmla="*/ 314 w 368"/>
              <a:gd name="T7" fmla="*/ 0 h 318"/>
              <a:gd name="T8" fmla="*/ 184 w 368"/>
              <a:gd name="T9" fmla="*/ 0 h 318"/>
              <a:gd name="T10" fmla="*/ 53 w 368"/>
              <a:gd name="T11" fmla="*/ 0 h 318"/>
              <a:gd name="T12" fmla="*/ 22 w 368"/>
              <a:gd name="T13" fmla="*/ 55 h 318"/>
              <a:gd name="T14" fmla="*/ 87 w 368"/>
              <a:gd name="T15" fmla="*/ 168 h 318"/>
              <a:gd name="T16" fmla="*/ 153 w 368"/>
              <a:gd name="T17" fmla="*/ 281 h 318"/>
              <a:gd name="T18" fmla="*/ 216 w 368"/>
              <a:gd name="T19" fmla="*/ 28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8" h="318">
                <a:moveTo>
                  <a:pt x="216" y="280"/>
                </a:moveTo>
                <a:lnTo>
                  <a:pt x="281" y="168"/>
                </a:lnTo>
                <a:cubicBezTo>
                  <a:pt x="303" y="130"/>
                  <a:pt x="325" y="92"/>
                  <a:pt x="347" y="55"/>
                </a:cubicBezTo>
                <a:cubicBezTo>
                  <a:pt x="368" y="18"/>
                  <a:pt x="357" y="0"/>
                  <a:pt x="314" y="0"/>
                </a:cubicBezTo>
                <a:lnTo>
                  <a:pt x="184" y="0"/>
                </a:lnTo>
                <a:cubicBezTo>
                  <a:pt x="140" y="0"/>
                  <a:pt x="97" y="0"/>
                  <a:pt x="53" y="0"/>
                </a:cubicBezTo>
                <a:cubicBezTo>
                  <a:pt x="11" y="0"/>
                  <a:pt x="0" y="18"/>
                  <a:pt x="22" y="55"/>
                </a:cubicBezTo>
                <a:lnTo>
                  <a:pt x="87" y="168"/>
                </a:lnTo>
                <a:cubicBezTo>
                  <a:pt x="109" y="206"/>
                  <a:pt x="131" y="244"/>
                  <a:pt x="153" y="281"/>
                </a:cubicBezTo>
                <a:cubicBezTo>
                  <a:pt x="174" y="318"/>
                  <a:pt x="195" y="318"/>
                  <a:pt x="216" y="280"/>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0" name="Freeform 9"/>
          <p:cNvSpPr/>
          <p:nvPr/>
        </p:nvSpPr>
        <p:spPr bwMode="auto">
          <a:xfrm>
            <a:off x="4219575" y="2565425"/>
            <a:ext cx="300038" cy="298450"/>
          </a:xfrm>
          <a:custGeom>
            <a:avLst/>
            <a:gdLst>
              <a:gd name="T0" fmla="*/ 31 w 355"/>
              <a:gd name="T1" fmla="*/ 140 h 355"/>
              <a:gd name="T2" fmla="*/ 122 w 355"/>
              <a:gd name="T3" fmla="*/ 232 h 355"/>
              <a:gd name="T4" fmla="*/ 215 w 355"/>
              <a:gd name="T5" fmla="*/ 325 h 355"/>
              <a:gd name="T6" fmla="*/ 276 w 355"/>
              <a:gd name="T7" fmla="*/ 307 h 355"/>
              <a:gd name="T8" fmla="*/ 310 w 355"/>
              <a:gd name="T9" fmla="*/ 182 h 355"/>
              <a:gd name="T10" fmla="*/ 344 w 355"/>
              <a:gd name="T11" fmla="*/ 55 h 355"/>
              <a:gd name="T12" fmla="*/ 298 w 355"/>
              <a:gd name="T13" fmla="*/ 11 h 355"/>
              <a:gd name="T14" fmla="*/ 173 w 355"/>
              <a:gd name="T15" fmla="*/ 45 h 355"/>
              <a:gd name="T16" fmla="*/ 46 w 355"/>
              <a:gd name="T17" fmla="*/ 79 h 355"/>
              <a:gd name="T18" fmla="*/ 31 w 355"/>
              <a:gd name="T19" fmla="*/ 1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55">
                <a:moveTo>
                  <a:pt x="31" y="140"/>
                </a:moveTo>
                <a:lnTo>
                  <a:pt x="122" y="232"/>
                </a:lnTo>
                <a:cubicBezTo>
                  <a:pt x="153" y="263"/>
                  <a:pt x="184" y="294"/>
                  <a:pt x="215" y="325"/>
                </a:cubicBezTo>
                <a:cubicBezTo>
                  <a:pt x="245" y="355"/>
                  <a:pt x="265" y="349"/>
                  <a:pt x="276" y="307"/>
                </a:cubicBezTo>
                <a:lnTo>
                  <a:pt x="310" y="182"/>
                </a:lnTo>
                <a:cubicBezTo>
                  <a:pt x="321" y="140"/>
                  <a:pt x="332" y="97"/>
                  <a:pt x="344" y="55"/>
                </a:cubicBezTo>
                <a:cubicBezTo>
                  <a:pt x="355" y="14"/>
                  <a:pt x="340" y="0"/>
                  <a:pt x="298" y="11"/>
                </a:cubicBezTo>
                <a:lnTo>
                  <a:pt x="173" y="45"/>
                </a:lnTo>
                <a:cubicBezTo>
                  <a:pt x="130" y="56"/>
                  <a:pt x="88" y="67"/>
                  <a:pt x="46" y="79"/>
                </a:cubicBezTo>
                <a:cubicBezTo>
                  <a:pt x="5" y="89"/>
                  <a:pt x="0" y="110"/>
                  <a:pt x="31" y="140"/>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1" name="Freeform 10"/>
          <p:cNvSpPr/>
          <p:nvPr/>
        </p:nvSpPr>
        <p:spPr bwMode="auto">
          <a:xfrm>
            <a:off x="7648575" y="2565425"/>
            <a:ext cx="298450" cy="298450"/>
          </a:xfrm>
          <a:custGeom>
            <a:avLst/>
            <a:gdLst>
              <a:gd name="T0" fmla="*/ 324 w 355"/>
              <a:gd name="T1" fmla="*/ 140 h 355"/>
              <a:gd name="T2" fmla="*/ 233 w 355"/>
              <a:gd name="T3" fmla="*/ 232 h 355"/>
              <a:gd name="T4" fmla="*/ 140 w 355"/>
              <a:gd name="T5" fmla="*/ 325 h 355"/>
              <a:gd name="T6" fmla="*/ 79 w 355"/>
              <a:gd name="T7" fmla="*/ 307 h 355"/>
              <a:gd name="T8" fmla="*/ 45 w 355"/>
              <a:gd name="T9" fmla="*/ 182 h 355"/>
              <a:gd name="T10" fmla="*/ 11 w 355"/>
              <a:gd name="T11" fmla="*/ 55 h 355"/>
              <a:gd name="T12" fmla="*/ 57 w 355"/>
              <a:gd name="T13" fmla="*/ 11 h 355"/>
              <a:gd name="T14" fmla="*/ 182 w 355"/>
              <a:gd name="T15" fmla="*/ 45 h 355"/>
              <a:gd name="T16" fmla="*/ 309 w 355"/>
              <a:gd name="T17" fmla="*/ 79 h 355"/>
              <a:gd name="T18" fmla="*/ 324 w 355"/>
              <a:gd name="T19" fmla="*/ 1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55">
                <a:moveTo>
                  <a:pt x="324" y="140"/>
                </a:moveTo>
                <a:lnTo>
                  <a:pt x="233" y="232"/>
                </a:lnTo>
                <a:cubicBezTo>
                  <a:pt x="202" y="263"/>
                  <a:pt x="171" y="294"/>
                  <a:pt x="140" y="325"/>
                </a:cubicBezTo>
                <a:cubicBezTo>
                  <a:pt x="110" y="355"/>
                  <a:pt x="90" y="349"/>
                  <a:pt x="79" y="307"/>
                </a:cubicBezTo>
                <a:lnTo>
                  <a:pt x="45" y="182"/>
                </a:lnTo>
                <a:cubicBezTo>
                  <a:pt x="34" y="140"/>
                  <a:pt x="23" y="97"/>
                  <a:pt x="11" y="55"/>
                </a:cubicBezTo>
                <a:cubicBezTo>
                  <a:pt x="0" y="14"/>
                  <a:pt x="15" y="0"/>
                  <a:pt x="57" y="11"/>
                </a:cubicBezTo>
                <a:lnTo>
                  <a:pt x="182" y="45"/>
                </a:lnTo>
                <a:cubicBezTo>
                  <a:pt x="224" y="56"/>
                  <a:pt x="267" y="67"/>
                  <a:pt x="309" y="79"/>
                </a:cubicBezTo>
                <a:cubicBezTo>
                  <a:pt x="350" y="89"/>
                  <a:pt x="355" y="110"/>
                  <a:pt x="324" y="140"/>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2" name="矩形 31"/>
          <p:cNvSpPr/>
          <p:nvPr/>
        </p:nvSpPr>
        <p:spPr>
          <a:xfrm>
            <a:off x="5283436" y="3263157"/>
            <a:ext cx="1612428" cy="523220"/>
          </a:xfrm>
          <a:prstGeom prst="rect">
            <a:avLst/>
          </a:prstGeom>
        </p:spPr>
        <p:txBody>
          <a:bodyPr wrap="square">
            <a:spAutoFit/>
          </a:bodyPr>
          <a:lstStyle/>
          <a:p>
            <a:r>
              <a:rPr lang="zh-CN" altLang="en-US" sz="2800" b="1" dirty="0">
                <a:solidFill>
                  <a:srgbClr val="C00000"/>
                </a:solidFill>
                <a:latin typeface="+mj-ea"/>
                <a:ea typeface="+mj-ea"/>
              </a:rPr>
              <a:t>时代光芒</a:t>
            </a:r>
          </a:p>
        </p:txBody>
      </p:sp>
      <p:sp>
        <p:nvSpPr>
          <p:cNvPr id="33" name="矩形 32"/>
          <p:cNvSpPr/>
          <p:nvPr/>
        </p:nvSpPr>
        <p:spPr>
          <a:xfrm>
            <a:off x="728355" y="1628800"/>
            <a:ext cx="3284233" cy="1884618"/>
          </a:xfrm>
          <a:prstGeom prst="rect">
            <a:avLst/>
          </a:prstGeom>
        </p:spPr>
        <p:txBody>
          <a:bodyPr wrap="square">
            <a:spAutoFit/>
          </a:bodyPr>
          <a:lstStyle/>
          <a:p>
            <a:pPr>
              <a:lnSpc>
                <a:spcPct val="150000"/>
              </a:lnSpc>
            </a:pPr>
            <a:r>
              <a:rPr lang="zh-CN" altLang="en-US" sz="2000" dirty="0">
                <a:solidFill>
                  <a:srgbClr val="C00000"/>
                </a:solidFill>
                <a:latin typeface="微软雅黑" panose="020B0503020204020204" pitchFamily="34" charset="-122"/>
                <a:ea typeface="微软雅黑" panose="020B0503020204020204" pitchFamily="34" charset="-122"/>
              </a:rPr>
              <a:t>“井冈山是中国革命的摇篮。井冈山时期留给我们最为宝贵的财富，就是跨越时空的井冈山精神。</a:t>
            </a:r>
            <a:endParaRPr lang="zh-CN" altLang="en-US" sz="1600"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nvSpPr>
        <p:spPr>
          <a:xfrm>
            <a:off x="731689" y="5308153"/>
            <a:ext cx="10752007" cy="707886"/>
          </a:xfrm>
          <a:prstGeom prst="rect">
            <a:avLst/>
          </a:prstGeom>
        </p:spPr>
        <p:txBody>
          <a:bodyPr wrap="square">
            <a:spAutoFit/>
          </a:bodyPr>
          <a:lstStyle/>
          <a:p>
            <a:pPr>
              <a:lnSpc>
                <a:spcPts val="2400"/>
              </a:lnSpc>
              <a:defRPr/>
            </a:pPr>
            <a:r>
              <a:rPr lang="zh-CN" altLang="en-US" sz="2000" b="1" dirty="0">
                <a:solidFill>
                  <a:srgbClr val="C00000"/>
                </a:solidFill>
                <a:latin typeface="微软雅黑" panose="020B0503020204020204" pitchFamily="34" charset="-122"/>
                <a:ea typeface="微软雅黑" panose="020B0503020204020204" pitchFamily="34" charset="-122"/>
              </a:rPr>
              <a:t>“中国共产党人的初心和使命，就是为中国人民谋幸福，为中华民族谋复兴。这个初心和使命是激励中国共产党人不断前进的根本动力。”</a:t>
            </a:r>
          </a:p>
        </p:txBody>
      </p:sp>
      <p:sp>
        <p:nvSpPr>
          <p:cNvPr id="35" name="Freeform 5"/>
          <p:cNvSpPr>
            <a:spLocks noEditPoints="1"/>
          </p:cNvSpPr>
          <p:nvPr/>
        </p:nvSpPr>
        <p:spPr bwMode="auto">
          <a:xfrm>
            <a:off x="5553869" y="2303487"/>
            <a:ext cx="909637" cy="973138"/>
          </a:xfrm>
          <a:custGeom>
            <a:avLst/>
            <a:gdLst>
              <a:gd name="T0" fmla="*/ 456 w 1204"/>
              <a:gd name="T1" fmla="*/ 800 h 1286"/>
              <a:gd name="T2" fmla="*/ 434 w 1204"/>
              <a:gd name="T3" fmla="*/ 726 h 1286"/>
              <a:gd name="T4" fmla="*/ 526 w 1204"/>
              <a:gd name="T5" fmla="*/ 351 h 1286"/>
              <a:gd name="T6" fmla="*/ 624 w 1204"/>
              <a:gd name="T7" fmla="*/ 656 h 1286"/>
              <a:gd name="T8" fmla="*/ 746 w 1204"/>
              <a:gd name="T9" fmla="*/ 302 h 1286"/>
              <a:gd name="T10" fmla="*/ 476 w 1204"/>
              <a:gd name="T11" fmla="*/ 600 h 1286"/>
              <a:gd name="T12" fmla="*/ 453 w 1204"/>
              <a:gd name="T13" fmla="*/ 640 h 1286"/>
              <a:gd name="T14" fmla="*/ 619 w 1204"/>
              <a:gd name="T15" fmla="*/ 737 h 1286"/>
              <a:gd name="T16" fmla="*/ 794 w 1204"/>
              <a:gd name="T17" fmla="*/ 257 h 1286"/>
              <a:gd name="T18" fmla="*/ 802 w 1204"/>
              <a:gd name="T19" fmla="*/ 164 h 1286"/>
              <a:gd name="T20" fmla="*/ 794 w 1204"/>
              <a:gd name="T21" fmla="*/ 257 h 1286"/>
              <a:gd name="T22" fmla="*/ 940 w 1204"/>
              <a:gd name="T23" fmla="*/ 303 h 1286"/>
              <a:gd name="T24" fmla="*/ 847 w 1204"/>
              <a:gd name="T25" fmla="*/ 311 h 1286"/>
              <a:gd name="T26" fmla="*/ 687 w 1204"/>
              <a:gd name="T27" fmla="*/ 216 h 1286"/>
              <a:gd name="T28" fmla="*/ 648 w 1204"/>
              <a:gd name="T29" fmla="*/ 131 h 1286"/>
              <a:gd name="T30" fmla="*/ 687 w 1204"/>
              <a:gd name="T31" fmla="*/ 216 h 1286"/>
              <a:gd name="T32" fmla="*/ 531 w 1204"/>
              <a:gd name="T33" fmla="*/ 161 h 1286"/>
              <a:gd name="T34" fmla="*/ 540 w 1204"/>
              <a:gd name="T35" fmla="*/ 254 h 1286"/>
              <a:gd name="T36" fmla="*/ 885 w 1204"/>
              <a:gd name="T37" fmla="*/ 459 h 1286"/>
              <a:gd name="T38" fmla="*/ 970 w 1204"/>
              <a:gd name="T39" fmla="*/ 419 h 1286"/>
              <a:gd name="T40" fmla="*/ 885 w 1204"/>
              <a:gd name="T41" fmla="*/ 459 h 1286"/>
              <a:gd name="T42" fmla="*/ 443 w 1204"/>
              <a:gd name="T43" fmla="*/ 658 h 1286"/>
              <a:gd name="T44" fmla="*/ 420 w 1204"/>
              <a:gd name="T45" fmla="*/ 698 h 1286"/>
              <a:gd name="T46" fmla="*/ 585 w 1204"/>
              <a:gd name="T47" fmla="*/ 795 h 1286"/>
              <a:gd name="T48" fmla="*/ 439 w 1204"/>
              <a:gd name="T49" fmla="*/ 1286 h 1286"/>
              <a:gd name="T50" fmla="*/ 470 w 1204"/>
              <a:gd name="T51" fmla="*/ 75 h 1286"/>
              <a:gd name="T52" fmla="*/ 1146 w 1204"/>
              <a:gd name="T53" fmla="*/ 365 h 1286"/>
              <a:gd name="T54" fmla="*/ 1157 w 1204"/>
              <a:gd name="T55" fmla="*/ 559 h 1286"/>
              <a:gd name="T56" fmla="*/ 1190 w 1204"/>
              <a:gd name="T57" fmla="*/ 804 h 1286"/>
              <a:gd name="T58" fmla="*/ 1149 w 1204"/>
              <a:gd name="T59" fmla="*/ 1011 h 1286"/>
              <a:gd name="T60" fmla="*/ 899 w 1204"/>
              <a:gd name="T61" fmla="*/ 1067 h 1286"/>
              <a:gd name="T62" fmla="*/ 439 w 1204"/>
              <a:gd name="T63" fmla="*/ 1286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4" h="1286">
                <a:moveTo>
                  <a:pt x="434" y="726"/>
                </a:moveTo>
                <a:cubicBezTo>
                  <a:pt x="421" y="753"/>
                  <a:pt x="430" y="785"/>
                  <a:pt x="456" y="800"/>
                </a:cubicBezTo>
                <a:cubicBezTo>
                  <a:pt x="478" y="812"/>
                  <a:pt x="504" y="809"/>
                  <a:pt x="522" y="793"/>
                </a:cubicBezTo>
                <a:lnTo>
                  <a:pt x="434" y="726"/>
                </a:lnTo>
                <a:close/>
                <a:moveTo>
                  <a:pt x="746" y="302"/>
                </a:moveTo>
                <a:cubicBezTo>
                  <a:pt x="667" y="256"/>
                  <a:pt x="568" y="278"/>
                  <a:pt x="526" y="351"/>
                </a:cubicBezTo>
                <a:cubicBezTo>
                  <a:pt x="483" y="425"/>
                  <a:pt x="539" y="507"/>
                  <a:pt x="500" y="584"/>
                </a:cubicBezTo>
                <a:lnTo>
                  <a:pt x="624" y="656"/>
                </a:lnTo>
                <a:cubicBezTo>
                  <a:pt x="672" y="584"/>
                  <a:pt x="771" y="591"/>
                  <a:pt x="814" y="517"/>
                </a:cubicBezTo>
                <a:cubicBezTo>
                  <a:pt x="856" y="444"/>
                  <a:pt x="826" y="348"/>
                  <a:pt x="746" y="302"/>
                </a:cubicBezTo>
                <a:close/>
                <a:moveTo>
                  <a:pt x="612" y="702"/>
                </a:moveTo>
                <a:lnTo>
                  <a:pt x="476" y="600"/>
                </a:lnTo>
                <a:cubicBezTo>
                  <a:pt x="466" y="592"/>
                  <a:pt x="452" y="595"/>
                  <a:pt x="446" y="606"/>
                </a:cubicBezTo>
                <a:cubicBezTo>
                  <a:pt x="440" y="617"/>
                  <a:pt x="443" y="632"/>
                  <a:pt x="453" y="640"/>
                </a:cubicBezTo>
                <a:lnTo>
                  <a:pt x="588" y="743"/>
                </a:lnTo>
                <a:cubicBezTo>
                  <a:pt x="599" y="750"/>
                  <a:pt x="612" y="748"/>
                  <a:pt x="619" y="737"/>
                </a:cubicBezTo>
                <a:cubicBezTo>
                  <a:pt x="625" y="726"/>
                  <a:pt x="622" y="710"/>
                  <a:pt x="612" y="702"/>
                </a:cubicBezTo>
                <a:close/>
                <a:moveTo>
                  <a:pt x="794" y="257"/>
                </a:moveTo>
                <a:lnTo>
                  <a:pt x="837" y="183"/>
                </a:lnTo>
                <a:lnTo>
                  <a:pt x="802" y="164"/>
                </a:lnTo>
                <a:lnTo>
                  <a:pt x="760" y="237"/>
                </a:lnTo>
                <a:lnTo>
                  <a:pt x="794" y="257"/>
                </a:lnTo>
                <a:close/>
                <a:moveTo>
                  <a:pt x="867" y="345"/>
                </a:moveTo>
                <a:lnTo>
                  <a:pt x="940" y="303"/>
                </a:lnTo>
                <a:lnTo>
                  <a:pt x="920" y="269"/>
                </a:lnTo>
                <a:lnTo>
                  <a:pt x="847" y="311"/>
                </a:lnTo>
                <a:lnTo>
                  <a:pt x="867" y="345"/>
                </a:lnTo>
                <a:close/>
                <a:moveTo>
                  <a:pt x="687" y="216"/>
                </a:moveTo>
                <a:lnTo>
                  <a:pt x="687" y="131"/>
                </a:lnTo>
                <a:lnTo>
                  <a:pt x="648" y="131"/>
                </a:lnTo>
                <a:lnTo>
                  <a:pt x="648" y="216"/>
                </a:lnTo>
                <a:lnTo>
                  <a:pt x="687" y="216"/>
                </a:lnTo>
                <a:close/>
                <a:moveTo>
                  <a:pt x="574" y="234"/>
                </a:moveTo>
                <a:lnTo>
                  <a:pt x="531" y="161"/>
                </a:lnTo>
                <a:lnTo>
                  <a:pt x="497" y="181"/>
                </a:lnTo>
                <a:lnTo>
                  <a:pt x="540" y="254"/>
                </a:lnTo>
                <a:lnTo>
                  <a:pt x="574" y="234"/>
                </a:lnTo>
                <a:close/>
                <a:moveTo>
                  <a:pt x="885" y="459"/>
                </a:moveTo>
                <a:lnTo>
                  <a:pt x="970" y="459"/>
                </a:lnTo>
                <a:lnTo>
                  <a:pt x="970" y="419"/>
                </a:lnTo>
                <a:lnTo>
                  <a:pt x="885" y="419"/>
                </a:lnTo>
                <a:lnTo>
                  <a:pt x="885" y="459"/>
                </a:lnTo>
                <a:close/>
                <a:moveTo>
                  <a:pt x="578" y="760"/>
                </a:moveTo>
                <a:lnTo>
                  <a:pt x="443" y="658"/>
                </a:lnTo>
                <a:cubicBezTo>
                  <a:pt x="433" y="650"/>
                  <a:pt x="419" y="653"/>
                  <a:pt x="412" y="664"/>
                </a:cubicBezTo>
                <a:cubicBezTo>
                  <a:pt x="406" y="675"/>
                  <a:pt x="409" y="690"/>
                  <a:pt x="420" y="698"/>
                </a:cubicBezTo>
                <a:lnTo>
                  <a:pt x="555" y="801"/>
                </a:lnTo>
                <a:cubicBezTo>
                  <a:pt x="565" y="808"/>
                  <a:pt x="579" y="806"/>
                  <a:pt x="585" y="795"/>
                </a:cubicBezTo>
                <a:cubicBezTo>
                  <a:pt x="591" y="784"/>
                  <a:pt x="588" y="768"/>
                  <a:pt x="578" y="760"/>
                </a:cubicBezTo>
                <a:close/>
                <a:moveTo>
                  <a:pt x="439" y="1286"/>
                </a:moveTo>
                <a:cubicBezTo>
                  <a:pt x="454" y="1184"/>
                  <a:pt x="453" y="1077"/>
                  <a:pt x="426" y="982"/>
                </a:cubicBezTo>
                <a:cubicBezTo>
                  <a:pt x="0" y="742"/>
                  <a:pt x="111" y="187"/>
                  <a:pt x="470" y="75"/>
                </a:cubicBezTo>
                <a:cubicBezTo>
                  <a:pt x="658" y="0"/>
                  <a:pt x="915" y="45"/>
                  <a:pt x="1083" y="212"/>
                </a:cubicBezTo>
                <a:cubicBezTo>
                  <a:pt x="1204" y="334"/>
                  <a:pt x="1146" y="365"/>
                  <a:pt x="1146" y="365"/>
                </a:cubicBezTo>
                <a:lnTo>
                  <a:pt x="1119" y="380"/>
                </a:lnTo>
                <a:cubicBezTo>
                  <a:pt x="1134" y="438"/>
                  <a:pt x="1160" y="545"/>
                  <a:pt x="1157" y="559"/>
                </a:cubicBezTo>
                <a:cubicBezTo>
                  <a:pt x="1152" y="579"/>
                  <a:pt x="1130" y="600"/>
                  <a:pt x="1130" y="600"/>
                </a:cubicBezTo>
                <a:lnTo>
                  <a:pt x="1190" y="804"/>
                </a:lnTo>
                <a:lnTo>
                  <a:pt x="1136" y="826"/>
                </a:lnTo>
                <a:cubicBezTo>
                  <a:pt x="1148" y="892"/>
                  <a:pt x="1155" y="946"/>
                  <a:pt x="1149" y="1011"/>
                </a:cubicBezTo>
                <a:cubicBezTo>
                  <a:pt x="1148" y="1022"/>
                  <a:pt x="1111" y="1054"/>
                  <a:pt x="1082" y="1056"/>
                </a:cubicBezTo>
                <a:lnTo>
                  <a:pt x="899" y="1067"/>
                </a:lnTo>
                <a:lnTo>
                  <a:pt x="911" y="1286"/>
                </a:lnTo>
                <a:lnTo>
                  <a:pt x="439" y="1286"/>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1.8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9" fill="hold" grpId="0" nodeType="afterEffect" p14:presetBounceEnd="40000">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14:bounceEnd="40000">
                                          <p:cBhvr additive="base">
                                            <p:cTn id="40" dur="500" fill="hold"/>
                                            <p:tgtEl>
                                              <p:spTgt spid="22"/>
                                            </p:tgtEl>
                                            <p:attrNameLst>
                                              <p:attrName>ppt_x</p:attrName>
                                            </p:attrNameLst>
                                          </p:cBhvr>
                                          <p:tavLst>
                                            <p:tav tm="0">
                                              <p:val>
                                                <p:strVal val="0-#ppt_w/2"/>
                                              </p:val>
                                            </p:tav>
                                            <p:tav tm="100000">
                                              <p:val>
                                                <p:strVal val="#ppt_x"/>
                                              </p:val>
                                            </p:tav>
                                          </p:tavLst>
                                        </p:anim>
                                        <p:anim calcmode="lin" valueType="num" p14:bounceEnd="40000">
                                          <p:cBhvr additive="base">
                                            <p:cTn id="41" dur="500" fill="hold"/>
                                            <p:tgtEl>
                                              <p:spTgt spid="22"/>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14:presetBounceEnd="40000">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14:bounceEnd="40000">
                                          <p:cBhvr additive="base">
                                            <p:cTn id="44" dur="50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45" dur="500" fill="hold"/>
                                            <p:tgtEl>
                                              <p:spTgt spid="24"/>
                                            </p:tgtEl>
                                            <p:attrNameLst>
                                              <p:attrName>ppt_y</p:attrName>
                                            </p:attrNameLst>
                                          </p:cBhvr>
                                          <p:tavLst>
                                            <p:tav tm="0">
                                              <p:val>
                                                <p:strVal val="0-#ppt_h/2"/>
                                              </p:val>
                                            </p:tav>
                                            <p:tav tm="100000">
                                              <p:val>
                                                <p:strVal val="#ppt_y"/>
                                              </p:val>
                                            </p:tav>
                                          </p:tavLst>
                                        </p:anim>
                                      </p:childTnLst>
                                    </p:cTn>
                                  </p:par>
                                  <p:par>
                                    <p:cTn id="46" presetID="2" presetClass="entr" presetSubtype="4" fill="hold" grpId="0" nodeType="withEffect" p14:presetBounceEnd="40000">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14:bounceEnd="40000">
                                          <p:cBhvr additive="base">
                                            <p:cTn id="48" dur="50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49" dur="500" fill="hold"/>
                                            <p:tgtEl>
                                              <p:spTgt spid="23"/>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53" presetClass="entr" presetSubtype="16"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childTnLst>
                              </p:cTn>
                            </p:par>
                            <p:par>
                              <p:cTn id="56" fill="hold">
                                <p:stCondLst>
                                  <p:cond delay="2500"/>
                                </p:stCondLst>
                                <p:childTnLst>
                                  <p:par>
                                    <p:cTn id="57" presetID="56" presetClass="entr" presetSubtype="0" fill="hold" grpId="0" nodeType="afterEffect">
                                      <p:stCondLst>
                                        <p:cond delay="0"/>
                                      </p:stCondLst>
                                      <p:iterate type="lt">
                                        <p:tmPct val="10000"/>
                                      </p:iterate>
                                      <p:childTnLst>
                                        <p:set>
                                          <p:cBhvr>
                                            <p:cTn id="58" dur="1" fill="hold">
                                              <p:stCondLst>
                                                <p:cond delay="0"/>
                                              </p:stCondLst>
                                            </p:cTn>
                                            <p:tgtEl>
                                              <p:spTgt spid="32"/>
                                            </p:tgtEl>
                                            <p:attrNameLst>
                                              <p:attrName>style.visibility</p:attrName>
                                            </p:attrNameLst>
                                          </p:cBhvr>
                                          <p:to>
                                            <p:strVal val="visible"/>
                                          </p:to>
                                        </p:set>
                                        <p:anim by="(-#ppt_w*2)" calcmode="lin" valueType="num">
                                          <p:cBhvr rctx="PPT">
                                            <p:cTn id="59" dur="375" autoRev="1" fill="hold">
                                              <p:stCondLst>
                                                <p:cond delay="0"/>
                                              </p:stCondLst>
                                            </p:cTn>
                                            <p:tgtEl>
                                              <p:spTgt spid="32"/>
                                            </p:tgtEl>
                                            <p:attrNameLst>
                                              <p:attrName>ppt_w</p:attrName>
                                            </p:attrNameLst>
                                          </p:cBhvr>
                                        </p:anim>
                                        <p:anim by="(#ppt_w*0.50)" calcmode="lin" valueType="num">
                                          <p:cBhvr>
                                            <p:cTn id="60" dur="375" decel="50000" autoRev="1" fill="hold">
                                              <p:stCondLst>
                                                <p:cond delay="0"/>
                                              </p:stCondLst>
                                            </p:cTn>
                                            <p:tgtEl>
                                              <p:spTgt spid="32"/>
                                            </p:tgtEl>
                                            <p:attrNameLst>
                                              <p:attrName>ppt_x</p:attrName>
                                            </p:attrNameLst>
                                          </p:cBhvr>
                                        </p:anim>
                                        <p:anim from="(-#ppt_h/2)" to="(#ppt_y)" calcmode="lin" valueType="num">
                                          <p:cBhvr>
                                            <p:cTn id="61" dur="750" fill="hold">
                                              <p:stCondLst>
                                                <p:cond delay="0"/>
                                              </p:stCondLst>
                                            </p:cTn>
                                            <p:tgtEl>
                                              <p:spTgt spid="32"/>
                                            </p:tgtEl>
                                            <p:attrNameLst>
                                              <p:attrName>ppt_y</p:attrName>
                                            </p:attrNameLst>
                                          </p:cBhvr>
                                        </p:anim>
                                        <p:animRot by="21600000">
                                          <p:cBhvr>
                                            <p:cTn id="62" dur="750" fill="hold">
                                              <p:stCondLst>
                                                <p:cond delay="0"/>
                                              </p:stCondLst>
                                            </p:cTn>
                                            <p:tgtEl>
                                              <p:spTgt spid="32"/>
                                            </p:tgtEl>
                                            <p:attrNameLst>
                                              <p:attrName>r</p:attrName>
                                            </p:attrNameLst>
                                          </p:cBhvr>
                                        </p:animRot>
                                      </p:childTnLst>
                                    </p:cTn>
                                  </p:par>
                                </p:childTnLst>
                              </p:cTn>
                            </p:par>
                            <p:par>
                              <p:cTn id="63" fill="hold">
                                <p:stCondLst>
                                  <p:cond delay="4625"/>
                                </p:stCondLst>
                                <p:childTnLst>
                                  <p:par>
                                    <p:cTn id="64" presetID="22" presetClass="entr" presetSubtype="2"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right)">
                                          <p:cBhvr>
                                            <p:cTn id="66" dur="500"/>
                                            <p:tgtEl>
                                              <p:spTgt spid="30"/>
                                            </p:tgtEl>
                                          </p:cBhvr>
                                        </p:animEffect>
                                      </p:childTnLst>
                                    </p:cTn>
                                  </p:par>
                                </p:childTnLst>
                              </p:cTn>
                            </p:par>
                            <p:par>
                              <p:cTn id="67" fill="hold">
                                <p:stCondLst>
                                  <p:cond delay="5125"/>
                                </p:stCondLst>
                                <p:childTnLst>
                                  <p:par>
                                    <p:cTn id="68" presetID="22" presetClass="entr" presetSubtype="2"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right)">
                                          <p:cBhvr>
                                            <p:cTn id="70" dur="500"/>
                                            <p:tgtEl>
                                              <p:spTgt spid="33"/>
                                            </p:tgtEl>
                                          </p:cBhvr>
                                        </p:animEffect>
                                      </p:childTnLst>
                                    </p:cTn>
                                  </p:par>
                                </p:childTnLst>
                              </p:cTn>
                            </p:par>
                            <p:par>
                              <p:cTn id="71" fill="hold">
                                <p:stCondLst>
                                  <p:cond delay="5625"/>
                                </p:stCondLst>
                                <p:childTnLst>
                                  <p:par>
                                    <p:cTn id="72" presetID="22" presetClass="entr" presetSubtype="1"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up)">
                                          <p:cBhvr>
                                            <p:cTn id="74" dur="500"/>
                                            <p:tgtEl>
                                              <p:spTgt spid="29"/>
                                            </p:tgtEl>
                                          </p:cBhvr>
                                        </p:animEffect>
                                      </p:childTnLst>
                                    </p:cTn>
                                  </p:par>
                                </p:childTnLst>
                              </p:cTn>
                            </p:par>
                            <p:par>
                              <p:cTn id="75" fill="hold">
                                <p:stCondLst>
                                  <p:cond delay="6125"/>
                                </p:stCondLst>
                                <p:childTnLst>
                                  <p:par>
                                    <p:cTn id="76" presetID="22" presetClass="entr" presetSubtype="1"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up)">
                                          <p:cBhvr>
                                            <p:cTn id="78" dur="500"/>
                                            <p:tgtEl>
                                              <p:spTgt spid="34"/>
                                            </p:tgtEl>
                                          </p:cBhvr>
                                        </p:animEffect>
                                      </p:childTnLst>
                                    </p:cTn>
                                  </p:par>
                                </p:childTnLst>
                              </p:cTn>
                            </p:par>
                            <p:par>
                              <p:cTn id="79" fill="hold">
                                <p:stCondLst>
                                  <p:cond delay="6625"/>
                                </p:stCondLst>
                                <p:childTnLst>
                                  <p:par>
                                    <p:cTn id="80" presetID="22"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left)">
                                          <p:cBhvr>
                                            <p:cTn id="82" dur="500"/>
                                            <p:tgtEl>
                                              <p:spTgt spid="31"/>
                                            </p:tgtEl>
                                          </p:cBhvr>
                                        </p:animEffect>
                                      </p:childTnLst>
                                    </p:cTn>
                                  </p:par>
                                </p:childTnLst>
                              </p:cTn>
                            </p:par>
                            <p:par>
                              <p:cTn id="83" fill="hold">
                                <p:stCondLst>
                                  <p:cond delay="7125"/>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21" grpId="0"/>
          <p:bldP spid="22" grpId="0" animBg="1"/>
          <p:bldP spid="23" grpId="0" animBg="1"/>
          <p:bldP spid="24" grpId="0" animBg="1"/>
          <p:bldP spid="29" grpId="0" animBg="1"/>
          <p:bldP spid="30" grpId="0" animBg="1"/>
          <p:bldP spid="31" grpId="0" animBg="1"/>
          <p:bldP spid="32" grpId="0"/>
          <p:bldP spid="33" grpId="0"/>
          <p:bldP spid="34" grpId="0"/>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1.8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9"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0-#ppt_w/2"/>
                                              </p:val>
                                            </p:tav>
                                            <p:tav tm="100000">
                                              <p:val>
                                                <p:strVal val="#ppt_x"/>
                                              </p:val>
                                            </p:tav>
                                          </p:tavLst>
                                        </p:anim>
                                        <p:anim calcmode="lin" valueType="num">
                                          <p:cBhvr additive="base">
                                            <p:cTn id="41" dur="500" fill="hold"/>
                                            <p:tgtEl>
                                              <p:spTgt spid="22"/>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1+#ppt_w/2"/>
                                              </p:val>
                                            </p:tav>
                                            <p:tav tm="100000">
                                              <p:val>
                                                <p:strVal val="#ppt_x"/>
                                              </p:val>
                                            </p:tav>
                                          </p:tavLst>
                                        </p:anim>
                                        <p:anim calcmode="lin" valueType="num">
                                          <p:cBhvr additive="base">
                                            <p:cTn id="45" dur="500" fill="hold"/>
                                            <p:tgtEl>
                                              <p:spTgt spid="24"/>
                                            </p:tgtEl>
                                            <p:attrNameLst>
                                              <p:attrName>ppt_y</p:attrName>
                                            </p:attrNameLst>
                                          </p:cBhvr>
                                          <p:tavLst>
                                            <p:tav tm="0">
                                              <p:val>
                                                <p:strVal val="0-#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53" presetClass="entr" presetSubtype="16"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childTnLst>
                              </p:cTn>
                            </p:par>
                            <p:par>
                              <p:cTn id="56" fill="hold">
                                <p:stCondLst>
                                  <p:cond delay="2500"/>
                                </p:stCondLst>
                                <p:childTnLst>
                                  <p:par>
                                    <p:cTn id="57" presetID="56" presetClass="entr" presetSubtype="0" fill="hold" grpId="0" nodeType="afterEffect">
                                      <p:stCondLst>
                                        <p:cond delay="0"/>
                                      </p:stCondLst>
                                      <p:iterate type="lt">
                                        <p:tmPct val="10000"/>
                                      </p:iterate>
                                      <p:childTnLst>
                                        <p:set>
                                          <p:cBhvr>
                                            <p:cTn id="58" dur="1" fill="hold">
                                              <p:stCondLst>
                                                <p:cond delay="0"/>
                                              </p:stCondLst>
                                            </p:cTn>
                                            <p:tgtEl>
                                              <p:spTgt spid="32"/>
                                            </p:tgtEl>
                                            <p:attrNameLst>
                                              <p:attrName>style.visibility</p:attrName>
                                            </p:attrNameLst>
                                          </p:cBhvr>
                                          <p:to>
                                            <p:strVal val="visible"/>
                                          </p:to>
                                        </p:set>
                                        <p:anim by="(-#ppt_w*2)" calcmode="lin" valueType="num">
                                          <p:cBhvr rctx="PPT">
                                            <p:cTn id="59" dur="375" autoRev="1" fill="hold">
                                              <p:stCondLst>
                                                <p:cond delay="0"/>
                                              </p:stCondLst>
                                            </p:cTn>
                                            <p:tgtEl>
                                              <p:spTgt spid="32"/>
                                            </p:tgtEl>
                                            <p:attrNameLst>
                                              <p:attrName>ppt_w</p:attrName>
                                            </p:attrNameLst>
                                          </p:cBhvr>
                                        </p:anim>
                                        <p:anim by="(#ppt_w*0.50)" calcmode="lin" valueType="num">
                                          <p:cBhvr>
                                            <p:cTn id="60" dur="375" decel="50000" autoRev="1" fill="hold">
                                              <p:stCondLst>
                                                <p:cond delay="0"/>
                                              </p:stCondLst>
                                            </p:cTn>
                                            <p:tgtEl>
                                              <p:spTgt spid="32"/>
                                            </p:tgtEl>
                                            <p:attrNameLst>
                                              <p:attrName>ppt_x</p:attrName>
                                            </p:attrNameLst>
                                          </p:cBhvr>
                                        </p:anim>
                                        <p:anim from="(-#ppt_h/2)" to="(#ppt_y)" calcmode="lin" valueType="num">
                                          <p:cBhvr>
                                            <p:cTn id="61" dur="750" fill="hold">
                                              <p:stCondLst>
                                                <p:cond delay="0"/>
                                              </p:stCondLst>
                                            </p:cTn>
                                            <p:tgtEl>
                                              <p:spTgt spid="32"/>
                                            </p:tgtEl>
                                            <p:attrNameLst>
                                              <p:attrName>ppt_y</p:attrName>
                                            </p:attrNameLst>
                                          </p:cBhvr>
                                        </p:anim>
                                        <p:animRot by="21600000">
                                          <p:cBhvr>
                                            <p:cTn id="62" dur="750" fill="hold">
                                              <p:stCondLst>
                                                <p:cond delay="0"/>
                                              </p:stCondLst>
                                            </p:cTn>
                                            <p:tgtEl>
                                              <p:spTgt spid="32"/>
                                            </p:tgtEl>
                                            <p:attrNameLst>
                                              <p:attrName>r</p:attrName>
                                            </p:attrNameLst>
                                          </p:cBhvr>
                                        </p:animRot>
                                      </p:childTnLst>
                                    </p:cTn>
                                  </p:par>
                                </p:childTnLst>
                              </p:cTn>
                            </p:par>
                            <p:par>
                              <p:cTn id="63" fill="hold">
                                <p:stCondLst>
                                  <p:cond delay="4625"/>
                                </p:stCondLst>
                                <p:childTnLst>
                                  <p:par>
                                    <p:cTn id="64" presetID="22" presetClass="entr" presetSubtype="2"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right)">
                                          <p:cBhvr>
                                            <p:cTn id="66" dur="500"/>
                                            <p:tgtEl>
                                              <p:spTgt spid="30"/>
                                            </p:tgtEl>
                                          </p:cBhvr>
                                        </p:animEffect>
                                      </p:childTnLst>
                                    </p:cTn>
                                  </p:par>
                                </p:childTnLst>
                              </p:cTn>
                            </p:par>
                            <p:par>
                              <p:cTn id="67" fill="hold">
                                <p:stCondLst>
                                  <p:cond delay="5125"/>
                                </p:stCondLst>
                                <p:childTnLst>
                                  <p:par>
                                    <p:cTn id="68" presetID="22" presetClass="entr" presetSubtype="2"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right)">
                                          <p:cBhvr>
                                            <p:cTn id="70" dur="500"/>
                                            <p:tgtEl>
                                              <p:spTgt spid="33"/>
                                            </p:tgtEl>
                                          </p:cBhvr>
                                        </p:animEffect>
                                      </p:childTnLst>
                                    </p:cTn>
                                  </p:par>
                                </p:childTnLst>
                              </p:cTn>
                            </p:par>
                            <p:par>
                              <p:cTn id="71" fill="hold">
                                <p:stCondLst>
                                  <p:cond delay="5625"/>
                                </p:stCondLst>
                                <p:childTnLst>
                                  <p:par>
                                    <p:cTn id="72" presetID="22" presetClass="entr" presetSubtype="1"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up)">
                                          <p:cBhvr>
                                            <p:cTn id="74" dur="500"/>
                                            <p:tgtEl>
                                              <p:spTgt spid="29"/>
                                            </p:tgtEl>
                                          </p:cBhvr>
                                        </p:animEffect>
                                      </p:childTnLst>
                                    </p:cTn>
                                  </p:par>
                                </p:childTnLst>
                              </p:cTn>
                            </p:par>
                            <p:par>
                              <p:cTn id="75" fill="hold">
                                <p:stCondLst>
                                  <p:cond delay="6125"/>
                                </p:stCondLst>
                                <p:childTnLst>
                                  <p:par>
                                    <p:cTn id="76" presetID="22" presetClass="entr" presetSubtype="1"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up)">
                                          <p:cBhvr>
                                            <p:cTn id="78" dur="500"/>
                                            <p:tgtEl>
                                              <p:spTgt spid="34"/>
                                            </p:tgtEl>
                                          </p:cBhvr>
                                        </p:animEffect>
                                      </p:childTnLst>
                                    </p:cTn>
                                  </p:par>
                                </p:childTnLst>
                              </p:cTn>
                            </p:par>
                            <p:par>
                              <p:cTn id="79" fill="hold">
                                <p:stCondLst>
                                  <p:cond delay="6625"/>
                                </p:stCondLst>
                                <p:childTnLst>
                                  <p:par>
                                    <p:cTn id="80" presetID="22"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left)">
                                          <p:cBhvr>
                                            <p:cTn id="82" dur="500"/>
                                            <p:tgtEl>
                                              <p:spTgt spid="31"/>
                                            </p:tgtEl>
                                          </p:cBhvr>
                                        </p:animEffect>
                                      </p:childTnLst>
                                    </p:cTn>
                                  </p:par>
                                </p:childTnLst>
                              </p:cTn>
                            </p:par>
                            <p:par>
                              <p:cTn id="83" fill="hold">
                                <p:stCondLst>
                                  <p:cond delay="7125"/>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21" grpId="0"/>
          <p:bldP spid="22" grpId="0" animBg="1"/>
          <p:bldP spid="23" grpId="0" animBg="1"/>
          <p:bldP spid="24" grpId="0" animBg="1"/>
          <p:bldP spid="29" grpId="0" animBg="1"/>
          <p:bldP spid="30" grpId="0" animBg="1"/>
          <p:bldP spid="31" grpId="0" animBg="1"/>
          <p:bldP spid="32" grpId="0"/>
          <p:bldP spid="33" grpId="0"/>
          <p:bldP spid="34" grpId="0"/>
          <p:bldP spid="35" grpId="0" animBg="1"/>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6" y="353095"/>
            <a:ext cx="7204657"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第四部分：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Freeform 14"/>
          <p:cNvSpPr/>
          <p:nvPr/>
        </p:nvSpPr>
        <p:spPr bwMode="auto">
          <a:xfrm>
            <a:off x="1182034" y="2029217"/>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a:solidFill>
                <a:schemeClr val="bg2"/>
              </a:solidFill>
            </a:endParaRPr>
          </a:p>
        </p:txBody>
      </p:sp>
      <p:sp>
        <p:nvSpPr>
          <p:cNvPr id="7" name="TextBox 11"/>
          <p:cNvSpPr txBox="1"/>
          <p:nvPr/>
        </p:nvSpPr>
        <p:spPr>
          <a:xfrm>
            <a:off x="1478739" y="2158943"/>
            <a:ext cx="564578" cy="830997"/>
          </a:xfrm>
          <a:prstGeom prst="rect">
            <a:avLst/>
          </a:prstGeom>
          <a:noFill/>
        </p:spPr>
        <p:txBody>
          <a:bodyPr wrap="none" rtlCol="0">
            <a:spAutoFit/>
          </a:bodyPr>
          <a:lstStyle/>
          <a:p>
            <a:r>
              <a:rPr lang="en-US" altLang="zh-CN" sz="4800" b="1" dirty="0">
                <a:solidFill>
                  <a:schemeClr val="bg2"/>
                </a:solidFill>
                <a:latin typeface="+mj-ea"/>
                <a:ea typeface="+mj-ea"/>
              </a:rPr>
              <a:t>1</a:t>
            </a:r>
            <a:endParaRPr lang="zh-CN" altLang="en-US" sz="4800" b="1" dirty="0">
              <a:solidFill>
                <a:schemeClr val="bg2"/>
              </a:solidFill>
              <a:latin typeface="+mj-ea"/>
              <a:ea typeface="+mj-ea"/>
            </a:endParaRPr>
          </a:p>
        </p:txBody>
      </p:sp>
      <p:sp>
        <p:nvSpPr>
          <p:cNvPr id="8" name="TextBox 12"/>
          <p:cNvSpPr txBox="1"/>
          <p:nvPr/>
        </p:nvSpPr>
        <p:spPr>
          <a:xfrm>
            <a:off x="2389854" y="1752749"/>
            <a:ext cx="6276626" cy="461665"/>
          </a:xfrm>
          <a:prstGeom prst="rect">
            <a:avLst/>
          </a:prstGeom>
          <a:noFill/>
        </p:spPr>
        <p:txBody>
          <a:bodyPr wrap="square" rtlCol="0">
            <a:spAutoFit/>
          </a:bodyPr>
          <a:lstStyle/>
          <a:p>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endParaRPr lang="en-US" altLang="zh-CN" sz="2400" b="1" dirty="0">
              <a:solidFill>
                <a:srgbClr val="C00000"/>
              </a:solidFill>
              <a:latin typeface="+mn-ea"/>
            </a:endParaRPr>
          </a:p>
        </p:txBody>
      </p:sp>
      <p:sp>
        <p:nvSpPr>
          <p:cNvPr id="9" name="TextBox 13"/>
          <p:cNvSpPr txBox="1"/>
          <p:nvPr/>
        </p:nvSpPr>
        <p:spPr>
          <a:xfrm>
            <a:off x="2389853" y="2159247"/>
            <a:ext cx="8576597" cy="842988"/>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nSpc>
                <a:spcPts val="3100"/>
              </a:lnSpc>
              <a:defRPr/>
            </a:pPr>
            <a:r>
              <a:rPr lang="zh-CN" altLang="en-US" dirty="0">
                <a:solidFill>
                  <a:srgbClr val="C00000"/>
                </a:solidFill>
                <a:latin typeface="微软雅黑" panose="020B0503020204020204" pitchFamily="34" charset="-122"/>
                <a:ea typeface="微软雅黑" panose="020B0503020204020204" pitchFamily="34" charset="-122"/>
                <a:cs typeface="+mn-ea"/>
                <a:sym typeface="+mn-lt"/>
              </a:rPr>
              <a:t>今天，我们比历史上任何时期都更接近、更有信心和能力实现中华民族伟大复兴的目标。行百里者半九十。</a:t>
            </a:r>
            <a:endParaRPr lang="zh-CN" altLang="en-US" sz="11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10" name="Freeform 14"/>
          <p:cNvSpPr/>
          <p:nvPr/>
        </p:nvSpPr>
        <p:spPr bwMode="auto">
          <a:xfrm>
            <a:off x="1182034" y="4081239"/>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a:solidFill>
                <a:schemeClr val="bg2"/>
              </a:solidFill>
            </a:endParaRPr>
          </a:p>
        </p:txBody>
      </p:sp>
      <p:sp>
        <p:nvSpPr>
          <p:cNvPr id="11" name="TextBox 15"/>
          <p:cNvSpPr txBox="1"/>
          <p:nvPr/>
        </p:nvSpPr>
        <p:spPr>
          <a:xfrm>
            <a:off x="1494074" y="4244356"/>
            <a:ext cx="533909" cy="830997"/>
          </a:xfrm>
          <a:prstGeom prst="rect">
            <a:avLst/>
          </a:prstGeom>
          <a:noFill/>
        </p:spPr>
        <p:txBody>
          <a:bodyPr wrap="square" rtlCol="0">
            <a:spAutoFit/>
          </a:bodyPr>
          <a:lstStyle/>
          <a:p>
            <a:r>
              <a:rPr lang="en-US" altLang="zh-CN" sz="4800" b="1" dirty="0">
                <a:solidFill>
                  <a:schemeClr val="bg2"/>
                </a:solidFill>
                <a:latin typeface="+mj-ea"/>
                <a:ea typeface="+mj-ea"/>
              </a:rPr>
              <a:t>2</a:t>
            </a:r>
            <a:endParaRPr lang="zh-CN" altLang="en-US" sz="4800" b="1" dirty="0">
              <a:solidFill>
                <a:schemeClr val="bg2"/>
              </a:solidFill>
              <a:latin typeface="+mj-ea"/>
              <a:ea typeface="+mj-ea"/>
            </a:endParaRPr>
          </a:p>
        </p:txBody>
      </p:sp>
      <p:sp>
        <p:nvSpPr>
          <p:cNvPr id="12" name="TextBox 17"/>
          <p:cNvSpPr txBox="1"/>
          <p:nvPr/>
        </p:nvSpPr>
        <p:spPr>
          <a:xfrm>
            <a:off x="2340022" y="3968505"/>
            <a:ext cx="8626428" cy="1289905"/>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gn="just">
              <a:lnSpc>
                <a:spcPct val="150000"/>
              </a:lnSpc>
            </a:pPr>
            <a:r>
              <a:rPr lang="zh-CN" altLang="en-US" dirty="0">
                <a:solidFill>
                  <a:schemeClr val="tx1"/>
                </a:solidFill>
                <a:latin typeface="微软雅黑" panose="020B0503020204020204" pitchFamily="34" charset="-122"/>
                <a:ea typeface="微软雅黑" panose="020B0503020204020204" pitchFamily="34" charset="-122"/>
                <a:cs typeface="+mn-ea"/>
                <a:sym typeface="+mn-lt"/>
              </a:rPr>
              <a:t>中华民族伟大复兴，绝不是轻轻松松、敲锣打鼓就能实现的。全党必须准备付出更为艰巨、更为艰苦的努力。为了实现伟大梦想，必须进行伟大斗争、建设伟大工程、推进伟大事业。</a:t>
            </a:r>
            <a:endParaRPr lang="zh-CN" altLang="en-US" dirty="0">
              <a:solidFill>
                <a:schemeClr val="tx1"/>
              </a:solidFill>
              <a:latin typeface="Noto Sans S Chinese Medium" pitchFamily="34" charset="-122"/>
              <a:ea typeface="Noto Sans S Chinese Medium" pitchFamily="34"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1.8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12" fill="hold" grpId="0" nodeType="afterEffect" p14:presetBounceEnd="20000">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14:bounceEnd="20000">
                                          <p:cBhvr additive="base">
                                            <p:cTn id="40" dur="500" fill="hold"/>
                                            <p:tgtEl>
                                              <p:spTgt spid="6"/>
                                            </p:tgtEl>
                                            <p:attrNameLst>
                                              <p:attrName>ppt_x</p:attrName>
                                            </p:attrNameLst>
                                          </p:cBhvr>
                                          <p:tavLst>
                                            <p:tav tm="0">
                                              <p:val>
                                                <p:strVal val="0-#ppt_w/2"/>
                                              </p:val>
                                            </p:tav>
                                            <p:tav tm="100000">
                                              <p:val>
                                                <p:strVal val="#ppt_x"/>
                                              </p:val>
                                            </p:tav>
                                          </p:tavLst>
                                        </p:anim>
                                        <p:anim calcmode="lin" valueType="num" p14:bounceEnd="20000">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31"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 calcmode="lin" valueType="num">
                                          <p:cBhvr>
                                            <p:cTn id="47" dur="500" fill="hold"/>
                                            <p:tgtEl>
                                              <p:spTgt spid="7"/>
                                            </p:tgtEl>
                                            <p:attrNameLst>
                                              <p:attrName>style.rotation</p:attrName>
                                            </p:attrNameLst>
                                          </p:cBhvr>
                                          <p:tavLst>
                                            <p:tav tm="0">
                                              <p:val>
                                                <p:fltVal val="90"/>
                                              </p:val>
                                            </p:tav>
                                            <p:tav tm="100000">
                                              <p:val>
                                                <p:fltVal val="0"/>
                                              </p:val>
                                            </p:tav>
                                          </p:tavLst>
                                        </p:anim>
                                        <p:animEffect transition="in" filter="fade">
                                          <p:cBhvr>
                                            <p:cTn id="48" dur="500"/>
                                            <p:tgtEl>
                                              <p:spTgt spid="7"/>
                                            </p:tgtEl>
                                          </p:cBhvr>
                                        </p:animEffect>
                                      </p:childTnLst>
                                    </p:cTn>
                                  </p:par>
                                </p:childTnLst>
                              </p:cTn>
                            </p:par>
                            <p:par>
                              <p:cTn id="49" fill="hold">
                                <p:stCondLst>
                                  <p:cond delay="2500"/>
                                </p:stCondLst>
                                <p:childTnLst>
                                  <p:par>
                                    <p:cTn id="50" presetID="31"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 calcmode="lin" valueType="num">
                                          <p:cBhvr>
                                            <p:cTn id="54" dur="500" fill="hold"/>
                                            <p:tgtEl>
                                              <p:spTgt spid="8"/>
                                            </p:tgtEl>
                                            <p:attrNameLst>
                                              <p:attrName>style.rotation</p:attrName>
                                            </p:attrNameLst>
                                          </p:cBhvr>
                                          <p:tavLst>
                                            <p:tav tm="0">
                                              <p:val>
                                                <p:fltVal val="90"/>
                                              </p:val>
                                            </p:tav>
                                            <p:tav tm="100000">
                                              <p:val>
                                                <p:fltVal val="0"/>
                                              </p:val>
                                            </p:tav>
                                          </p:tavLst>
                                        </p:anim>
                                        <p:animEffect transition="in" filter="fade">
                                          <p:cBhvr>
                                            <p:cTn id="55" dur="500"/>
                                            <p:tgtEl>
                                              <p:spTgt spid="8"/>
                                            </p:tgtEl>
                                          </p:cBhvr>
                                        </p:animEffect>
                                      </p:childTnLst>
                                    </p:cTn>
                                  </p:par>
                                </p:childTnLst>
                              </p:cTn>
                            </p:par>
                            <p:par>
                              <p:cTn id="56" fill="hold">
                                <p:stCondLst>
                                  <p:cond delay="30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par>
                              <p:cTn id="60" fill="hold">
                                <p:stCondLst>
                                  <p:cond delay="3500"/>
                                </p:stCondLst>
                                <p:childTnLst>
                                  <p:par>
                                    <p:cTn id="61" presetID="2" presetClass="entr" presetSubtype="12" fill="hold" grpId="0" nodeType="afterEffect" p14:presetBounceEnd="20000">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14:bounceEnd="20000">
                                          <p:cBhvr additive="base">
                                            <p:cTn id="63" dur="500" fill="hold"/>
                                            <p:tgtEl>
                                              <p:spTgt spid="10"/>
                                            </p:tgtEl>
                                            <p:attrNameLst>
                                              <p:attrName>ppt_x</p:attrName>
                                            </p:attrNameLst>
                                          </p:cBhvr>
                                          <p:tavLst>
                                            <p:tav tm="0">
                                              <p:val>
                                                <p:strVal val="0-#ppt_w/2"/>
                                              </p:val>
                                            </p:tav>
                                            <p:tav tm="100000">
                                              <p:val>
                                                <p:strVal val="#ppt_x"/>
                                              </p:val>
                                            </p:tav>
                                          </p:tavLst>
                                        </p:anim>
                                        <p:anim calcmode="lin" valueType="num" p14:bounceEnd="20000">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31"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style.rotation</p:attrName>
                                            </p:attrNameLst>
                                          </p:cBhvr>
                                          <p:tavLst>
                                            <p:tav tm="0">
                                              <p:val>
                                                <p:fltVal val="90"/>
                                              </p:val>
                                            </p:tav>
                                            <p:tav tm="100000">
                                              <p:val>
                                                <p:fltVal val="0"/>
                                              </p:val>
                                            </p:tav>
                                          </p:tavLst>
                                        </p:anim>
                                        <p:animEffect transition="in" filter="fade">
                                          <p:cBhvr>
                                            <p:cTn id="71" dur="500"/>
                                            <p:tgtEl>
                                              <p:spTgt spid="11"/>
                                            </p:tgtEl>
                                          </p:cBhvr>
                                        </p:animEffect>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P spid="9" grpId="0"/>
          <p:bldP spid="10" grpId="0" animBg="1"/>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1.8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12"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0-#ppt_w/2"/>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31"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 calcmode="lin" valueType="num">
                                          <p:cBhvr>
                                            <p:cTn id="47" dur="500" fill="hold"/>
                                            <p:tgtEl>
                                              <p:spTgt spid="7"/>
                                            </p:tgtEl>
                                            <p:attrNameLst>
                                              <p:attrName>style.rotation</p:attrName>
                                            </p:attrNameLst>
                                          </p:cBhvr>
                                          <p:tavLst>
                                            <p:tav tm="0">
                                              <p:val>
                                                <p:fltVal val="90"/>
                                              </p:val>
                                            </p:tav>
                                            <p:tav tm="100000">
                                              <p:val>
                                                <p:fltVal val="0"/>
                                              </p:val>
                                            </p:tav>
                                          </p:tavLst>
                                        </p:anim>
                                        <p:animEffect transition="in" filter="fade">
                                          <p:cBhvr>
                                            <p:cTn id="48" dur="500"/>
                                            <p:tgtEl>
                                              <p:spTgt spid="7"/>
                                            </p:tgtEl>
                                          </p:cBhvr>
                                        </p:animEffect>
                                      </p:childTnLst>
                                    </p:cTn>
                                  </p:par>
                                </p:childTnLst>
                              </p:cTn>
                            </p:par>
                            <p:par>
                              <p:cTn id="49" fill="hold">
                                <p:stCondLst>
                                  <p:cond delay="2500"/>
                                </p:stCondLst>
                                <p:childTnLst>
                                  <p:par>
                                    <p:cTn id="50" presetID="31"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 calcmode="lin" valueType="num">
                                          <p:cBhvr>
                                            <p:cTn id="54" dur="500" fill="hold"/>
                                            <p:tgtEl>
                                              <p:spTgt spid="8"/>
                                            </p:tgtEl>
                                            <p:attrNameLst>
                                              <p:attrName>style.rotation</p:attrName>
                                            </p:attrNameLst>
                                          </p:cBhvr>
                                          <p:tavLst>
                                            <p:tav tm="0">
                                              <p:val>
                                                <p:fltVal val="90"/>
                                              </p:val>
                                            </p:tav>
                                            <p:tav tm="100000">
                                              <p:val>
                                                <p:fltVal val="0"/>
                                              </p:val>
                                            </p:tav>
                                          </p:tavLst>
                                        </p:anim>
                                        <p:animEffect transition="in" filter="fade">
                                          <p:cBhvr>
                                            <p:cTn id="55" dur="500"/>
                                            <p:tgtEl>
                                              <p:spTgt spid="8"/>
                                            </p:tgtEl>
                                          </p:cBhvr>
                                        </p:animEffect>
                                      </p:childTnLst>
                                    </p:cTn>
                                  </p:par>
                                </p:childTnLst>
                              </p:cTn>
                            </p:par>
                            <p:par>
                              <p:cTn id="56" fill="hold">
                                <p:stCondLst>
                                  <p:cond delay="30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par>
                              <p:cTn id="60" fill="hold">
                                <p:stCondLst>
                                  <p:cond delay="3500"/>
                                </p:stCondLst>
                                <p:childTnLst>
                                  <p:par>
                                    <p:cTn id="61" presetID="2" presetClass="entr" presetSubtype="12"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0-#ppt_w/2"/>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31"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style.rotation</p:attrName>
                                            </p:attrNameLst>
                                          </p:cBhvr>
                                          <p:tavLst>
                                            <p:tav tm="0">
                                              <p:val>
                                                <p:fltVal val="90"/>
                                              </p:val>
                                            </p:tav>
                                            <p:tav tm="100000">
                                              <p:val>
                                                <p:fltVal val="0"/>
                                              </p:val>
                                            </p:tav>
                                          </p:tavLst>
                                        </p:anim>
                                        <p:animEffect transition="in" filter="fade">
                                          <p:cBhvr>
                                            <p:cTn id="71" dur="500"/>
                                            <p:tgtEl>
                                              <p:spTgt spid="11"/>
                                            </p:tgtEl>
                                          </p:cBhvr>
                                        </p:animEffect>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P spid="9" grpId="0"/>
          <p:bldP spid="10" grpId="0" animBg="1"/>
          <p:bldP spid="11" grpId="0"/>
          <p:bldP spid="12"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6" y="353095"/>
            <a:ext cx="7204657"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第四部分：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Freeform 14"/>
          <p:cNvSpPr/>
          <p:nvPr/>
        </p:nvSpPr>
        <p:spPr bwMode="auto">
          <a:xfrm>
            <a:off x="1182034" y="2029217"/>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a:solidFill>
                <a:schemeClr val="bg2"/>
              </a:solidFill>
            </a:endParaRPr>
          </a:p>
        </p:txBody>
      </p:sp>
      <p:sp>
        <p:nvSpPr>
          <p:cNvPr id="7" name="TextBox 11"/>
          <p:cNvSpPr txBox="1"/>
          <p:nvPr/>
        </p:nvSpPr>
        <p:spPr>
          <a:xfrm>
            <a:off x="1478739" y="2158943"/>
            <a:ext cx="497252" cy="830997"/>
          </a:xfrm>
          <a:prstGeom prst="rect">
            <a:avLst/>
          </a:prstGeom>
          <a:noFill/>
        </p:spPr>
        <p:txBody>
          <a:bodyPr wrap="none" rtlCol="0">
            <a:spAutoFit/>
          </a:bodyPr>
          <a:lstStyle/>
          <a:p>
            <a:r>
              <a:rPr lang="en-US" altLang="zh-CN" sz="4800" b="1" dirty="0">
                <a:solidFill>
                  <a:schemeClr val="bg2"/>
                </a:solidFill>
                <a:latin typeface="+mj-ea"/>
                <a:ea typeface="+mj-ea"/>
              </a:rPr>
              <a:t>3</a:t>
            </a:r>
            <a:endParaRPr lang="zh-CN" altLang="en-US" sz="4800" b="1" dirty="0">
              <a:solidFill>
                <a:schemeClr val="bg2"/>
              </a:solidFill>
              <a:latin typeface="+mj-ea"/>
              <a:ea typeface="+mj-ea"/>
            </a:endParaRPr>
          </a:p>
        </p:txBody>
      </p:sp>
      <p:sp>
        <p:nvSpPr>
          <p:cNvPr id="8" name="TextBox 12"/>
          <p:cNvSpPr txBox="1"/>
          <p:nvPr/>
        </p:nvSpPr>
        <p:spPr>
          <a:xfrm>
            <a:off x="2389854" y="1752749"/>
            <a:ext cx="7130066" cy="461665"/>
          </a:xfrm>
          <a:prstGeom prst="rect">
            <a:avLst/>
          </a:prstGeom>
          <a:noFill/>
        </p:spPr>
        <p:txBody>
          <a:bodyPr wrap="square" rtlCol="0">
            <a:spAutoFit/>
          </a:bodyPr>
          <a:lstStyle/>
          <a:p>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endParaRPr lang="en-US" altLang="zh-CN" sz="2400" b="1" dirty="0">
              <a:solidFill>
                <a:srgbClr val="C00000"/>
              </a:solidFill>
              <a:latin typeface="+mn-ea"/>
            </a:endParaRPr>
          </a:p>
        </p:txBody>
      </p:sp>
      <p:sp>
        <p:nvSpPr>
          <p:cNvPr id="9" name="TextBox 13"/>
          <p:cNvSpPr txBox="1"/>
          <p:nvPr/>
        </p:nvSpPr>
        <p:spPr>
          <a:xfrm>
            <a:off x="2389853" y="2159247"/>
            <a:ext cx="8576597" cy="1240532"/>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nSpc>
                <a:spcPts val="3100"/>
              </a:lnSpc>
              <a:defRPr/>
            </a:pPr>
            <a:r>
              <a:rPr lang="zh-CN" altLang="en-US" dirty="0">
                <a:solidFill>
                  <a:srgbClr val="C00000"/>
                </a:solidFill>
                <a:latin typeface="微软雅黑" panose="020B0503020204020204" pitchFamily="34" charset="-122"/>
                <a:ea typeface="微软雅黑" panose="020B0503020204020204" pitchFamily="34" charset="-122"/>
                <a:cs typeface="+mn-ea"/>
                <a:sym typeface="+mn-lt"/>
              </a:rPr>
              <a:t>全党同志一定要以永不懈怠的精神状态和一往无前的奋斗姿态，为把我国建设成为富强民主文明和谐美丽的社会主义现代化强国，继续朝着实现中华民族伟大复兴的宏伟目标奋勇前进。</a:t>
            </a:r>
          </a:p>
        </p:txBody>
      </p:sp>
      <p:sp>
        <p:nvSpPr>
          <p:cNvPr id="10" name="Freeform 14"/>
          <p:cNvSpPr/>
          <p:nvPr/>
        </p:nvSpPr>
        <p:spPr bwMode="auto">
          <a:xfrm>
            <a:off x="1182034" y="4081239"/>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a:solidFill>
                <a:schemeClr val="bg2"/>
              </a:solidFill>
            </a:endParaRPr>
          </a:p>
        </p:txBody>
      </p:sp>
      <p:sp>
        <p:nvSpPr>
          <p:cNvPr id="11" name="TextBox 15"/>
          <p:cNvSpPr txBox="1"/>
          <p:nvPr/>
        </p:nvSpPr>
        <p:spPr>
          <a:xfrm>
            <a:off x="1494074" y="4244356"/>
            <a:ext cx="533909" cy="830997"/>
          </a:xfrm>
          <a:prstGeom prst="rect">
            <a:avLst/>
          </a:prstGeom>
          <a:noFill/>
        </p:spPr>
        <p:txBody>
          <a:bodyPr wrap="square" rtlCol="0">
            <a:spAutoFit/>
          </a:bodyPr>
          <a:lstStyle/>
          <a:p>
            <a:r>
              <a:rPr lang="en-US" altLang="zh-CN" sz="4800" b="1" dirty="0">
                <a:solidFill>
                  <a:schemeClr val="bg2"/>
                </a:solidFill>
                <a:latin typeface="+mj-ea"/>
                <a:ea typeface="+mj-ea"/>
              </a:rPr>
              <a:t>4</a:t>
            </a:r>
            <a:endParaRPr lang="zh-CN" altLang="en-US" sz="4800" b="1" dirty="0">
              <a:solidFill>
                <a:schemeClr val="bg2"/>
              </a:solidFill>
              <a:latin typeface="+mj-ea"/>
              <a:ea typeface="+mj-ea"/>
            </a:endParaRPr>
          </a:p>
        </p:txBody>
      </p:sp>
      <p:sp>
        <p:nvSpPr>
          <p:cNvPr id="12" name="TextBox 17"/>
          <p:cNvSpPr txBox="1"/>
          <p:nvPr/>
        </p:nvSpPr>
        <p:spPr>
          <a:xfrm>
            <a:off x="2340022" y="3968505"/>
            <a:ext cx="8626428" cy="874407"/>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gn="just">
              <a:lnSpc>
                <a:spcPct val="150000"/>
              </a:lnSpc>
            </a:pPr>
            <a:r>
              <a:rPr lang="zh-CN" altLang="en-US" dirty="0">
                <a:solidFill>
                  <a:schemeClr val="tx1"/>
                </a:solidFill>
                <a:latin typeface="微软雅黑" panose="020B0503020204020204" pitchFamily="34" charset="-122"/>
                <a:ea typeface="微软雅黑" panose="020B0503020204020204" pitchFamily="34" charset="-122"/>
                <a:cs typeface="+mn-ea"/>
                <a:sym typeface="+mn-lt"/>
              </a:rPr>
              <a:t>全党一定要保持艰苦奋斗、戒骄戒躁的作风，以时不我待、只争朝夕的精神，奋力走好新时代的长征路。</a:t>
            </a:r>
            <a:endParaRPr lang="zh-CN" altLang="en-US" dirty="0">
              <a:solidFill>
                <a:schemeClr val="tx1"/>
              </a:solidFill>
              <a:latin typeface="Noto Sans S Chinese Medium" pitchFamily="34" charset="-122"/>
              <a:ea typeface="Noto Sans S Chinese Medium" pitchFamily="34"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1.8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12" fill="hold" grpId="0" nodeType="afterEffect" p14:presetBounceEnd="20000">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14:bounceEnd="20000">
                                          <p:cBhvr additive="base">
                                            <p:cTn id="40" dur="500" fill="hold"/>
                                            <p:tgtEl>
                                              <p:spTgt spid="6"/>
                                            </p:tgtEl>
                                            <p:attrNameLst>
                                              <p:attrName>ppt_x</p:attrName>
                                            </p:attrNameLst>
                                          </p:cBhvr>
                                          <p:tavLst>
                                            <p:tav tm="0">
                                              <p:val>
                                                <p:strVal val="0-#ppt_w/2"/>
                                              </p:val>
                                            </p:tav>
                                            <p:tav tm="100000">
                                              <p:val>
                                                <p:strVal val="#ppt_x"/>
                                              </p:val>
                                            </p:tav>
                                          </p:tavLst>
                                        </p:anim>
                                        <p:anim calcmode="lin" valueType="num" p14:bounceEnd="20000">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31"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 calcmode="lin" valueType="num">
                                          <p:cBhvr>
                                            <p:cTn id="47" dur="500" fill="hold"/>
                                            <p:tgtEl>
                                              <p:spTgt spid="7"/>
                                            </p:tgtEl>
                                            <p:attrNameLst>
                                              <p:attrName>style.rotation</p:attrName>
                                            </p:attrNameLst>
                                          </p:cBhvr>
                                          <p:tavLst>
                                            <p:tav tm="0">
                                              <p:val>
                                                <p:fltVal val="90"/>
                                              </p:val>
                                            </p:tav>
                                            <p:tav tm="100000">
                                              <p:val>
                                                <p:fltVal val="0"/>
                                              </p:val>
                                            </p:tav>
                                          </p:tavLst>
                                        </p:anim>
                                        <p:animEffect transition="in" filter="fade">
                                          <p:cBhvr>
                                            <p:cTn id="48" dur="500"/>
                                            <p:tgtEl>
                                              <p:spTgt spid="7"/>
                                            </p:tgtEl>
                                          </p:cBhvr>
                                        </p:animEffect>
                                      </p:childTnLst>
                                    </p:cTn>
                                  </p:par>
                                </p:childTnLst>
                              </p:cTn>
                            </p:par>
                            <p:par>
                              <p:cTn id="49" fill="hold">
                                <p:stCondLst>
                                  <p:cond delay="2500"/>
                                </p:stCondLst>
                                <p:childTnLst>
                                  <p:par>
                                    <p:cTn id="50" presetID="31"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 calcmode="lin" valueType="num">
                                          <p:cBhvr>
                                            <p:cTn id="54" dur="500" fill="hold"/>
                                            <p:tgtEl>
                                              <p:spTgt spid="8"/>
                                            </p:tgtEl>
                                            <p:attrNameLst>
                                              <p:attrName>style.rotation</p:attrName>
                                            </p:attrNameLst>
                                          </p:cBhvr>
                                          <p:tavLst>
                                            <p:tav tm="0">
                                              <p:val>
                                                <p:fltVal val="90"/>
                                              </p:val>
                                            </p:tav>
                                            <p:tav tm="100000">
                                              <p:val>
                                                <p:fltVal val="0"/>
                                              </p:val>
                                            </p:tav>
                                          </p:tavLst>
                                        </p:anim>
                                        <p:animEffect transition="in" filter="fade">
                                          <p:cBhvr>
                                            <p:cTn id="55" dur="500"/>
                                            <p:tgtEl>
                                              <p:spTgt spid="8"/>
                                            </p:tgtEl>
                                          </p:cBhvr>
                                        </p:animEffect>
                                      </p:childTnLst>
                                    </p:cTn>
                                  </p:par>
                                </p:childTnLst>
                              </p:cTn>
                            </p:par>
                            <p:par>
                              <p:cTn id="56" fill="hold">
                                <p:stCondLst>
                                  <p:cond delay="30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par>
                              <p:cTn id="60" fill="hold">
                                <p:stCondLst>
                                  <p:cond delay="3500"/>
                                </p:stCondLst>
                                <p:childTnLst>
                                  <p:par>
                                    <p:cTn id="61" presetID="2" presetClass="entr" presetSubtype="12" fill="hold" grpId="0" nodeType="afterEffect" p14:presetBounceEnd="20000">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14:bounceEnd="20000">
                                          <p:cBhvr additive="base">
                                            <p:cTn id="63" dur="500" fill="hold"/>
                                            <p:tgtEl>
                                              <p:spTgt spid="10"/>
                                            </p:tgtEl>
                                            <p:attrNameLst>
                                              <p:attrName>ppt_x</p:attrName>
                                            </p:attrNameLst>
                                          </p:cBhvr>
                                          <p:tavLst>
                                            <p:tav tm="0">
                                              <p:val>
                                                <p:strVal val="0-#ppt_w/2"/>
                                              </p:val>
                                            </p:tav>
                                            <p:tav tm="100000">
                                              <p:val>
                                                <p:strVal val="#ppt_x"/>
                                              </p:val>
                                            </p:tav>
                                          </p:tavLst>
                                        </p:anim>
                                        <p:anim calcmode="lin" valueType="num" p14:bounceEnd="20000">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31"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style.rotation</p:attrName>
                                            </p:attrNameLst>
                                          </p:cBhvr>
                                          <p:tavLst>
                                            <p:tav tm="0">
                                              <p:val>
                                                <p:fltVal val="90"/>
                                              </p:val>
                                            </p:tav>
                                            <p:tav tm="100000">
                                              <p:val>
                                                <p:fltVal val="0"/>
                                              </p:val>
                                            </p:tav>
                                          </p:tavLst>
                                        </p:anim>
                                        <p:animEffect transition="in" filter="fade">
                                          <p:cBhvr>
                                            <p:cTn id="71" dur="500"/>
                                            <p:tgtEl>
                                              <p:spTgt spid="11"/>
                                            </p:tgtEl>
                                          </p:cBhvr>
                                        </p:animEffect>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P spid="9" grpId="0"/>
          <p:bldP spid="10" grpId="0" animBg="1"/>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1.8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12"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0-#ppt_w/2"/>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31"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 calcmode="lin" valueType="num">
                                          <p:cBhvr>
                                            <p:cTn id="47" dur="500" fill="hold"/>
                                            <p:tgtEl>
                                              <p:spTgt spid="7"/>
                                            </p:tgtEl>
                                            <p:attrNameLst>
                                              <p:attrName>style.rotation</p:attrName>
                                            </p:attrNameLst>
                                          </p:cBhvr>
                                          <p:tavLst>
                                            <p:tav tm="0">
                                              <p:val>
                                                <p:fltVal val="90"/>
                                              </p:val>
                                            </p:tav>
                                            <p:tav tm="100000">
                                              <p:val>
                                                <p:fltVal val="0"/>
                                              </p:val>
                                            </p:tav>
                                          </p:tavLst>
                                        </p:anim>
                                        <p:animEffect transition="in" filter="fade">
                                          <p:cBhvr>
                                            <p:cTn id="48" dur="500"/>
                                            <p:tgtEl>
                                              <p:spTgt spid="7"/>
                                            </p:tgtEl>
                                          </p:cBhvr>
                                        </p:animEffect>
                                      </p:childTnLst>
                                    </p:cTn>
                                  </p:par>
                                </p:childTnLst>
                              </p:cTn>
                            </p:par>
                            <p:par>
                              <p:cTn id="49" fill="hold">
                                <p:stCondLst>
                                  <p:cond delay="2500"/>
                                </p:stCondLst>
                                <p:childTnLst>
                                  <p:par>
                                    <p:cTn id="50" presetID="31"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 calcmode="lin" valueType="num">
                                          <p:cBhvr>
                                            <p:cTn id="54" dur="500" fill="hold"/>
                                            <p:tgtEl>
                                              <p:spTgt spid="8"/>
                                            </p:tgtEl>
                                            <p:attrNameLst>
                                              <p:attrName>style.rotation</p:attrName>
                                            </p:attrNameLst>
                                          </p:cBhvr>
                                          <p:tavLst>
                                            <p:tav tm="0">
                                              <p:val>
                                                <p:fltVal val="90"/>
                                              </p:val>
                                            </p:tav>
                                            <p:tav tm="100000">
                                              <p:val>
                                                <p:fltVal val="0"/>
                                              </p:val>
                                            </p:tav>
                                          </p:tavLst>
                                        </p:anim>
                                        <p:animEffect transition="in" filter="fade">
                                          <p:cBhvr>
                                            <p:cTn id="55" dur="500"/>
                                            <p:tgtEl>
                                              <p:spTgt spid="8"/>
                                            </p:tgtEl>
                                          </p:cBhvr>
                                        </p:animEffect>
                                      </p:childTnLst>
                                    </p:cTn>
                                  </p:par>
                                </p:childTnLst>
                              </p:cTn>
                            </p:par>
                            <p:par>
                              <p:cTn id="56" fill="hold">
                                <p:stCondLst>
                                  <p:cond delay="30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par>
                              <p:cTn id="60" fill="hold">
                                <p:stCondLst>
                                  <p:cond delay="3500"/>
                                </p:stCondLst>
                                <p:childTnLst>
                                  <p:par>
                                    <p:cTn id="61" presetID="2" presetClass="entr" presetSubtype="12"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0-#ppt_w/2"/>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31"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style.rotation</p:attrName>
                                            </p:attrNameLst>
                                          </p:cBhvr>
                                          <p:tavLst>
                                            <p:tav tm="0">
                                              <p:val>
                                                <p:fltVal val="90"/>
                                              </p:val>
                                            </p:tav>
                                            <p:tav tm="100000">
                                              <p:val>
                                                <p:fltVal val="0"/>
                                              </p:val>
                                            </p:tav>
                                          </p:tavLst>
                                        </p:anim>
                                        <p:animEffect transition="in" filter="fade">
                                          <p:cBhvr>
                                            <p:cTn id="71" dur="500"/>
                                            <p:tgtEl>
                                              <p:spTgt spid="11"/>
                                            </p:tgtEl>
                                          </p:cBhvr>
                                        </p:animEffect>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P spid="9" grpId="0"/>
          <p:bldP spid="10" grpId="0" animBg="1"/>
          <p:bldP spid="11" grpId="0"/>
          <p:bldP spid="1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578" y="5737759"/>
            <a:ext cx="6809422" cy="1120241"/>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049960"/>
            <a:ext cx="4460240" cy="2788989"/>
          </a:xfrm>
          <a:prstGeom prst="rect">
            <a:avLst/>
          </a:prstGeom>
        </p:spPr>
      </p:pic>
      <p:pic>
        <p:nvPicPr>
          <p:cNvPr id="74" name="图片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02340" flipH="1">
            <a:off x="686735" y="622930"/>
            <a:ext cx="3143832" cy="1309931"/>
          </a:xfrm>
          <a:prstGeom prst="rect">
            <a:avLst/>
          </a:prstGeom>
        </p:spPr>
      </p:pic>
      <p:sp>
        <p:nvSpPr>
          <p:cNvPr id="75" name="文本框 74"/>
          <p:cNvSpPr txBox="1"/>
          <p:nvPr/>
        </p:nvSpPr>
        <p:spPr>
          <a:xfrm>
            <a:off x="4460240" y="2467132"/>
            <a:ext cx="3262432" cy="1015663"/>
          </a:xfrm>
          <a:prstGeom prst="rect">
            <a:avLst/>
          </a:prstGeom>
          <a:noFill/>
        </p:spPr>
        <p:txBody>
          <a:bodyPr wrap="none" rtlCol="0">
            <a:spAutoFit/>
          </a:bodyPr>
          <a:lstStyle/>
          <a:p>
            <a:r>
              <a:rPr lang="zh-CN" altLang="en-US" sz="6000" b="1" dirty="0">
                <a:solidFill>
                  <a:srgbClr val="C00000"/>
                </a:solidFill>
                <a:latin typeface="字体视界-NEW魏碑体" panose="02010601030101010101" pitchFamily="2" charset="-122"/>
                <a:ea typeface="字体视界-NEW魏碑体" panose="02010601030101010101" pitchFamily="2" charset="-122"/>
                <a:cs typeface="+mn-ea"/>
                <a:sym typeface="+mn-lt"/>
              </a:rPr>
              <a:t>第一部分</a:t>
            </a:r>
          </a:p>
        </p:txBody>
      </p:sp>
      <p:sp>
        <p:nvSpPr>
          <p:cNvPr id="77" name="Freeform 29"/>
          <p:cNvSpPr/>
          <p:nvPr/>
        </p:nvSpPr>
        <p:spPr bwMode="auto">
          <a:xfrm>
            <a:off x="5221018" y="590692"/>
            <a:ext cx="1749965" cy="156376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sp>
        <p:nvSpPr>
          <p:cNvPr id="78" name="文本框 77"/>
          <p:cNvSpPr txBox="1"/>
          <p:nvPr/>
        </p:nvSpPr>
        <p:spPr>
          <a:xfrm>
            <a:off x="1837199" y="3393756"/>
            <a:ext cx="8526693" cy="1015663"/>
          </a:xfrm>
          <a:prstGeom prst="rect">
            <a:avLst/>
          </a:prstGeom>
          <a:noFill/>
        </p:spPr>
        <p:txBody>
          <a:bodyPr wrap="none" rtlCol="0">
            <a:spAutoFit/>
          </a:bodyPr>
          <a:lstStyle/>
          <a:p>
            <a:pPr algn="ctr"/>
            <a:r>
              <a:rPr lang="zh-CN" altLang="en-US" sz="60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1000" fill="hold"/>
                                        <p:tgtEl>
                                          <p:spTgt spid="74"/>
                                        </p:tgtEl>
                                        <p:attrNameLst>
                                          <p:attrName>ppt_w</p:attrName>
                                        </p:attrNameLst>
                                      </p:cBhvr>
                                      <p:tavLst>
                                        <p:tav tm="0">
                                          <p:val>
                                            <p:fltVal val="0"/>
                                          </p:val>
                                        </p:tav>
                                        <p:tav tm="100000">
                                          <p:val>
                                            <p:strVal val="#ppt_w"/>
                                          </p:val>
                                        </p:tav>
                                      </p:tavLst>
                                    </p:anim>
                                    <p:anim calcmode="lin" valueType="num">
                                      <p:cBhvr>
                                        <p:cTn id="18" dur="1000" fill="hold"/>
                                        <p:tgtEl>
                                          <p:spTgt spid="74"/>
                                        </p:tgtEl>
                                        <p:attrNameLst>
                                          <p:attrName>ppt_h</p:attrName>
                                        </p:attrNameLst>
                                      </p:cBhvr>
                                      <p:tavLst>
                                        <p:tav tm="0">
                                          <p:val>
                                            <p:fltVal val="0"/>
                                          </p:val>
                                        </p:tav>
                                        <p:tav tm="100000">
                                          <p:val>
                                            <p:strVal val="#ppt_h"/>
                                          </p:val>
                                        </p:tav>
                                      </p:tavLst>
                                    </p:anim>
                                    <p:animEffect transition="in" filter="fade">
                                      <p:cBhvr>
                                        <p:cTn id="19" dur="1000"/>
                                        <p:tgtEl>
                                          <p:spTgt spid="74"/>
                                        </p:tgtEl>
                                      </p:cBhvr>
                                    </p:animEffect>
                                  </p:childTnLst>
                                </p:cTn>
                              </p:par>
                              <p:par>
                                <p:cTn id="20" presetID="35" presetClass="path" presetSubtype="0" accel="50000" decel="50000" fill="hold" nodeType="withEffect">
                                  <p:stCondLst>
                                    <p:cond delay="0"/>
                                  </p:stCondLst>
                                  <p:childTnLst>
                                    <p:animMotion origin="layout" path="M 3.54167E-6 -2.59259E-6 L 0.31575 -2.59259E-6 " pathEditMode="relative" rAng="0" ptsTypes="AA">
                                      <p:cBhvr>
                                        <p:cTn id="21" dur="2000" spd="-100000" fill="hold"/>
                                        <p:tgtEl>
                                          <p:spTgt spid="74"/>
                                        </p:tgtEl>
                                        <p:attrNameLst>
                                          <p:attrName>ppt_x</p:attrName>
                                          <p:attrName>ppt_y</p:attrName>
                                        </p:attrNameLst>
                                      </p:cBhvr>
                                      <p:rCtr x="15781" y="0"/>
                                    </p:animMotion>
                                  </p:childTnLst>
                                </p:cTn>
                              </p:par>
                              <p:par>
                                <p:cTn id="22" presetID="53" presetClass="entr" presetSubtype="16" fill="hold" grpId="0" nodeType="withEffect">
                                  <p:stCondLst>
                                    <p:cond delay="400"/>
                                  </p:stCondLst>
                                  <p:childTnLst>
                                    <p:set>
                                      <p:cBhvr>
                                        <p:cTn id="23" dur="1" fill="hold">
                                          <p:stCondLst>
                                            <p:cond delay="0"/>
                                          </p:stCondLst>
                                        </p:cTn>
                                        <p:tgtEl>
                                          <p:spTgt spid="75"/>
                                        </p:tgtEl>
                                        <p:attrNameLst>
                                          <p:attrName>style.visibility</p:attrName>
                                        </p:attrNameLst>
                                      </p:cBhvr>
                                      <p:to>
                                        <p:strVal val="visible"/>
                                      </p:to>
                                    </p:set>
                                    <p:anim calcmode="lin" valueType="num">
                                      <p:cBhvr>
                                        <p:cTn id="24" dur="250" fill="hold"/>
                                        <p:tgtEl>
                                          <p:spTgt spid="75"/>
                                        </p:tgtEl>
                                        <p:attrNameLst>
                                          <p:attrName>ppt_w</p:attrName>
                                        </p:attrNameLst>
                                      </p:cBhvr>
                                      <p:tavLst>
                                        <p:tav tm="0">
                                          <p:val>
                                            <p:fltVal val="0"/>
                                          </p:val>
                                        </p:tav>
                                        <p:tav tm="100000">
                                          <p:val>
                                            <p:strVal val="#ppt_w"/>
                                          </p:val>
                                        </p:tav>
                                      </p:tavLst>
                                    </p:anim>
                                    <p:anim calcmode="lin" valueType="num">
                                      <p:cBhvr>
                                        <p:cTn id="25" dur="250" fill="hold"/>
                                        <p:tgtEl>
                                          <p:spTgt spid="75"/>
                                        </p:tgtEl>
                                        <p:attrNameLst>
                                          <p:attrName>ppt_h</p:attrName>
                                        </p:attrNameLst>
                                      </p:cBhvr>
                                      <p:tavLst>
                                        <p:tav tm="0">
                                          <p:val>
                                            <p:fltVal val="0"/>
                                          </p:val>
                                        </p:tav>
                                        <p:tav tm="100000">
                                          <p:val>
                                            <p:strVal val="#ppt_h"/>
                                          </p:val>
                                        </p:tav>
                                      </p:tavLst>
                                    </p:anim>
                                    <p:animEffect transition="in" filter="fade">
                                      <p:cBhvr>
                                        <p:cTn id="26" dur="250"/>
                                        <p:tgtEl>
                                          <p:spTgt spid="75"/>
                                        </p:tgtEl>
                                      </p:cBhvr>
                                    </p:animEffect>
                                  </p:childTnLst>
                                </p:cTn>
                              </p:par>
                              <p:par>
                                <p:cTn id="27" presetID="6" presetClass="emph" presetSubtype="0" decel="100000" fill="hold" grpId="1" nodeType="withEffect">
                                  <p:stCondLst>
                                    <p:cond delay="600"/>
                                  </p:stCondLst>
                                  <p:childTnLst>
                                    <p:animScale>
                                      <p:cBhvr>
                                        <p:cTn id="28" dur="250" fill="hold"/>
                                        <p:tgtEl>
                                          <p:spTgt spid="75"/>
                                        </p:tgtEl>
                                      </p:cBhvr>
                                      <p:by x="120000" y="120000"/>
                                    </p:animScale>
                                  </p:childTnLst>
                                </p:cTn>
                              </p:par>
                              <p:par>
                                <p:cTn id="29" presetID="6" presetClass="emph" presetSubtype="0" decel="100000" fill="hold" grpId="2" nodeType="withEffect">
                                  <p:stCondLst>
                                    <p:cond delay="800"/>
                                  </p:stCondLst>
                                  <p:childTnLst>
                                    <p:animScale>
                                      <p:cBhvr>
                                        <p:cTn id="30" dur="250" fill="hold"/>
                                        <p:tgtEl>
                                          <p:spTgt spid="75"/>
                                        </p:tgtEl>
                                      </p:cBhvr>
                                      <p:by x="83000" y="83000"/>
                                    </p:animScale>
                                  </p:childTnLst>
                                </p:cTn>
                              </p:par>
                            </p:childTnLst>
                          </p:cTn>
                        </p:par>
                        <p:par>
                          <p:cTn id="31" fill="hold">
                            <p:stCondLst>
                              <p:cond delay="2500"/>
                            </p:stCondLst>
                            <p:childTnLst>
                              <p:par>
                                <p:cTn id="32" presetID="23" presetClass="entr" presetSubtype="36" fill="hold" grpId="0" nodeType="afterEffect">
                                  <p:stCondLst>
                                    <p:cond delay="0"/>
                                  </p:stCondLst>
                                  <p:childTnLst>
                                    <p:set>
                                      <p:cBhvr>
                                        <p:cTn id="33" dur="1" fill="hold">
                                          <p:stCondLst>
                                            <p:cond delay="0"/>
                                          </p:stCondLst>
                                        </p:cTn>
                                        <p:tgtEl>
                                          <p:spTgt spid="77"/>
                                        </p:tgtEl>
                                        <p:attrNameLst>
                                          <p:attrName>style.visibility</p:attrName>
                                        </p:attrNameLst>
                                      </p:cBhvr>
                                      <p:to>
                                        <p:strVal val="visible"/>
                                      </p:to>
                                    </p:set>
                                    <p:anim calcmode="lin" valueType="num">
                                      <p:cBhvr>
                                        <p:cTn id="34" dur="1000" fill="hold"/>
                                        <p:tgtEl>
                                          <p:spTgt spid="77"/>
                                        </p:tgtEl>
                                        <p:attrNameLst>
                                          <p:attrName>ppt_w</p:attrName>
                                        </p:attrNameLst>
                                      </p:cBhvr>
                                      <p:tavLst>
                                        <p:tav tm="0">
                                          <p:val>
                                            <p:strVal val="(6*min(max(#ppt_w*#ppt_h,.3),1)-7.4)/-.7*#ppt_w"/>
                                          </p:val>
                                        </p:tav>
                                        <p:tav tm="100000">
                                          <p:val>
                                            <p:strVal val="#ppt_w"/>
                                          </p:val>
                                        </p:tav>
                                      </p:tavLst>
                                    </p:anim>
                                    <p:anim calcmode="lin" valueType="num">
                                      <p:cBhvr>
                                        <p:cTn id="35" dur="1000" fill="hold"/>
                                        <p:tgtEl>
                                          <p:spTgt spid="77"/>
                                        </p:tgtEl>
                                        <p:attrNameLst>
                                          <p:attrName>ppt_h</p:attrName>
                                        </p:attrNameLst>
                                      </p:cBhvr>
                                      <p:tavLst>
                                        <p:tav tm="0">
                                          <p:val>
                                            <p:strVal val="(6*min(max(#ppt_w*#ppt_h,.3),1)-7.4)/-.7*#ppt_h"/>
                                          </p:val>
                                        </p:tav>
                                        <p:tav tm="100000">
                                          <p:val>
                                            <p:strVal val="#ppt_h"/>
                                          </p:val>
                                        </p:tav>
                                      </p:tavLst>
                                    </p:anim>
                                    <p:anim calcmode="lin" valueType="num">
                                      <p:cBhvr>
                                        <p:cTn id="36" dur="1000" fill="hold"/>
                                        <p:tgtEl>
                                          <p:spTgt spid="77"/>
                                        </p:tgtEl>
                                        <p:attrNameLst>
                                          <p:attrName>ppt_x</p:attrName>
                                        </p:attrNameLst>
                                      </p:cBhvr>
                                      <p:tavLst>
                                        <p:tav tm="0">
                                          <p:val>
                                            <p:fltVal val="0.5"/>
                                          </p:val>
                                        </p:tav>
                                        <p:tav tm="100000">
                                          <p:val>
                                            <p:strVal val="#ppt_x"/>
                                          </p:val>
                                        </p:tav>
                                      </p:tavLst>
                                    </p:anim>
                                    <p:anim calcmode="lin" valueType="num">
                                      <p:cBhvr>
                                        <p:cTn id="37" dur="1000" fill="hold"/>
                                        <p:tgtEl>
                                          <p:spTgt spid="77"/>
                                        </p:tgtEl>
                                        <p:attrNameLst>
                                          <p:attrName>ppt_y</p:attrName>
                                        </p:attrNameLst>
                                      </p:cBhvr>
                                      <p:tavLst>
                                        <p:tav tm="0">
                                          <p:val>
                                            <p:strVal val="1+(6*min(max(#ppt_w*#ppt_h,.3),1)-7.4)/-.7*#ppt_h/2"/>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78"/>
                                        </p:tgtEl>
                                        <p:attrNameLst>
                                          <p:attrName>style.visibility</p:attrName>
                                        </p:attrNameLst>
                                      </p:cBhvr>
                                      <p:to>
                                        <p:strVal val="visible"/>
                                      </p:to>
                                    </p:set>
                                    <p:anim calcmode="lin" valueType="num">
                                      <p:cBhvr>
                                        <p:cTn id="40" dur="250" fill="hold"/>
                                        <p:tgtEl>
                                          <p:spTgt spid="78"/>
                                        </p:tgtEl>
                                        <p:attrNameLst>
                                          <p:attrName>ppt_w</p:attrName>
                                        </p:attrNameLst>
                                      </p:cBhvr>
                                      <p:tavLst>
                                        <p:tav tm="0">
                                          <p:val>
                                            <p:fltVal val="0"/>
                                          </p:val>
                                        </p:tav>
                                        <p:tav tm="100000">
                                          <p:val>
                                            <p:strVal val="#ppt_w"/>
                                          </p:val>
                                        </p:tav>
                                      </p:tavLst>
                                    </p:anim>
                                    <p:anim calcmode="lin" valueType="num">
                                      <p:cBhvr>
                                        <p:cTn id="41" dur="250" fill="hold"/>
                                        <p:tgtEl>
                                          <p:spTgt spid="78"/>
                                        </p:tgtEl>
                                        <p:attrNameLst>
                                          <p:attrName>ppt_h</p:attrName>
                                        </p:attrNameLst>
                                      </p:cBhvr>
                                      <p:tavLst>
                                        <p:tav tm="0">
                                          <p:val>
                                            <p:fltVal val="0"/>
                                          </p:val>
                                        </p:tav>
                                        <p:tav tm="100000">
                                          <p:val>
                                            <p:strVal val="#ppt_h"/>
                                          </p:val>
                                        </p:tav>
                                      </p:tavLst>
                                    </p:anim>
                                    <p:animEffect transition="in" filter="fade">
                                      <p:cBhvr>
                                        <p:cTn id="42" dur="250"/>
                                        <p:tgtEl>
                                          <p:spTgt spid="78"/>
                                        </p:tgtEl>
                                      </p:cBhvr>
                                    </p:animEffect>
                                  </p:childTnLst>
                                </p:cTn>
                              </p:par>
                              <p:par>
                                <p:cTn id="43" presetID="6" presetClass="emph" presetSubtype="0" decel="100000" fill="hold" grpId="1" nodeType="withEffect">
                                  <p:stCondLst>
                                    <p:cond delay="600"/>
                                  </p:stCondLst>
                                  <p:childTnLst>
                                    <p:animScale>
                                      <p:cBhvr>
                                        <p:cTn id="44" dur="250" fill="hold"/>
                                        <p:tgtEl>
                                          <p:spTgt spid="78"/>
                                        </p:tgtEl>
                                      </p:cBhvr>
                                      <p:by x="120000" y="120000"/>
                                    </p:animScale>
                                  </p:childTnLst>
                                </p:cTn>
                              </p:par>
                              <p:par>
                                <p:cTn id="45" presetID="6" presetClass="emph" presetSubtype="0" decel="100000" fill="hold" grpId="2" nodeType="withEffect">
                                  <p:stCondLst>
                                    <p:cond delay="800"/>
                                  </p:stCondLst>
                                  <p:childTnLst>
                                    <p:animScale>
                                      <p:cBhvr>
                                        <p:cTn id="46" dur="250" fill="hold"/>
                                        <p:tgtEl>
                                          <p:spTgt spid="78"/>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5" grpId="2"/>
      <p:bldP spid="77" grpId="0" animBg="1"/>
      <p:bldP spid="78" grpId="0"/>
      <p:bldP spid="78" grpId="1"/>
      <p:bldP spid="78" grpId="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6" y="353095"/>
            <a:ext cx="7204657"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第四部分：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Freeform 14"/>
          <p:cNvSpPr/>
          <p:nvPr/>
        </p:nvSpPr>
        <p:spPr bwMode="auto">
          <a:xfrm>
            <a:off x="1182034" y="2029217"/>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a:solidFill>
                <a:schemeClr val="bg2"/>
              </a:solidFill>
            </a:endParaRPr>
          </a:p>
        </p:txBody>
      </p:sp>
      <p:sp>
        <p:nvSpPr>
          <p:cNvPr id="7" name="TextBox 11"/>
          <p:cNvSpPr txBox="1"/>
          <p:nvPr/>
        </p:nvSpPr>
        <p:spPr>
          <a:xfrm>
            <a:off x="1478739" y="2158943"/>
            <a:ext cx="497252" cy="830997"/>
          </a:xfrm>
          <a:prstGeom prst="rect">
            <a:avLst/>
          </a:prstGeom>
          <a:noFill/>
        </p:spPr>
        <p:txBody>
          <a:bodyPr wrap="none" rtlCol="0">
            <a:spAutoFit/>
          </a:bodyPr>
          <a:lstStyle/>
          <a:p>
            <a:r>
              <a:rPr lang="en-US" altLang="zh-CN" sz="4800" b="1" dirty="0">
                <a:solidFill>
                  <a:schemeClr val="bg2"/>
                </a:solidFill>
                <a:latin typeface="+mj-ea"/>
                <a:ea typeface="+mj-ea"/>
              </a:rPr>
              <a:t>5</a:t>
            </a:r>
            <a:endParaRPr lang="zh-CN" altLang="en-US" sz="4800" b="1" dirty="0">
              <a:solidFill>
                <a:schemeClr val="bg2"/>
              </a:solidFill>
              <a:latin typeface="+mj-ea"/>
              <a:ea typeface="+mj-ea"/>
            </a:endParaRPr>
          </a:p>
        </p:txBody>
      </p:sp>
      <p:sp>
        <p:nvSpPr>
          <p:cNvPr id="8" name="TextBox 12"/>
          <p:cNvSpPr txBox="1"/>
          <p:nvPr/>
        </p:nvSpPr>
        <p:spPr>
          <a:xfrm>
            <a:off x="2389854" y="1752749"/>
            <a:ext cx="7130066" cy="461665"/>
          </a:xfrm>
          <a:prstGeom prst="rect">
            <a:avLst/>
          </a:prstGeom>
          <a:noFill/>
        </p:spPr>
        <p:txBody>
          <a:bodyPr wrap="square" rtlCol="0">
            <a:spAutoFit/>
          </a:bodyPr>
          <a:lstStyle/>
          <a:p>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endParaRPr lang="en-US" altLang="zh-CN" sz="2400" b="1" dirty="0">
              <a:solidFill>
                <a:srgbClr val="C00000"/>
              </a:solidFill>
              <a:latin typeface="+mn-ea"/>
            </a:endParaRPr>
          </a:p>
        </p:txBody>
      </p:sp>
      <p:sp>
        <p:nvSpPr>
          <p:cNvPr id="9" name="TextBox 13"/>
          <p:cNvSpPr txBox="1"/>
          <p:nvPr/>
        </p:nvSpPr>
        <p:spPr>
          <a:xfrm>
            <a:off x="2389853" y="2159247"/>
            <a:ext cx="8576597" cy="1638077"/>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nSpc>
                <a:spcPts val="3100"/>
              </a:lnSpc>
              <a:defRPr/>
            </a:pPr>
            <a:r>
              <a:rPr lang="zh-CN" altLang="en-US" dirty="0">
                <a:solidFill>
                  <a:srgbClr val="C00000"/>
                </a:solidFill>
                <a:latin typeface="微软雅黑" panose="020B0503020204020204" pitchFamily="34" charset="-122"/>
                <a:ea typeface="微软雅黑" panose="020B0503020204020204" pitchFamily="34" charset="-122"/>
                <a:cs typeface="+mn-ea"/>
                <a:sym typeface="+mn-lt"/>
              </a:rPr>
              <a:t>人民是历史的创造者，是决定党和国家前途命运的根本力量。必须坚持人民主体地位，永远与人民同呼吸、共命运、心连心，坚持立党为公、执政为民，践行全心全意为人民服务的根本宗旨，把党的群众路线贯彻到治国理政全过程之中，把人民对美好生活的向往作为奋斗目标，依靠人民创造历史伟业。</a:t>
            </a:r>
          </a:p>
        </p:txBody>
      </p:sp>
      <p:sp>
        <p:nvSpPr>
          <p:cNvPr id="10" name="Freeform 14"/>
          <p:cNvSpPr/>
          <p:nvPr/>
        </p:nvSpPr>
        <p:spPr bwMode="auto">
          <a:xfrm>
            <a:off x="1182034" y="4081239"/>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a:solidFill>
                <a:schemeClr val="bg2"/>
              </a:solidFill>
            </a:endParaRPr>
          </a:p>
        </p:txBody>
      </p:sp>
      <p:sp>
        <p:nvSpPr>
          <p:cNvPr id="11" name="TextBox 15"/>
          <p:cNvSpPr txBox="1"/>
          <p:nvPr/>
        </p:nvSpPr>
        <p:spPr>
          <a:xfrm>
            <a:off x="1494074" y="4244356"/>
            <a:ext cx="533909" cy="830997"/>
          </a:xfrm>
          <a:prstGeom prst="rect">
            <a:avLst/>
          </a:prstGeom>
          <a:noFill/>
        </p:spPr>
        <p:txBody>
          <a:bodyPr wrap="square" rtlCol="0">
            <a:spAutoFit/>
          </a:bodyPr>
          <a:lstStyle/>
          <a:p>
            <a:r>
              <a:rPr lang="en-US" altLang="zh-CN" sz="4800" b="1" dirty="0">
                <a:solidFill>
                  <a:schemeClr val="bg2"/>
                </a:solidFill>
                <a:latin typeface="+mj-ea"/>
                <a:ea typeface="+mj-ea"/>
              </a:rPr>
              <a:t>6</a:t>
            </a:r>
            <a:endParaRPr lang="zh-CN" altLang="en-US" sz="4800" b="1" dirty="0">
              <a:solidFill>
                <a:schemeClr val="bg2"/>
              </a:solidFill>
              <a:latin typeface="+mj-ea"/>
              <a:ea typeface="+mj-ea"/>
            </a:endParaRPr>
          </a:p>
        </p:txBody>
      </p:sp>
      <p:sp>
        <p:nvSpPr>
          <p:cNvPr id="12" name="TextBox 17"/>
          <p:cNvSpPr txBox="1"/>
          <p:nvPr/>
        </p:nvSpPr>
        <p:spPr>
          <a:xfrm>
            <a:off x="2340022" y="3968505"/>
            <a:ext cx="8626428" cy="874407"/>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gn="just">
              <a:lnSpc>
                <a:spcPct val="150000"/>
              </a:lnSpc>
            </a:pPr>
            <a:r>
              <a:rPr lang="zh-CN" altLang="en-US" dirty="0">
                <a:solidFill>
                  <a:schemeClr val="tx1"/>
                </a:solidFill>
                <a:latin typeface="微软雅黑" panose="020B0503020204020204" pitchFamily="34" charset="-122"/>
                <a:ea typeface="微软雅黑" panose="020B0503020204020204" pitchFamily="34" charset="-122"/>
                <a:cs typeface="+mn-ea"/>
                <a:sym typeface="+mn-lt"/>
              </a:rPr>
              <a:t>把党的群众路线贯彻到治国理政全过程之中，把人民对美好生活的向往作为奋斗目标，依靠人民创造历史伟业。</a:t>
            </a:r>
            <a:endParaRPr lang="zh-CN" altLang="en-US" dirty="0">
              <a:solidFill>
                <a:schemeClr val="tx1"/>
              </a:solidFill>
              <a:latin typeface="Noto Sans S Chinese Medium" pitchFamily="34" charset="-122"/>
              <a:ea typeface="Noto Sans S Chinese Medium" pitchFamily="34"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1.8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12" fill="hold" grpId="0" nodeType="afterEffect" p14:presetBounceEnd="20000">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14:bounceEnd="20000">
                                          <p:cBhvr additive="base">
                                            <p:cTn id="40" dur="500" fill="hold"/>
                                            <p:tgtEl>
                                              <p:spTgt spid="6"/>
                                            </p:tgtEl>
                                            <p:attrNameLst>
                                              <p:attrName>ppt_x</p:attrName>
                                            </p:attrNameLst>
                                          </p:cBhvr>
                                          <p:tavLst>
                                            <p:tav tm="0">
                                              <p:val>
                                                <p:strVal val="0-#ppt_w/2"/>
                                              </p:val>
                                            </p:tav>
                                            <p:tav tm="100000">
                                              <p:val>
                                                <p:strVal val="#ppt_x"/>
                                              </p:val>
                                            </p:tav>
                                          </p:tavLst>
                                        </p:anim>
                                        <p:anim calcmode="lin" valueType="num" p14:bounceEnd="20000">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31"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 calcmode="lin" valueType="num">
                                          <p:cBhvr>
                                            <p:cTn id="47" dur="500" fill="hold"/>
                                            <p:tgtEl>
                                              <p:spTgt spid="7"/>
                                            </p:tgtEl>
                                            <p:attrNameLst>
                                              <p:attrName>style.rotation</p:attrName>
                                            </p:attrNameLst>
                                          </p:cBhvr>
                                          <p:tavLst>
                                            <p:tav tm="0">
                                              <p:val>
                                                <p:fltVal val="90"/>
                                              </p:val>
                                            </p:tav>
                                            <p:tav tm="100000">
                                              <p:val>
                                                <p:fltVal val="0"/>
                                              </p:val>
                                            </p:tav>
                                          </p:tavLst>
                                        </p:anim>
                                        <p:animEffect transition="in" filter="fade">
                                          <p:cBhvr>
                                            <p:cTn id="48" dur="500"/>
                                            <p:tgtEl>
                                              <p:spTgt spid="7"/>
                                            </p:tgtEl>
                                          </p:cBhvr>
                                        </p:animEffect>
                                      </p:childTnLst>
                                    </p:cTn>
                                  </p:par>
                                </p:childTnLst>
                              </p:cTn>
                            </p:par>
                            <p:par>
                              <p:cTn id="49" fill="hold">
                                <p:stCondLst>
                                  <p:cond delay="2500"/>
                                </p:stCondLst>
                                <p:childTnLst>
                                  <p:par>
                                    <p:cTn id="50" presetID="31"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 calcmode="lin" valueType="num">
                                          <p:cBhvr>
                                            <p:cTn id="54" dur="500" fill="hold"/>
                                            <p:tgtEl>
                                              <p:spTgt spid="8"/>
                                            </p:tgtEl>
                                            <p:attrNameLst>
                                              <p:attrName>style.rotation</p:attrName>
                                            </p:attrNameLst>
                                          </p:cBhvr>
                                          <p:tavLst>
                                            <p:tav tm="0">
                                              <p:val>
                                                <p:fltVal val="90"/>
                                              </p:val>
                                            </p:tav>
                                            <p:tav tm="100000">
                                              <p:val>
                                                <p:fltVal val="0"/>
                                              </p:val>
                                            </p:tav>
                                          </p:tavLst>
                                        </p:anim>
                                        <p:animEffect transition="in" filter="fade">
                                          <p:cBhvr>
                                            <p:cTn id="55" dur="500"/>
                                            <p:tgtEl>
                                              <p:spTgt spid="8"/>
                                            </p:tgtEl>
                                          </p:cBhvr>
                                        </p:animEffect>
                                      </p:childTnLst>
                                    </p:cTn>
                                  </p:par>
                                </p:childTnLst>
                              </p:cTn>
                            </p:par>
                            <p:par>
                              <p:cTn id="56" fill="hold">
                                <p:stCondLst>
                                  <p:cond delay="30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par>
                              <p:cTn id="60" fill="hold">
                                <p:stCondLst>
                                  <p:cond delay="3500"/>
                                </p:stCondLst>
                                <p:childTnLst>
                                  <p:par>
                                    <p:cTn id="61" presetID="2" presetClass="entr" presetSubtype="12" fill="hold" grpId="0" nodeType="afterEffect" p14:presetBounceEnd="20000">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14:bounceEnd="20000">
                                          <p:cBhvr additive="base">
                                            <p:cTn id="63" dur="500" fill="hold"/>
                                            <p:tgtEl>
                                              <p:spTgt spid="10"/>
                                            </p:tgtEl>
                                            <p:attrNameLst>
                                              <p:attrName>ppt_x</p:attrName>
                                            </p:attrNameLst>
                                          </p:cBhvr>
                                          <p:tavLst>
                                            <p:tav tm="0">
                                              <p:val>
                                                <p:strVal val="0-#ppt_w/2"/>
                                              </p:val>
                                            </p:tav>
                                            <p:tav tm="100000">
                                              <p:val>
                                                <p:strVal val="#ppt_x"/>
                                              </p:val>
                                            </p:tav>
                                          </p:tavLst>
                                        </p:anim>
                                        <p:anim calcmode="lin" valueType="num" p14:bounceEnd="20000">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31"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style.rotation</p:attrName>
                                            </p:attrNameLst>
                                          </p:cBhvr>
                                          <p:tavLst>
                                            <p:tav tm="0">
                                              <p:val>
                                                <p:fltVal val="90"/>
                                              </p:val>
                                            </p:tav>
                                            <p:tav tm="100000">
                                              <p:val>
                                                <p:fltVal val="0"/>
                                              </p:val>
                                            </p:tav>
                                          </p:tavLst>
                                        </p:anim>
                                        <p:animEffect transition="in" filter="fade">
                                          <p:cBhvr>
                                            <p:cTn id="71" dur="500"/>
                                            <p:tgtEl>
                                              <p:spTgt spid="11"/>
                                            </p:tgtEl>
                                          </p:cBhvr>
                                        </p:animEffect>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P spid="9" grpId="0"/>
          <p:bldP spid="10" grpId="0" animBg="1"/>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1.8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12"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0-#ppt_w/2"/>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31"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 calcmode="lin" valueType="num">
                                          <p:cBhvr>
                                            <p:cTn id="47" dur="500" fill="hold"/>
                                            <p:tgtEl>
                                              <p:spTgt spid="7"/>
                                            </p:tgtEl>
                                            <p:attrNameLst>
                                              <p:attrName>style.rotation</p:attrName>
                                            </p:attrNameLst>
                                          </p:cBhvr>
                                          <p:tavLst>
                                            <p:tav tm="0">
                                              <p:val>
                                                <p:fltVal val="90"/>
                                              </p:val>
                                            </p:tav>
                                            <p:tav tm="100000">
                                              <p:val>
                                                <p:fltVal val="0"/>
                                              </p:val>
                                            </p:tav>
                                          </p:tavLst>
                                        </p:anim>
                                        <p:animEffect transition="in" filter="fade">
                                          <p:cBhvr>
                                            <p:cTn id="48" dur="500"/>
                                            <p:tgtEl>
                                              <p:spTgt spid="7"/>
                                            </p:tgtEl>
                                          </p:cBhvr>
                                        </p:animEffect>
                                      </p:childTnLst>
                                    </p:cTn>
                                  </p:par>
                                </p:childTnLst>
                              </p:cTn>
                            </p:par>
                            <p:par>
                              <p:cTn id="49" fill="hold">
                                <p:stCondLst>
                                  <p:cond delay="2500"/>
                                </p:stCondLst>
                                <p:childTnLst>
                                  <p:par>
                                    <p:cTn id="50" presetID="31"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 calcmode="lin" valueType="num">
                                          <p:cBhvr>
                                            <p:cTn id="54" dur="500" fill="hold"/>
                                            <p:tgtEl>
                                              <p:spTgt spid="8"/>
                                            </p:tgtEl>
                                            <p:attrNameLst>
                                              <p:attrName>style.rotation</p:attrName>
                                            </p:attrNameLst>
                                          </p:cBhvr>
                                          <p:tavLst>
                                            <p:tav tm="0">
                                              <p:val>
                                                <p:fltVal val="90"/>
                                              </p:val>
                                            </p:tav>
                                            <p:tav tm="100000">
                                              <p:val>
                                                <p:fltVal val="0"/>
                                              </p:val>
                                            </p:tav>
                                          </p:tavLst>
                                        </p:anim>
                                        <p:animEffect transition="in" filter="fade">
                                          <p:cBhvr>
                                            <p:cTn id="55" dur="500"/>
                                            <p:tgtEl>
                                              <p:spTgt spid="8"/>
                                            </p:tgtEl>
                                          </p:cBhvr>
                                        </p:animEffect>
                                      </p:childTnLst>
                                    </p:cTn>
                                  </p:par>
                                </p:childTnLst>
                              </p:cTn>
                            </p:par>
                            <p:par>
                              <p:cTn id="56" fill="hold">
                                <p:stCondLst>
                                  <p:cond delay="30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par>
                              <p:cTn id="60" fill="hold">
                                <p:stCondLst>
                                  <p:cond delay="3500"/>
                                </p:stCondLst>
                                <p:childTnLst>
                                  <p:par>
                                    <p:cTn id="61" presetID="2" presetClass="entr" presetSubtype="12"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0-#ppt_w/2"/>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31"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style.rotation</p:attrName>
                                            </p:attrNameLst>
                                          </p:cBhvr>
                                          <p:tavLst>
                                            <p:tav tm="0">
                                              <p:val>
                                                <p:fltVal val="90"/>
                                              </p:val>
                                            </p:tav>
                                            <p:tav tm="100000">
                                              <p:val>
                                                <p:fltVal val="0"/>
                                              </p:val>
                                            </p:tav>
                                          </p:tavLst>
                                        </p:anim>
                                        <p:animEffect transition="in" filter="fade">
                                          <p:cBhvr>
                                            <p:cTn id="71" dur="500"/>
                                            <p:tgtEl>
                                              <p:spTgt spid="11"/>
                                            </p:tgtEl>
                                          </p:cBhvr>
                                        </p:animEffect>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P spid="9" grpId="0"/>
          <p:bldP spid="10" grpId="0" animBg="1"/>
          <p:bldP spid="11" grpId="0"/>
          <p:bldP spid="12" grpId="0"/>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3723" y="2745633"/>
            <a:ext cx="5184990" cy="4147992"/>
          </a:xfrm>
          <a:prstGeom prst="rect">
            <a:avLst/>
          </a:prstGeom>
        </p:spPr>
      </p:pic>
      <p:pic>
        <p:nvPicPr>
          <p:cNvPr id="35" name="图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049960"/>
            <a:ext cx="4460240" cy="2788989"/>
          </a:xfrm>
          <a:prstGeom prst="rect">
            <a:avLst/>
          </a:prstGeom>
        </p:spPr>
      </p:pic>
      <p:sp>
        <p:nvSpPr>
          <p:cNvPr id="30" name="矩形 29"/>
          <p:cNvSpPr/>
          <p:nvPr/>
        </p:nvSpPr>
        <p:spPr>
          <a:xfrm>
            <a:off x="1333318" y="2190080"/>
            <a:ext cx="9525365" cy="1446550"/>
          </a:xfrm>
          <a:prstGeom prst="rect">
            <a:avLst/>
          </a:prstGeom>
        </p:spPr>
        <p:txBody>
          <a:bodyPr wrap="none">
            <a:spAutoFit/>
          </a:bodyPr>
          <a:lstStyle/>
          <a:p>
            <a:pPr algn="ctr"/>
            <a:r>
              <a:rPr lang="zh-CN" altLang="en-US" sz="8800" dirty="0">
                <a:solidFill>
                  <a:srgbClr val="C00000"/>
                </a:solidFill>
                <a:latin typeface="字体视界-NEW魏碑体" panose="02010601030101010101" pitchFamily="2" charset="-122"/>
                <a:ea typeface="字体视界-NEW魏碑体" panose="02010601030101010101" pitchFamily="2" charset="-122"/>
                <a:cs typeface="+mn-ea"/>
                <a:sym typeface="+mn-lt"/>
              </a:rPr>
              <a:t>不忘初心 继续前进</a:t>
            </a:r>
          </a:p>
        </p:txBody>
      </p:sp>
      <p:sp>
        <p:nvSpPr>
          <p:cNvPr id="31" name="矩形 30"/>
          <p:cNvSpPr/>
          <p:nvPr/>
        </p:nvSpPr>
        <p:spPr>
          <a:xfrm>
            <a:off x="3605937" y="3853208"/>
            <a:ext cx="4907113" cy="584775"/>
          </a:xfrm>
          <a:prstGeom prst="rect">
            <a:avLst/>
          </a:prstGeom>
        </p:spPr>
        <p:txBody>
          <a:bodyPr wrap="none">
            <a:spAutoFit/>
          </a:bodyPr>
          <a:lstStyle/>
          <a:p>
            <a:pPr algn="ctr"/>
            <a:r>
              <a:rPr lang="en-US" altLang="zh-CN" sz="3200" dirty="0">
                <a:solidFill>
                  <a:srgbClr val="C00000"/>
                </a:solidFill>
                <a:latin typeface="字体视界-NEW魏碑体" panose="02010601030101010101" pitchFamily="2" charset="-122"/>
                <a:ea typeface="字体视界-NEW魏碑体" panose="02010601030101010101" pitchFamily="2" charset="-122"/>
                <a:cs typeface="+mn-ea"/>
                <a:sym typeface="+mn-lt"/>
              </a:rPr>
              <a:t>—— </a:t>
            </a:r>
            <a:r>
              <a:rPr lang="zh-CN" altLang="en-US" sz="3200" dirty="0">
                <a:solidFill>
                  <a:srgbClr val="C00000"/>
                </a:solidFill>
                <a:latin typeface="字体视界-NEW魏碑体" panose="02010601030101010101" pitchFamily="2" charset="-122"/>
                <a:ea typeface="字体视界-NEW魏碑体" panose="02010601030101010101" pitchFamily="2" charset="-122"/>
                <a:cs typeface="+mn-ea"/>
                <a:sym typeface="+mn-lt"/>
              </a:rPr>
              <a:t>感谢您的观看再见</a:t>
            </a:r>
            <a:r>
              <a:rPr lang="en-US" altLang="zh-CN" sz="3200" dirty="0">
                <a:solidFill>
                  <a:srgbClr val="C00000"/>
                </a:solidFill>
                <a:latin typeface="字体视界-NEW魏碑体" panose="02010601030101010101" pitchFamily="2" charset="-122"/>
                <a:ea typeface="字体视界-NEW魏碑体" panose="02010601030101010101" pitchFamily="2" charset="-122"/>
                <a:cs typeface="+mn-ea"/>
                <a:sym typeface="+mn-lt"/>
              </a:rPr>
              <a:t>——</a:t>
            </a:r>
            <a:endParaRPr lang="zh-CN" altLang="en-US" sz="3200" dirty="0">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sp>
        <p:nvSpPr>
          <p:cNvPr id="32" name="Freeform 29"/>
          <p:cNvSpPr/>
          <p:nvPr/>
        </p:nvSpPr>
        <p:spPr bwMode="auto">
          <a:xfrm>
            <a:off x="5221018" y="590692"/>
            <a:ext cx="1749965" cy="156376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pic>
        <p:nvPicPr>
          <p:cNvPr id="33" name="图片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7468" y="552220"/>
            <a:ext cx="2857500" cy="1190625"/>
          </a:xfrm>
          <a:prstGeom prst="rect">
            <a:avLst/>
          </a:prstGeom>
        </p:spPr>
      </p:pic>
      <p:sp>
        <p:nvSpPr>
          <p:cNvPr id="38" name="矩形 37"/>
          <p:cNvSpPr/>
          <p:nvPr/>
        </p:nvSpPr>
        <p:spPr>
          <a:xfrm>
            <a:off x="3788673" y="4993536"/>
            <a:ext cx="4541629" cy="369332"/>
          </a:xfrm>
          <a:prstGeom prst="rect">
            <a:avLst/>
          </a:prstGeom>
        </p:spPr>
        <p:txBody>
          <a:bodyPr wrap="none">
            <a:spAutoFit/>
          </a:bodyPr>
          <a:lstStyle/>
          <a:p>
            <a:pPr algn="ctr"/>
            <a:r>
              <a:rPr lang="zh-CN" altLang="en-US" smtClean="0">
                <a:solidFill>
                  <a:srgbClr val="C00000"/>
                </a:solidFill>
                <a:latin typeface="字体视界-NEW魏碑体" panose="02010601030101010101" pitchFamily="2" charset="-122"/>
                <a:ea typeface="字体视界-NEW魏碑体" panose="02010601030101010101" pitchFamily="2" charset="-122"/>
                <a:cs typeface="+mn-ea"/>
                <a:sym typeface="+mn-lt"/>
              </a:rPr>
              <a:t>汇报人</a:t>
            </a:r>
            <a:r>
              <a:rPr lang="en-US" altLang="zh-CN" smtClean="0">
                <a:solidFill>
                  <a:srgbClr val="C00000"/>
                </a:solidFill>
                <a:latin typeface="字体视界-NEW魏碑体" panose="02010601030101010101" pitchFamily="2" charset="-122"/>
                <a:ea typeface="字体视界-NEW魏碑体" panose="02010601030101010101" pitchFamily="2" charset="-122"/>
                <a:cs typeface="+mn-ea"/>
                <a:sym typeface="+mn-lt"/>
              </a:rPr>
              <a:t>:PPT818       </a:t>
            </a:r>
            <a:r>
              <a:rPr lang="zh-CN" altLang="en-US" smtClean="0">
                <a:solidFill>
                  <a:srgbClr val="C00000"/>
                </a:solidFill>
                <a:latin typeface="字体视界-NEW魏碑体" panose="02010601030101010101" pitchFamily="2" charset="-122"/>
                <a:ea typeface="字体视界-NEW魏碑体" panose="02010601030101010101" pitchFamily="2" charset="-122"/>
                <a:cs typeface="+mn-ea"/>
                <a:sym typeface="+mn-lt"/>
              </a:rPr>
              <a:t>汇报时间：</a:t>
            </a:r>
            <a:r>
              <a:rPr lang="en-US" altLang="zh-CN" smtClean="0">
                <a:solidFill>
                  <a:srgbClr val="C00000"/>
                </a:solidFill>
                <a:latin typeface="字体视界-NEW魏碑体" panose="02010601030101010101" pitchFamily="2" charset="-122"/>
                <a:ea typeface="字体视界-NEW魏碑体" panose="02010601030101010101" pitchFamily="2" charset="-122"/>
                <a:cs typeface="+mn-ea"/>
                <a:sym typeface="+mn-lt"/>
              </a:rPr>
              <a:t>202X</a:t>
            </a:r>
            <a:endParaRPr lang="zh-CN" altLang="en-US" dirty="0">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pic>
        <p:nvPicPr>
          <p:cNvPr id="40" name="图片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02340" flipH="1">
            <a:off x="1320789" y="1151521"/>
            <a:ext cx="2100539" cy="8752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par>
                          <p:cTn id="12" fill="hold">
                            <p:stCondLst>
                              <p:cond delay="1000"/>
                            </p:stCondLst>
                            <p:childTnLst>
                              <p:par>
                                <p:cTn id="13" presetID="23" presetClass="entr" presetSubtype="36"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1000" fill="hold"/>
                                        <p:tgtEl>
                                          <p:spTgt spid="32"/>
                                        </p:tgtEl>
                                        <p:attrNameLst>
                                          <p:attrName>ppt_w</p:attrName>
                                        </p:attrNameLst>
                                      </p:cBhvr>
                                      <p:tavLst>
                                        <p:tav tm="0">
                                          <p:val>
                                            <p:strVal val="(6*min(max(#ppt_w*#ppt_h,.3),1)-7.4)/-.7*#ppt_w"/>
                                          </p:val>
                                        </p:tav>
                                        <p:tav tm="100000">
                                          <p:val>
                                            <p:strVal val="#ppt_w"/>
                                          </p:val>
                                        </p:tav>
                                      </p:tavLst>
                                    </p:anim>
                                    <p:anim calcmode="lin" valueType="num">
                                      <p:cBhvr>
                                        <p:cTn id="16" dur="1000" fill="hold"/>
                                        <p:tgtEl>
                                          <p:spTgt spid="32"/>
                                        </p:tgtEl>
                                        <p:attrNameLst>
                                          <p:attrName>ppt_h</p:attrName>
                                        </p:attrNameLst>
                                      </p:cBhvr>
                                      <p:tavLst>
                                        <p:tav tm="0">
                                          <p:val>
                                            <p:strVal val="(6*min(max(#ppt_w*#ppt_h,.3),1)-7.4)/-.7*#ppt_h"/>
                                          </p:val>
                                        </p:tav>
                                        <p:tav tm="100000">
                                          <p:val>
                                            <p:strVal val="#ppt_h"/>
                                          </p:val>
                                        </p:tav>
                                      </p:tavLst>
                                    </p:anim>
                                    <p:anim calcmode="lin" valueType="num">
                                      <p:cBhvr>
                                        <p:cTn id="17" dur="1000" fill="hold"/>
                                        <p:tgtEl>
                                          <p:spTgt spid="32"/>
                                        </p:tgtEl>
                                        <p:attrNameLst>
                                          <p:attrName>ppt_x</p:attrName>
                                        </p:attrNameLst>
                                      </p:cBhvr>
                                      <p:tavLst>
                                        <p:tav tm="0">
                                          <p:val>
                                            <p:fltVal val="0.5"/>
                                          </p:val>
                                        </p:tav>
                                        <p:tav tm="100000">
                                          <p:val>
                                            <p:strVal val="#ppt_x"/>
                                          </p:val>
                                        </p:tav>
                                      </p:tavLst>
                                    </p:anim>
                                    <p:anim calcmode="lin" valueType="num">
                                      <p:cBhvr>
                                        <p:cTn id="18" dur="1000" fill="hold"/>
                                        <p:tgtEl>
                                          <p:spTgt spid="32"/>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1000" fill="hold"/>
                                        <p:tgtEl>
                                          <p:spTgt spid="30"/>
                                        </p:tgtEl>
                                        <p:attrNameLst>
                                          <p:attrName>ppt_w</p:attrName>
                                        </p:attrNameLst>
                                      </p:cBhvr>
                                      <p:tavLst>
                                        <p:tav tm="0">
                                          <p:val>
                                            <p:fltVal val="0"/>
                                          </p:val>
                                        </p:tav>
                                        <p:tav tm="100000">
                                          <p:val>
                                            <p:strVal val="#ppt_w"/>
                                          </p:val>
                                        </p:tav>
                                      </p:tavLst>
                                    </p:anim>
                                    <p:anim calcmode="lin" valueType="num">
                                      <p:cBhvr>
                                        <p:cTn id="23" dur="1000" fill="hold"/>
                                        <p:tgtEl>
                                          <p:spTgt spid="30"/>
                                        </p:tgtEl>
                                        <p:attrNameLst>
                                          <p:attrName>ppt_h</p:attrName>
                                        </p:attrNameLst>
                                      </p:cBhvr>
                                      <p:tavLst>
                                        <p:tav tm="0">
                                          <p:val>
                                            <p:fltVal val="0"/>
                                          </p:val>
                                        </p:tav>
                                        <p:tav tm="100000">
                                          <p:val>
                                            <p:strVal val="#ppt_h"/>
                                          </p:val>
                                        </p:tav>
                                      </p:tavLst>
                                    </p:anim>
                                    <p:animEffect transition="in" filter="fade">
                                      <p:cBhvr>
                                        <p:cTn id="24" dur="1000"/>
                                        <p:tgtEl>
                                          <p:spTgt spid="30"/>
                                        </p:tgtEl>
                                      </p:cBhvr>
                                    </p:animEffect>
                                  </p:childTnLst>
                                </p:cTn>
                              </p:par>
                              <p:par>
                                <p:cTn id="25" presetID="35" presetClass="path" presetSubtype="0" accel="50000" decel="50000" fill="hold" grpId="1" nodeType="withEffect">
                                  <p:stCondLst>
                                    <p:cond delay="0"/>
                                  </p:stCondLst>
                                  <p:childTnLst>
                                    <p:animMotion origin="layout" path="M 0 1.48148E-6 L -0.41185 1.48148E-6 " pathEditMode="relative" rAng="0" ptsTypes="AA">
                                      <p:cBhvr>
                                        <p:cTn id="26" dur="2000" spd="-100000" fill="hold"/>
                                        <p:tgtEl>
                                          <p:spTgt spid="30"/>
                                        </p:tgtEl>
                                        <p:attrNameLst>
                                          <p:attrName>ppt_x</p:attrName>
                                          <p:attrName>ppt_y</p:attrName>
                                        </p:attrNameLst>
                                      </p:cBhvr>
                                      <p:rCtr x="-20599" y="0"/>
                                    </p:animMotion>
                                  </p:childTnLst>
                                </p:cTn>
                              </p:par>
                              <p:par>
                                <p:cTn id="27" presetID="53" presetClass="entr" presetSubtype="16"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1000" fill="hold"/>
                                        <p:tgtEl>
                                          <p:spTgt spid="31"/>
                                        </p:tgtEl>
                                        <p:attrNameLst>
                                          <p:attrName>ppt_w</p:attrName>
                                        </p:attrNameLst>
                                      </p:cBhvr>
                                      <p:tavLst>
                                        <p:tav tm="0">
                                          <p:val>
                                            <p:fltVal val="0"/>
                                          </p:val>
                                        </p:tav>
                                        <p:tav tm="100000">
                                          <p:val>
                                            <p:strVal val="#ppt_w"/>
                                          </p:val>
                                        </p:tav>
                                      </p:tavLst>
                                    </p:anim>
                                    <p:anim calcmode="lin" valueType="num">
                                      <p:cBhvr>
                                        <p:cTn id="30" dur="1000" fill="hold"/>
                                        <p:tgtEl>
                                          <p:spTgt spid="31"/>
                                        </p:tgtEl>
                                        <p:attrNameLst>
                                          <p:attrName>ppt_h</p:attrName>
                                        </p:attrNameLst>
                                      </p:cBhvr>
                                      <p:tavLst>
                                        <p:tav tm="0">
                                          <p:val>
                                            <p:fltVal val="0"/>
                                          </p:val>
                                        </p:tav>
                                        <p:tav tm="100000">
                                          <p:val>
                                            <p:strVal val="#ppt_h"/>
                                          </p:val>
                                        </p:tav>
                                      </p:tavLst>
                                    </p:anim>
                                    <p:animEffect transition="in" filter="fade">
                                      <p:cBhvr>
                                        <p:cTn id="31" dur="1000"/>
                                        <p:tgtEl>
                                          <p:spTgt spid="31"/>
                                        </p:tgtEl>
                                      </p:cBhvr>
                                    </p:animEffect>
                                  </p:childTnLst>
                                </p:cTn>
                              </p:par>
                              <p:par>
                                <p:cTn id="32" presetID="35" presetClass="path" presetSubtype="0" accel="50000" decel="50000" fill="hold" grpId="1" nodeType="withEffect">
                                  <p:stCondLst>
                                    <p:cond delay="0"/>
                                  </p:stCondLst>
                                  <p:childTnLst>
                                    <p:animMotion origin="layout" path="M 4.79167E-6 1.85185E-6 L 0.31575 1.85185E-6 " pathEditMode="relative" rAng="0" ptsTypes="AA">
                                      <p:cBhvr>
                                        <p:cTn id="33" dur="2000" spd="-100000" fill="hold"/>
                                        <p:tgtEl>
                                          <p:spTgt spid="31"/>
                                        </p:tgtEl>
                                        <p:attrNameLst>
                                          <p:attrName>ppt_x</p:attrName>
                                          <p:attrName>ppt_y</p:attrName>
                                        </p:attrNameLst>
                                      </p:cBhvr>
                                      <p:rCtr x="15781" y="0"/>
                                    </p:animMotion>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1000" fill="hold"/>
                                        <p:tgtEl>
                                          <p:spTgt spid="33"/>
                                        </p:tgtEl>
                                        <p:attrNameLst>
                                          <p:attrName>ppt_w</p:attrName>
                                        </p:attrNameLst>
                                      </p:cBhvr>
                                      <p:tavLst>
                                        <p:tav tm="0">
                                          <p:val>
                                            <p:fltVal val="0"/>
                                          </p:val>
                                        </p:tav>
                                        <p:tav tm="100000">
                                          <p:val>
                                            <p:strVal val="#ppt_w"/>
                                          </p:val>
                                        </p:tav>
                                      </p:tavLst>
                                    </p:anim>
                                    <p:anim calcmode="lin" valueType="num">
                                      <p:cBhvr>
                                        <p:cTn id="38" dur="1000" fill="hold"/>
                                        <p:tgtEl>
                                          <p:spTgt spid="33"/>
                                        </p:tgtEl>
                                        <p:attrNameLst>
                                          <p:attrName>ppt_h</p:attrName>
                                        </p:attrNameLst>
                                      </p:cBhvr>
                                      <p:tavLst>
                                        <p:tav tm="0">
                                          <p:val>
                                            <p:fltVal val="0"/>
                                          </p:val>
                                        </p:tav>
                                        <p:tav tm="100000">
                                          <p:val>
                                            <p:strVal val="#ppt_h"/>
                                          </p:val>
                                        </p:tav>
                                      </p:tavLst>
                                    </p:anim>
                                    <p:animEffect transition="in" filter="fade">
                                      <p:cBhvr>
                                        <p:cTn id="39" dur="1000"/>
                                        <p:tgtEl>
                                          <p:spTgt spid="33"/>
                                        </p:tgtEl>
                                      </p:cBhvr>
                                    </p:animEffect>
                                  </p:childTnLst>
                                </p:cTn>
                              </p:par>
                              <p:par>
                                <p:cTn id="40" presetID="35" presetClass="path" presetSubtype="0" accel="50000" decel="50000" fill="hold" nodeType="withEffect">
                                  <p:stCondLst>
                                    <p:cond delay="0"/>
                                  </p:stCondLst>
                                  <p:childTnLst>
                                    <p:animMotion origin="layout" path="M 6.25E-7 -1.11111E-6 L 0.31575 -1.11111E-6 " pathEditMode="relative" rAng="0" ptsTypes="AA">
                                      <p:cBhvr>
                                        <p:cTn id="41" dur="2000" spd="-100000" fill="hold"/>
                                        <p:tgtEl>
                                          <p:spTgt spid="33"/>
                                        </p:tgtEl>
                                        <p:attrNameLst>
                                          <p:attrName>ppt_x</p:attrName>
                                          <p:attrName>ppt_y</p:attrName>
                                        </p:attrNameLst>
                                      </p:cBhvr>
                                      <p:rCtr x="15781" y="0"/>
                                    </p:animMotion>
                                  </p:childTnLst>
                                </p:cTn>
                              </p:par>
                              <p:par>
                                <p:cTn id="42" presetID="53" presetClass="entr" presetSubtype="16"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1000" fill="hold"/>
                                        <p:tgtEl>
                                          <p:spTgt spid="38"/>
                                        </p:tgtEl>
                                        <p:attrNameLst>
                                          <p:attrName>ppt_w</p:attrName>
                                        </p:attrNameLst>
                                      </p:cBhvr>
                                      <p:tavLst>
                                        <p:tav tm="0">
                                          <p:val>
                                            <p:fltVal val="0"/>
                                          </p:val>
                                        </p:tav>
                                        <p:tav tm="100000">
                                          <p:val>
                                            <p:strVal val="#ppt_w"/>
                                          </p:val>
                                        </p:tav>
                                      </p:tavLst>
                                    </p:anim>
                                    <p:anim calcmode="lin" valueType="num">
                                      <p:cBhvr>
                                        <p:cTn id="45" dur="1000" fill="hold"/>
                                        <p:tgtEl>
                                          <p:spTgt spid="38"/>
                                        </p:tgtEl>
                                        <p:attrNameLst>
                                          <p:attrName>ppt_h</p:attrName>
                                        </p:attrNameLst>
                                      </p:cBhvr>
                                      <p:tavLst>
                                        <p:tav tm="0">
                                          <p:val>
                                            <p:fltVal val="0"/>
                                          </p:val>
                                        </p:tav>
                                        <p:tav tm="100000">
                                          <p:val>
                                            <p:strVal val="#ppt_h"/>
                                          </p:val>
                                        </p:tav>
                                      </p:tavLst>
                                    </p:anim>
                                    <p:animEffect transition="in" filter="fade">
                                      <p:cBhvr>
                                        <p:cTn id="46" dur="1000"/>
                                        <p:tgtEl>
                                          <p:spTgt spid="38"/>
                                        </p:tgtEl>
                                      </p:cBhvr>
                                    </p:animEffect>
                                  </p:childTnLst>
                                </p:cTn>
                              </p:par>
                              <p:par>
                                <p:cTn id="47" presetID="35" presetClass="path" presetSubtype="0" accel="50000" decel="50000" fill="hold" grpId="1" nodeType="withEffect">
                                  <p:stCondLst>
                                    <p:cond delay="0"/>
                                  </p:stCondLst>
                                  <p:childTnLst>
                                    <p:animMotion origin="layout" path="M 4.79167E-6 -2.59259E-6 L 0.31575 -2.59259E-6 " pathEditMode="relative" rAng="0" ptsTypes="AA">
                                      <p:cBhvr>
                                        <p:cTn id="48" dur="2000" spd="-100000" fill="hold"/>
                                        <p:tgtEl>
                                          <p:spTgt spid="38"/>
                                        </p:tgtEl>
                                        <p:attrNameLst>
                                          <p:attrName>ppt_x</p:attrName>
                                          <p:attrName>ppt_y</p:attrName>
                                        </p:attrNameLst>
                                      </p:cBhvr>
                                      <p:rCtr x="15781" y="0"/>
                                    </p:animMotion>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1000" fill="hold"/>
                                        <p:tgtEl>
                                          <p:spTgt spid="40"/>
                                        </p:tgtEl>
                                        <p:attrNameLst>
                                          <p:attrName>ppt_w</p:attrName>
                                        </p:attrNameLst>
                                      </p:cBhvr>
                                      <p:tavLst>
                                        <p:tav tm="0">
                                          <p:val>
                                            <p:fltVal val="0"/>
                                          </p:val>
                                        </p:tav>
                                        <p:tav tm="100000">
                                          <p:val>
                                            <p:strVal val="#ppt_w"/>
                                          </p:val>
                                        </p:tav>
                                      </p:tavLst>
                                    </p:anim>
                                    <p:anim calcmode="lin" valueType="num">
                                      <p:cBhvr>
                                        <p:cTn id="53" dur="1000" fill="hold"/>
                                        <p:tgtEl>
                                          <p:spTgt spid="40"/>
                                        </p:tgtEl>
                                        <p:attrNameLst>
                                          <p:attrName>ppt_h</p:attrName>
                                        </p:attrNameLst>
                                      </p:cBhvr>
                                      <p:tavLst>
                                        <p:tav tm="0">
                                          <p:val>
                                            <p:fltVal val="0"/>
                                          </p:val>
                                        </p:tav>
                                        <p:tav tm="100000">
                                          <p:val>
                                            <p:strVal val="#ppt_h"/>
                                          </p:val>
                                        </p:tav>
                                      </p:tavLst>
                                    </p:anim>
                                    <p:animEffect transition="in" filter="fade">
                                      <p:cBhvr>
                                        <p:cTn id="54" dur="1000"/>
                                        <p:tgtEl>
                                          <p:spTgt spid="40"/>
                                        </p:tgtEl>
                                      </p:cBhvr>
                                    </p:animEffect>
                                  </p:childTnLst>
                                </p:cTn>
                              </p:par>
                              <p:par>
                                <p:cTn id="55" presetID="35" presetClass="path" presetSubtype="0" accel="50000" decel="50000" fill="hold" nodeType="withEffect">
                                  <p:stCondLst>
                                    <p:cond delay="0"/>
                                  </p:stCondLst>
                                  <p:childTnLst>
                                    <p:animMotion origin="layout" path="M -1.04167E-6 -2.96296E-6 L 0.31576 -2.96296E-6 " pathEditMode="relative" rAng="0" ptsTypes="AA">
                                      <p:cBhvr>
                                        <p:cTn id="56" dur="2000" spd="-100000" fill="hold"/>
                                        <p:tgtEl>
                                          <p:spTgt spid="40"/>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1" grpId="0"/>
      <p:bldP spid="31" grpId="1"/>
      <p:bldP spid="32" grpId="0" animBg="1"/>
      <p:bldP spid="38" grpId="0"/>
      <p:bldP spid="3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矩形 28"/>
          <p:cNvSpPr/>
          <p:nvPr/>
        </p:nvSpPr>
        <p:spPr>
          <a:xfrm>
            <a:off x="7244460" y="2041896"/>
            <a:ext cx="4539174" cy="4198393"/>
          </a:xfrm>
          <a:prstGeom prst="rect">
            <a:avLst/>
          </a:prstGeom>
          <a:ln>
            <a:noFill/>
          </a:ln>
        </p:spPr>
        <p:txBody>
          <a:bodyPr wrap="square">
            <a:spAutoFit/>
          </a:bodyPr>
          <a:lstStyle/>
          <a:p>
            <a:pPr>
              <a:lnSpc>
                <a:spcPct val="150000"/>
              </a:lnSpc>
            </a:pPr>
            <a:r>
              <a:rPr lang="en-US" altLang="zh-CN" dirty="0">
                <a:solidFill>
                  <a:srgbClr val="C00000"/>
                </a:solidFill>
                <a:latin typeface="微软雅黑" panose="020B0503020204020204" pitchFamily="34" charset="-122"/>
                <a:ea typeface="微软雅黑" panose="020B0503020204020204" pitchFamily="34" charset="-122"/>
              </a:rPr>
              <a:t>1927</a:t>
            </a:r>
            <a:r>
              <a:rPr lang="zh-CN" altLang="en-US" dirty="0">
                <a:solidFill>
                  <a:srgbClr val="C00000"/>
                </a:solidFill>
                <a:latin typeface="微软雅黑" panose="020B0503020204020204" pitchFamily="34" charset="-122"/>
                <a:ea typeface="微软雅黑" panose="020B0503020204020204" pitchFamily="34" charset="-122"/>
              </a:rPr>
              <a:t>年</a:t>
            </a:r>
            <a:r>
              <a:rPr lang="en-US" altLang="zh-CN" dirty="0">
                <a:solidFill>
                  <a:srgbClr val="C00000"/>
                </a:solidFill>
                <a:latin typeface="微软雅黑" panose="020B0503020204020204" pitchFamily="34" charset="-122"/>
                <a:ea typeface="微软雅黑" panose="020B0503020204020204" pitchFamily="34" charset="-122"/>
              </a:rPr>
              <a:t>9</a:t>
            </a:r>
            <a:r>
              <a:rPr lang="zh-CN" altLang="en-US" dirty="0">
                <a:solidFill>
                  <a:srgbClr val="C00000"/>
                </a:solidFill>
                <a:latin typeface="微软雅黑" panose="020B0503020204020204" pitchFamily="34" charset="-122"/>
                <a:ea typeface="微软雅黑" panose="020B0503020204020204" pitchFamily="34" charset="-122"/>
              </a:rPr>
              <a:t>月</a:t>
            </a:r>
            <a:r>
              <a:rPr lang="en-US" altLang="zh-CN" dirty="0">
                <a:solidFill>
                  <a:srgbClr val="C00000"/>
                </a:solidFill>
                <a:latin typeface="微软雅黑" panose="020B0503020204020204" pitchFamily="34" charset="-122"/>
                <a:ea typeface="微软雅黑" panose="020B0503020204020204" pitchFamily="34" charset="-122"/>
              </a:rPr>
              <a:t>29</a:t>
            </a:r>
            <a:r>
              <a:rPr lang="zh-CN" altLang="en-US" dirty="0">
                <a:solidFill>
                  <a:srgbClr val="C00000"/>
                </a:solidFill>
                <a:latin typeface="微软雅黑" panose="020B0503020204020204" pitchFamily="34" charset="-122"/>
                <a:ea typeface="微软雅黑" panose="020B0503020204020204" pitchFamily="34" charset="-122"/>
              </a:rPr>
              <a:t>日至</a:t>
            </a:r>
            <a:r>
              <a:rPr lang="en-US" altLang="zh-CN" dirty="0">
                <a:solidFill>
                  <a:srgbClr val="C00000"/>
                </a:solidFill>
                <a:latin typeface="微软雅黑" panose="020B0503020204020204" pitchFamily="34" charset="-122"/>
                <a:ea typeface="微软雅黑" panose="020B0503020204020204" pitchFamily="34" charset="-122"/>
              </a:rPr>
              <a:t>10</a:t>
            </a:r>
            <a:r>
              <a:rPr lang="zh-CN" altLang="en-US" dirty="0">
                <a:solidFill>
                  <a:srgbClr val="C00000"/>
                </a:solidFill>
                <a:latin typeface="微软雅黑" panose="020B0503020204020204" pitchFamily="34" charset="-122"/>
                <a:ea typeface="微软雅黑" panose="020B0503020204020204" pitchFamily="34" charset="-122"/>
              </a:rPr>
              <a:t>月</a:t>
            </a:r>
            <a:r>
              <a:rPr lang="en-US" altLang="zh-CN" dirty="0">
                <a:solidFill>
                  <a:srgbClr val="C00000"/>
                </a:solidFill>
                <a:latin typeface="微软雅黑" panose="020B0503020204020204" pitchFamily="34" charset="-122"/>
                <a:ea typeface="微软雅黑" panose="020B0503020204020204" pitchFamily="34" charset="-122"/>
              </a:rPr>
              <a:t>3</a:t>
            </a:r>
            <a:r>
              <a:rPr lang="zh-CN" altLang="en-US" dirty="0">
                <a:solidFill>
                  <a:srgbClr val="C00000"/>
                </a:solidFill>
                <a:latin typeface="微软雅黑" panose="020B0503020204020204" pitchFamily="34" charset="-122"/>
                <a:ea typeface="微软雅黑" panose="020B0503020204020204" pitchFamily="34" charset="-122"/>
              </a:rPr>
              <a:t>日</a:t>
            </a:r>
            <a:r>
              <a:rPr lang="zh-CN" altLang="en-US" dirty="0">
                <a:solidFill>
                  <a:srgbClr val="574343"/>
                </a:solidFill>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毛泽东在江西永新县三湾村，领导了举世闻名的</a:t>
            </a:r>
            <a:r>
              <a:rPr lang="zh-CN" altLang="en-US" b="1" dirty="0">
                <a:latin typeface="微软雅黑" panose="020B0503020204020204" pitchFamily="34" charset="-122"/>
                <a:ea typeface="微软雅黑" panose="020B0503020204020204" pitchFamily="34" charset="-122"/>
              </a:rPr>
              <a:t>“三湾改编”</a:t>
            </a:r>
            <a:r>
              <a:rPr lang="zh-CN" altLang="en-US" dirty="0">
                <a:latin typeface="微软雅黑" panose="020B0503020204020204" pitchFamily="34" charset="-122"/>
                <a:ea typeface="微软雅黑" panose="020B0503020204020204" pitchFamily="34" charset="-122"/>
              </a:rPr>
              <a:t>。从政治上组织上保证了党对军队的绝对领导，是我党建设新型人民军队最早的一次成功探索和实践，标志着毛泽东建设人民军队思想的开始形成。三湾改编初步解决了如何把以农民及旧军人为主要成份的革命军队建设成为一支无产阶级新型人民军队的问题，保证了党对军队的绝对领导，奠定了政治建军的基础。</a:t>
            </a:r>
          </a:p>
        </p:txBody>
      </p:sp>
      <p:sp>
        <p:nvSpPr>
          <p:cNvPr id="30" name="Freeform 5"/>
          <p:cNvSpPr/>
          <p:nvPr/>
        </p:nvSpPr>
        <p:spPr bwMode="auto">
          <a:xfrm>
            <a:off x="2677953" y="1874909"/>
            <a:ext cx="1848937" cy="2073125"/>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31" name="Freeform 5"/>
          <p:cNvSpPr/>
          <p:nvPr/>
        </p:nvSpPr>
        <p:spPr bwMode="auto">
          <a:xfrm>
            <a:off x="2826882" y="2041896"/>
            <a:ext cx="1551080" cy="1739151"/>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2" name="矩形 31"/>
          <p:cNvSpPr/>
          <p:nvPr/>
        </p:nvSpPr>
        <p:spPr>
          <a:xfrm>
            <a:off x="2888161" y="2311307"/>
            <a:ext cx="1428521" cy="1200329"/>
          </a:xfrm>
          <a:prstGeom prst="rect">
            <a:avLst/>
          </a:prstGeom>
          <a:noFill/>
          <a:effectLst/>
        </p:spPr>
        <p:txBody>
          <a:bodyPr wrap="square" rtlCol="0">
            <a:spAutoFit/>
          </a:bodyPr>
          <a:lstStyle/>
          <a:p>
            <a:pPr algn="ctr"/>
            <a:r>
              <a:rPr lang="zh-CN" altLang="en-US" sz="3600" b="1" dirty="0">
                <a:solidFill>
                  <a:schemeClr val="bg1"/>
                </a:solidFill>
                <a:ea typeface="微软雅黑" panose="020B0503020204020204" pitchFamily="34" charset="-122"/>
                <a:sym typeface="方正兰亭黑_GBK" pitchFamily="2" charset="-122"/>
              </a:rPr>
              <a:t>三湾改编</a:t>
            </a:r>
          </a:p>
        </p:txBody>
      </p:sp>
      <p:sp>
        <p:nvSpPr>
          <p:cNvPr id="33" name="Freeform 5"/>
          <p:cNvSpPr/>
          <p:nvPr/>
        </p:nvSpPr>
        <p:spPr bwMode="auto">
          <a:xfrm>
            <a:off x="2937798" y="4181387"/>
            <a:ext cx="1329246" cy="149042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34" name="Freeform 5"/>
          <p:cNvSpPr/>
          <p:nvPr/>
        </p:nvSpPr>
        <p:spPr bwMode="auto">
          <a:xfrm>
            <a:off x="1217743" y="3845403"/>
            <a:ext cx="1329246" cy="149042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35" name="Freeform 5"/>
          <p:cNvSpPr/>
          <p:nvPr/>
        </p:nvSpPr>
        <p:spPr bwMode="auto">
          <a:xfrm>
            <a:off x="4657852" y="3845403"/>
            <a:ext cx="1329246" cy="149042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36" name="Freeform 5"/>
          <p:cNvSpPr/>
          <p:nvPr/>
        </p:nvSpPr>
        <p:spPr bwMode="auto">
          <a:xfrm>
            <a:off x="370362" y="2374270"/>
            <a:ext cx="1329246" cy="149042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37" name="Freeform 5"/>
          <p:cNvSpPr/>
          <p:nvPr/>
        </p:nvSpPr>
        <p:spPr bwMode="auto">
          <a:xfrm>
            <a:off x="5505234" y="2374270"/>
            <a:ext cx="1329246" cy="149042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cxnSp>
        <p:nvCxnSpPr>
          <p:cNvPr id="38" name="直接箭头连接符 37"/>
          <p:cNvCxnSpPr/>
          <p:nvPr/>
        </p:nvCxnSpPr>
        <p:spPr>
          <a:xfrm rot="1080000">
            <a:off x="4648511" y="3036796"/>
            <a:ext cx="763662"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rot="20520000" flipH="1">
            <a:off x="1803377" y="3036796"/>
            <a:ext cx="763662"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rot="16200000" flipH="1">
            <a:off x="3513327" y="4066430"/>
            <a:ext cx="178188"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rot="18600000" flipH="1">
            <a:off x="2313649" y="3816243"/>
            <a:ext cx="509108"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rot="3000000">
            <a:off x="4382085" y="3816243"/>
            <a:ext cx="509108"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480987" y="2739290"/>
            <a:ext cx="1107996" cy="830997"/>
          </a:xfrm>
          <a:prstGeom prst="rect">
            <a:avLst/>
          </a:prstGeom>
        </p:spPr>
        <p:txBody>
          <a:bodyPr wrap="none">
            <a:spAutoFit/>
          </a:bodyPr>
          <a:lstStyle/>
          <a:p>
            <a:pPr algn="ctr"/>
            <a:r>
              <a:rPr lang="zh-CN" altLang="en-US" sz="2400" b="1" dirty="0">
                <a:cs typeface="+mn-ea"/>
                <a:sym typeface="+mn-lt"/>
              </a:rPr>
              <a:t>根据地</a:t>
            </a:r>
            <a:endParaRPr lang="en-US" altLang="zh-CN" sz="2400" b="1" dirty="0">
              <a:cs typeface="+mn-ea"/>
              <a:sym typeface="+mn-lt"/>
            </a:endParaRPr>
          </a:p>
          <a:p>
            <a:pPr algn="ctr"/>
            <a:r>
              <a:rPr lang="zh-CN" altLang="en-US" sz="2400" b="1" dirty="0">
                <a:cs typeface="+mn-ea"/>
                <a:sym typeface="+mn-lt"/>
              </a:rPr>
              <a:t>建立</a:t>
            </a:r>
          </a:p>
        </p:txBody>
      </p:sp>
      <p:sp>
        <p:nvSpPr>
          <p:cNvPr id="44" name="矩形 43"/>
          <p:cNvSpPr/>
          <p:nvPr/>
        </p:nvSpPr>
        <p:spPr>
          <a:xfrm>
            <a:off x="1328368" y="4175115"/>
            <a:ext cx="1107997" cy="830997"/>
          </a:xfrm>
          <a:prstGeom prst="rect">
            <a:avLst/>
          </a:prstGeom>
        </p:spPr>
        <p:txBody>
          <a:bodyPr wrap="none">
            <a:spAutoFit/>
          </a:bodyPr>
          <a:lstStyle/>
          <a:p>
            <a:pPr algn="ctr"/>
            <a:r>
              <a:rPr lang="zh-CN" altLang="en-US" sz="2400" b="1" dirty="0">
                <a:cs typeface="+mn-ea"/>
                <a:sym typeface="+mn-lt"/>
              </a:rPr>
              <a:t>根据地</a:t>
            </a:r>
            <a:endParaRPr lang="en-US" altLang="zh-CN" sz="2400" b="1" dirty="0">
              <a:cs typeface="+mn-ea"/>
              <a:sym typeface="+mn-lt"/>
            </a:endParaRPr>
          </a:p>
          <a:p>
            <a:pPr algn="ctr"/>
            <a:r>
              <a:rPr lang="zh-CN" altLang="en-US" sz="2400" b="1" dirty="0">
                <a:cs typeface="+mn-ea"/>
                <a:sym typeface="+mn-lt"/>
              </a:rPr>
              <a:t>建立</a:t>
            </a:r>
          </a:p>
        </p:txBody>
      </p:sp>
      <p:sp>
        <p:nvSpPr>
          <p:cNvPr id="45" name="矩形 44"/>
          <p:cNvSpPr/>
          <p:nvPr/>
        </p:nvSpPr>
        <p:spPr>
          <a:xfrm>
            <a:off x="3048423" y="4511099"/>
            <a:ext cx="1107997" cy="830997"/>
          </a:xfrm>
          <a:prstGeom prst="rect">
            <a:avLst/>
          </a:prstGeom>
        </p:spPr>
        <p:txBody>
          <a:bodyPr wrap="none">
            <a:spAutoFit/>
          </a:bodyPr>
          <a:lstStyle/>
          <a:p>
            <a:pPr algn="ctr"/>
            <a:r>
              <a:rPr lang="zh-CN" altLang="en-US" sz="2400" b="1" dirty="0">
                <a:cs typeface="+mn-ea"/>
                <a:sym typeface="+mn-lt"/>
              </a:rPr>
              <a:t>根据地</a:t>
            </a:r>
            <a:endParaRPr lang="en-US" altLang="zh-CN" sz="2400" b="1" dirty="0">
              <a:cs typeface="+mn-ea"/>
              <a:sym typeface="+mn-lt"/>
            </a:endParaRPr>
          </a:p>
          <a:p>
            <a:pPr algn="ctr"/>
            <a:r>
              <a:rPr lang="zh-CN" altLang="en-US" sz="2400" b="1" dirty="0">
                <a:cs typeface="+mn-ea"/>
                <a:sym typeface="+mn-lt"/>
              </a:rPr>
              <a:t>建立</a:t>
            </a:r>
          </a:p>
        </p:txBody>
      </p:sp>
      <p:sp>
        <p:nvSpPr>
          <p:cNvPr id="46" name="矩形 45"/>
          <p:cNvSpPr/>
          <p:nvPr/>
        </p:nvSpPr>
        <p:spPr>
          <a:xfrm>
            <a:off x="4768478" y="4175115"/>
            <a:ext cx="1107996" cy="830997"/>
          </a:xfrm>
          <a:prstGeom prst="rect">
            <a:avLst/>
          </a:prstGeom>
        </p:spPr>
        <p:txBody>
          <a:bodyPr wrap="none">
            <a:spAutoFit/>
          </a:bodyPr>
          <a:lstStyle/>
          <a:p>
            <a:pPr algn="ctr"/>
            <a:r>
              <a:rPr lang="zh-CN" altLang="en-US" sz="2400" b="1" dirty="0">
                <a:cs typeface="+mn-ea"/>
                <a:sym typeface="+mn-lt"/>
              </a:rPr>
              <a:t>根据地</a:t>
            </a:r>
            <a:endParaRPr lang="en-US" altLang="zh-CN" sz="2400" b="1" dirty="0">
              <a:cs typeface="+mn-ea"/>
              <a:sym typeface="+mn-lt"/>
            </a:endParaRPr>
          </a:p>
          <a:p>
            <a:pPr algn="ctr"/>
            <a:r>
              <a:rPr lang="zh-CN" altLang="en-US" sz="2400" b="1" dirty="0">
                <a:cs typeface="+mn-ea"/>
                <a:sym typeface="+mn-lt"/>
              </a:rPr>
              <a:t>建立</a:t>
            </a:r>
          </a:p>
        </p:txBody>
      </p:sp>
      <p:sp>
        <p:nvSpPr>
          <p:cNvPr id="47" name="矩形 46"/>
          <p:cNvSpPr/>
          <p:nvPr/>
        </p:nvSpPr>
        <p:spPr>
          <a:xfrm>
            <a:off x="5615859" y="2703982"/>
            <a:ext cx="1107997" cy="830997"/>
          </a:xfrm>
          <a:prstGeom prst="rect">
            <a:avLst/>
          </a:prstGeom>
        </p:spPr>
        <p:txBody>
          <a:bodyPr wrap="none">
            <a:spAutoFit/>
          </a:bodyPr>
          <a:lstStyle/>
          <a:p>
            <a:pPr algn="ctr"/>
            <a:r>
              <a:rPr lang="zh-CN" altLang="en-US" sz="2400" b="1" dirty="0">
                <a:cs typeface="+mn-ea"/>
                <a:sym typeface="+mn-lt"/>
              </a:rPr>
              <a:t>根据地</a:t>
            </a:r>
            <a:endParaRPr lang="en-US" altLang="zh-CN" sz="2400" b="1" dirty="0">
              <a:cs typeface="+mn-ea"/>
              <a:sym typeface="+mn-lt"/>
            </a:endParaRPr>
          </a:p>
          <a:p>
            <a:pPr algn="ctr"/>
            <a:r>
              <a:rPr lang="zh-CN" altLang="en-US" sz="2400" b="1" dirty="0">
                <a:cs typeface="+mn-ea"/>
                <a:sym typeface="+mn-lt"/>
              </a:rPr>
              <a:t>建立</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250" fill="hold"/>
                                        <p:tgtEl>
                                          <p:spTgt spid="30"/>
                                        </p:tgtEl>
                                        <p:attrNameLst>
                                          <p:attrName>ppt_w</p:attrName>
                                        </p:attrNameLst>
                                      </p:cBhvr>
                                      <p:tavLst>
                                        <p:tav tm="0">
                                          <p:val>
                                            <p:fltVal val="0"/>
                                          </p:val>
                                        </p:tav>
                                        <p:tav tm="100000">
                                          <p:val>
                                            <p:strVal val="#ppt_w"/>
                                          </p:val>
                                        </p:tav>
                                      </p:tavLst>
                                    </p:anim>
                                    <p:anim calcmode="lin" valueType="num">
                                      <p:cBhvr>
                                        <p:cTn id="41" dur="250" fill="hold"/>
                                        <p:tgtEl>
                                          <p:spTgt spid="30"/>
                                        </p:tgtEl>
                                        <p:attrNameLst>
                                          <p:attrName>ppt_h</p:attrName>
                                        </p:attrNameLst>
                                      </p:cBhvr>
                                      <p:tavLst>
                                        <p:tav tm="0">
                                          <p:val>
                                            <p:fltVal val="0"/>
                                          </p:val>
                                        </p:tav>
                                        <p:tav tm="100000">
                                          <p:val>
                                            <p:strVal val="#ppt_h"/>
                                          </p:val>
                                        </p:tav>
                                      </p:tavLst>
                                    </p:anim>
                                    <p:animEffect transition="in" filter="fade">
                                      <p:cBhvr>
                                        <p:cTn id="42" dur="250"/>
                                        <p:tgtEl>
                                          <p:spTgt spid="30"/>
                                        </p:tgtEl>
                                      </p:cBhvr>
                                    </p:animEffect>
                                  </p:childTnLst>
                                </p:cTn>
                              </p:par>
                              <p:par>
                                <p:cTn id="43" presetID="6" presetClass="emph" presetSubtype="0" decel="100000" fill="hold" grpId="1" nodeType="withEffect">
                                  <p:stCondLst>
                                    <p:cond delay="200"/>
                                  </p:stCondLst>
                                  <p:childTnLst>
                                    <p:animScale>
                                      <p:cBhvr>
                                        <p:cTn id="44" dur="250" fill="hold"/>
                                        <p:tgtEl>
                                          <p:spTgt spid="30"/>
                                        </p:tgtEl>
                                      </p:cBhvr>
                                      <p:by x="120000" y="120000"/>
                                    </p:animScale>
                                  </p:childTnLst>
                                </p:cTn>
                              </p:par>
                              <p:par>
                                <p:cTn id="45" presetID="6" presetClass="emph" presetSubtype="0" decel="100000" fill="hold" grpId="2" nodeType="withEffect">
                                  <p:stCondLst>
                                    <p:cond delay="400"/>
                                  </p:stCondLst>
                                  <p:childTnLst>
                                    <p:animScale>
                                      <p:cBhvr>
                                        <p:cTn id="46" dur="250" fill="hold"/>
                                        <p:tgtEl>
                                          <p:spTgt spid="30"/>
                                        </p:tgtEl>
                                      </p:cBhvr>
                                      <p:by x="83000" y="83000"/>
                                    </p:animScale>
                                  </p:childTnLst>
                                </p:cTn>
                              </p:par>
                              <p:par>
                                <p:cTn id="47" presetID="53" presetClass="entr" presetSubtype="16" fill="hold" grpId="0" nodeType="withEffect">
                                  <p:stCondLst>
                                    <p:cond delay="400"/>
                                  </p:stCondLst>
                                  <p:childTnLst>
                                    <p:set>
                                      <p:cBhvr>
                                        <p:cTn id="48" dur="1" fill="hold">
                                          <p:stCondLst>
                                            <p:cond delay="0"/>
                                          </p:stCondLst>
                                        </p:cTn>
                                        <p:tgtEl>
                                          <p:spTgt spid="31"/>
                                        </p:tgtEl>
                                        <p:attrNameLst>
                                          <p:attrName>style.visibility</p:attrName>
                                        </p:attrNameLst>
                                      </p:cBhvr>
                                      <p:to>
                                        <p:strVal val="visible"/>
                                      </p:to>
                                    </p:set>
                                    <p:anim calcmode="lin" valueType="num">
                                      <p:cBhvr>
                                        <p:cTn id="49" dur="250" fill="hold"/>
                                        <p:tgtEl>
                                          <p:spTgt spid="31"/>
                                        </p:tgtEl>
                                        <p:attrNameLst>
                                          <p:attrName>ppt_w</p:attrName>
                                        </p:attrNameLst>
                                      </p:cBhvr>
                                      <p:tavLst>
                                        <p:tav tm="0">
                                          <p:val>
                                            <p:fltVal val="0"/>
                                          </p:val>
                                        </p:tav>
                                        <p:tav tm="100000">
                                          <p:val>
                                            <p:strVal val="#ppt_w"/>
                                          </p:val>
                                        </p:tav>
                                      </p:tavLst>
                                    </p:anim>
                                    <p:anim calcmode="lin" valueType="num">
                                      <p:cBhvr>
                                        <p:cTn id="50" dur="250" fill="hold"/>
                                        <p:tgtEl>
                                          <p:spTgt spid="31"/>
                                        </p:tgtEl>
                                        <p:attrNameLst>
                                          <p:attrName>ppt_h</p:attrName>
                                        </p:attrNameLst>
                                      </p:cBhvr>
                                      <p:tavLst>
                                        <p:tav tm="0">
                                          <p:val>
                                            <p:fltVal val="0"/>
                                          </p:val>
                                        </p:tav>
                                        <p:tav tm="100000">
                                          <p:val>
                                            <p:strVal val="#ppt_h"/>
                                          </p:val>
                                        </p:tav>
                                      </p:tavLst>
                                    </p:anim>
                                    <p:animEffect transition="in" filter="fade">
                                      <p:cBhvr>
                                        <p:cTn id="51" dur="250"/>
                                        <p:tgtEl>
                                          <p:spTgt spid="31"/>
                                        </p:tgtEl>
                                      </p:cBhvr>
                                    </p:animEffect>
                                  </p:childTnLst>
                                </p:cTn>
                              </p:par>
                              <p:par>
                                <p:cTn id="52" presetID="6" presetClass="emph" presetSubtype="0" decel="100000" fill="hold" grpId="1" nodeType="withEffect">
                                  <p:stCondLst>
                                    <p:cond delay="600"/>
                                  </p:stCondLst>
                                  <p:childTnLst>
                                    <p:animScale>
                                      <p:cBhvr>
                                        <p:cTn id="53" dur="250" fill="hold"/>
                                        <p:tgtEl>
                                          <p:spTgt spid="31"/>
                                        </p:tgtEl>
                                      </p:cBhvr>
                                      <p:by x="120000" y="120000"/>
                                    </p:animScale>
                                  </p:childTnLst>
                                </p:cTn>
                              </p:par>
                              <p:par>
                                <p:cTn id="54" presetID="6" presetClass="emph" presetSubtype="0" decel="100000" fill="hold" grpId="2" nodeType="withEffect">
                                  <p:stCondLst>
                                    <p:cond delay="800"/>
                                  </p:stCondLst>
                                  <p:childTnLst>
                                    <p:animScale>
                                      <p:cBhvr>
                                        <p:cTn id="55" dur="250" fill="hold"/>
                                        <p:tgtEl>
                                          <p:spTgt spid="31"/>
                                        </p:tgtEl>
                                      </p:cBhvr>
                                      <p:by x="83000" y="83000"/>
                                    </p:animScale>
                                  </p:childTnLst>
                                </p:cTn>
                              </p:par>
                              <p:par>
                                <p:cTn id="56" presetID="53" presetClass="entr" presetSubtype="16" fill="hold" grpId="0" nodeType="withEffect">
                                  <p:stCondLst>
                                    <p:cond delay="600"/>
                                  </p:stCondLst>
                                  <p:childTnLst>
                                    <p:set>
                                      <p:cBhvr>
                                        <p:cTn id="57" dur="1" fill="hold">
                                          <p:stCondLst>
                                            <p:cond delay="0"/>
                                          </p:stCondLst>
                                        </p:cTn>
                                        <p:tgtEl>
                                          <p:spTgt spid="32"/>
                                        </p:tgtEl>
                                        <p:attrNameLst>
                                          <p:attrName>style.visibility</p:attrName>
                                        </p:attrNameLst>
                                      </p:cBhvr>
                                      <p:to>
                                        <p:strVal val="visible"/>
                                      </p:to>
                                    </p:set>
                                    <p:anim calcmode="lin" valueType="num">
                                      <p:cBhvr>
                                        <p:cTn id="58" dur="250" fill="hold"/>
                                        <p:tgtEl>
                                          <p:spTgt spid="32"/>
                                        </p:tgtEl>
                                        <p:attrNameLst>
                                          <p:attrName>ppt_w</p:attrName>
                                        </p:attrNameLst>
                                      </p:cBhvr>
                                      <p:tavLst>
                                        <p:tav tm="0">
                                          <p:val>
                                            <p:fltVal val="0"/>
                                          </p:val>
                                        </p:tav>
                                        <p:tav tm="100000">
                                          <p:val>
                                            <p:strVal val="#ppt_w"/>
                                          </p:val>
                                        </p:tav>
                                      </p:tavLst>
                                    </p:anim>
                                    <p:anim calcmode="lin" valueType="num">
                                      <p:cBhvr>
                                        <p:cTn id="59" dur="250" fill="hold"/>
                                        <p:tgtEl>
                                          <p:spTgt spid="32"/>
                                        </p:tgtEl>
                                        <p:attrNameLst>
                                          <p:attrName>ppt_h</p:attrName>
                                        </p:attrNameLst>
                                      </p:cBhvr>
                                      <p:tavLst>
                                        <p:tav tm="0">
                                          <p:val>
                                            <p:fltVal val="0"/>
                                          </p:val>
                                        </p:tav>
                                        <p:tav tm="100000">
                                          <p:val>
                                            <p:strVal val="#ppt_h"/>
                                          </p:val>
                                        </p:tav>
                                      </p:tavLst>
                                    </p:anim>
                                    <p:animEffect transition="in" filter="fade">
                                      <p:cBhvr>
                                        <p:cTn id="60" dur="250"/>
                                        <p:tgtEl>
                                          <p:spTgt spid="32"/>
                                        </p:tgtEl>
                                      </p:cBhvr>
                                    </p:animEffect>
                                  </p:childTnLst>
                                </p:cTn>
                              </p:par>
                              <p:par>
                                <p:cTn id="61" presetID="6" presetClass="emph" presetSubtype="0" decel="100000" fill="hold" grpId="1" nodeType="withEffect">
                                  <p:stCondLst>
                                    <p:cond delay="800"/>
                                  </p:stCondLst>
                                  <p:childTnLst>
                                    <p:animScale>
                                      <p:cBhvr>
                                        <p:cTn id="62" dur="250" fill="hold"/>
                                        <p:tgtEl>
                                          <p:spTgt spid="32"/>
                                        </p:tgtEl>
                                      </p:cBhvr>
                                      <p:by x="120000" y="120000"/>
                                    </p:animScale>
                                  </p:childTnLst>
                                </p:cTn>
                              </p:par>
                              <p:par>
                                <p:cTn id="63" presetID="6" presetClass="emph" presetSubtype="0" decel="100000" fill="hold" grpId="2" nodeType="withEffect">
                                  <p:stCondLst>
                                    <p:cond delay="1000"/>
                                  </p:stCondLst>
                                  <p:childTnLst>
                                    <p:animScale>
                                      <p:cBhvr>
                                        <p:cTn id="64" dur="250" fill="hold"/>
                                        <p:tgtEl>
                                          <p:spTgt spid="32"/>
                                        </p:tgtEl>
                                      </p:cBhvr>
                                      <p:by x="83000" y="83000"/>
                                    </p:animScale>
                                  </p:childTnLst>
                                </p:cTn>
                              </p:par>
                            </p:childTnLst>
                          </p:cTn>
                        </p:par>
                        <p:par>
                          <p:cTn id="65" fill="hold">
                            <p:stCondLst>
                              <p:cond delay="2000"/>
                            </p:stCondLst>
                            <p:childTnLst>
                              <p:par>
                                <p:cTn id="66" presetID="22" presetClass="entr" presetSubtype="2" fill="hold"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right)">
                                      <p:cBhvr>
                                        <p:cTn id="68" dur="500"/>
                                        <p:tgtEl>
                                          <p:spTgt spid="39"/>
                                        </p:tgtEl>
                                      </p:cBhvr>
                                    </p:animEffect>
                                  </p:childTnLst>
                                </p:cTn>
                              </p:par>
                              <p:par>
                                <p:cTn id="69" presetID="22" presetClass="entr" presetSubtype="1"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up)">
                                      <p:cBhvr>
                                        <p:cTn id="71" dur="500"/>
                                        <p:tgtEl>
                                          <p:spTgt spid="41"/>
                                        </p:tgtEl>
                                      </p:cBhvr>
                                    </p:animEffect>
                                  </p:childTnLst>
                                </p:cTn>
                              </p:par>
                              <p:par>
                                <p:cTn id="72" presetID="22" presetClass="entr" presetSubtype="1" fill="hold"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up)">
                                      <p:cBhvr>
                                        <p:cTn id="74" dur="500"/>
                                        <p:tgtEl>
                                          <p:spTgt spid="40"/>
                                        </p:tgtEl>
                                      </p:cBhvr>
                                    </p:animEffect>
                                  </p:childTnLst>
                                </p:cTn>
                              </p:par>
                              <p:par>
                                <p:cTn id="75" presetID="22" presetClass="entr" presetSubtype="1"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up)">
                                      <p:cBhvr>
                                        <p:cTn id="77" dur="500"/>
                                        <p:tgtEl>
                                          <p:spTgt spid="42"/>
                                        </p:tgtEl>
                                      </p:cBhvr>
                                    </p:animEffect>
                                  </p:childTnLst>
                                </p:cTn>
                              </p:par>
                              <p:par>
                                <p:cTn id="78" presetID="22" presetClass="entr" presetSubtype="8"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500"/>
                                        <p:tgtEl>
                                          <p:spTgt spid="38"/>
                                        </p:tgtEl>
                                      </p:cBhvr>
                                    </p:animEffect>
                                  </p:childTnLst>
                                </p:cTn>
                              </p:par>
                            </p:childTnLst>
                          </p:cTn>
                        </p:par>
                        <p:par>
                          <p:cTn id="81" fill="hold">
                            <p:stCondLst>
                              <p:cond delay="25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100"/>
                                  </p:stCondLst>
                                  <p:childTnLst>
                                    <p:set>
                                      <p:cBhvr>
                                        <p:cTn id="88" dur="1" fill="hold">
                                          <p:stCondLst>
                                            <p:cond delay="0"/>
                                          </p:stCondLst>
                                        </p:cTn>
                                        <p:tgtEl>
                                          <p:spTgt spid="34"/>
                                        </p:tgtEl>
                                        <p:attrNameLst>
                                          <p:attrName>style.visibility</p:attrName>
                                        </p:attrNameLst>
                                      </p:cBhvr>
                                      <p:to>
                                        <p:strVal val="visible"/>
                                      </p:to>
                                    </p:set>
                                    <p:anim calcmode="lin" valueType="num">
                                      <p:cBhvr>
                                        <p:cTn id="89" dur="500" fill="hold"/>
                                        <p:tgtEl>
                                          <p:spTgt spid="34"/>
                                        </p:tgtEl>
                                        <p:attrNameLst>
                                          <p:attrName>ppt_w</p:attrName>
                                        </p:attrNameLst>
                                      </p:cBhvr>
                                      <p:tavLst>
                                        <p:tav tm="0">
                                          <p:val>
                                            <p:fltVal val="0"/>
                                          </p:val>
                                        </p:tav>
                                        <p:tav tm="100000">
                                          <p:val>
                                            <p:strVal val="#ppt_w"/>
                                          </p:val>
                                        </p:tav>
                                      </p:tavLst>
                                    </p:anim>
                                    <p:anim calcmode="lin" valueType="num">
                                      <p:cBhvr>
                                        <p:cTn id="90" dur="500" fill="hold"/>
                                        <p:tgtEl>
                                          <p:spTgt spid="34"/>
                                        </p:tgtEl>
                                        <p:attrNameLst>
                                          <p:attrName>ppt_h</p:attrName>
                                        </p:attrNameLst>
                                      </p:cBhvr>
                                      <p:tavLst>
                                        <p:tav tm="0">
                                          <p:val>
                                            <p:fltVal val="0"/>
                                          </p:val>
                                        </p:tav>
                                        <p:tav tm="100000">
                                          <p:val>
                                            <p:strVal val="#ppt_h"/>
                                          </p:val>
                                        </p:tav>
                                      </p:tavLst>
                                    </p:anim>
                                    <p:animEffect transition="in" filter="fade">
                                      <p:cBhvr>
                                        <p:cTn id="91" dur="500"/>
                                        <p:tgtEl>
                                          <p:spTgt spid="34"/>
                                        </p:tgtEl>
                                      </p:cBhvr>
                                    </p:animEffect>
                                  </p:childTnLst>
                                </p:cTn>
                              </p:par>
                              <p:par>
                                <p:cTn id="92" presetID="53" presetClass="entr" presetSubtype="16" fill="hold" grpId="0" nodeType="withEffect">
                                  <p:stCondLst>
                                    <p:cond delay="200"/>
                                  </p:stCondLst>
                                  <p:childTnLst>
                                    <p:set>
                                      <p:cBhvr>
                                        <p:cTn id="93" dur="1" fill="hold">
                                          <p:stCondLst>
                                            <p:cond delay="0"/>
                                          </p:stCondLst>
                                        </p:cTn>
                                        <p:tgtEl>
                                          <p:spTgt spid="33"/>
                                        </p:tgtEl>
                                        <p:attrNameLst>
                                          <p:attrName>style.visibility</p:attrName>
                                        </p:attrNameLst>
                                      </p:cBhvr>
                                      <p:to>
                                        <p:strVal val="visible"/>
                                      </p:to>
                                    </p:set>
                                    <p:anim calcmode="lin" valueType="num">
                                      <p:cBhvr>
                                        <p:cTn id="94" dur="500" fill="hold"/>
                                        <p:tgtEl>
                                          <p:spTgt spid="33"/>
                                        </p:tgtEl>
                                        <p:attrNameLst>
                                          <p:attrName>ppt_w</p:attrName>
                                        </p:attrNameLst>
                                      </p:cBhvr>
                                      <p:tavLst>
                                        <p:tav tm="0">
                                          <p:val>
                                            <p:fltVal val="0"/>
                                          </p:val>
                                        </p:tav>
                                        <p:tav tm="100000">
                                          <p:val>
                                            <p:strVal val="#ppt_w"/>
                                          </p:val>
                                        </p:tav>
                                      </p:tavLst>
                                    </p:anim>
                                    <p:anim calcmode="lin" valueType="num">
                                      <p:cBhvr>
                                        <p:cTn id="95" dur="500" fill="hold"/>
                                        <p:tgtEl>
                                          <p:spTgt spid="33"/>
                                        </p:tgtEl>
                                        <p:attrNameLst>
                                          <p:attrName>ppt_h</p:attrName>
                                        </p:attrNameLst>
                                      </p:cBhvr>
                                      <p:tavLst>
                                        <p:tav tm="0">
                                          <p:val>
                                            <p:fltVal val="0"/>
                                          </p:val>
                                        </p:tav>
                                        <p:tav tm="100000">
                                          <p:val>
                                            <p:strVal val="#ppt_h"/>
                                          </p:val>
                                        </p:tav>
                                      </p:tavLst>
                                    </p:anim>
                                    <p:animEffect transition="in" filter="fade">
                                      <p:cBhvr>
                                        <p:cTn id="96" dur="500"/>
                                        <p:tgtEl>
                                          <p:spTgt spid="33"/>
                                        </p:tgtEl>
                                      </p:cBhvr>
                                    </p:animEffect>
                                  </p:childTnLst>
                                </p:cTn>
                              </p:par>
                              <p:par>
                                <p:cTn id="97" presetID="53" presetClass="entr" presetSubtype="16" fill="hold" grpId="0" nodeType="withEffect">
                                  <p:stCondLst>
                                    <p:cond delay="30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fltVal val="0"/>
                                          </p:val>
                                        </p:tav>
                                        <p:tav tm="100000">
                                          <p:val>
                                            <p:strVal val="#ppt_w"/>
                                          </p:val>
                                        </p:tav>
                                      </p:tavLst>
                                    </p:anim>
                                    <p:anim calcmode="lin" valueType="num">
                                      <p:cBhvr>
                                        <p:cTn id="100" dur="500" fill="hold"/>
                                        <p:tgtEl>
                                          <p:spTgt spid="35"/>
                                        </p:tgtEl>
                                        <p:attrNameLst>
                                          <p:attrName>ppt_h</p:attrName>
                                        </p:attrNameLst>
                                      </p:cBhvr>
                                      <p:tavLst>
                                        <p:tav tm="0">
                                          <p:val>
                                            <p:fltVal val="0"/>
                                          </p:val>
                                        </p:tav>
                                        <p:tav tm="100000">
                                          <p:val>
                                            <p:strVal val="#ppt_h"/>
                                          </p:val>
                                        </p:tav>
                                      </p:tavLst>
                                    </p:anim>
                                    <p:animEffect transition="in" filter="fade">
                                      <p:cBhvr>
                                        <p:cTn id="101" dur="500"/>
                                        <p:tgtEl>
                                          <p:spTgt spid="35"/>
                                        </p:tgtEl>
                                      </p:cBhvr>
                                    </p:animEffect>
                                  </p:childTnLst>
                                </p:cTn>
                              </p:par>
                              <p:par>
                                <p:cTn id="102" presetID="53" presetClass="entr" presetSubtype="16" fill="hold" grpId="0" nodeType="withEffect">
                                  <p:stCondLst>
                                    <p:cond delay="400"/>
                                  </p:stCondLst>
                                  <p:childTnLst>
                                    <p:set>
                                      <p:cBhvr>
                                        <p:cTn id="103" dur="1" fill="hold">
                                          <p:stCondLst>
                                            <p:cond delay="0"/>
                                          </p:stCondLst>
                                        </p:cTn>
                                        <p:tgtEl>
                                          <p:spTgt spid="37"/>
                                        </p:tgtEl>
                                        <p:attrNameLst>
                                          <p:attrName>style.visibility</p:attrName>
                                        </p:attrNameLst>
                                      </p:cBhvr>
                                      <p:to>
                                        <p:strVal val="visible"/>
                                      </p:to>
                                    </p:set>
                                    <p:anim calcmode="lin" valueType="num">
                                      <p:cBhvr>
                                        <p:cTn id="104" dur="500" fill="hold"/>
                                        <p:tgtEl>
                                          <p:spTgt spid="37"/>
                                        </p:tgtEl>
                                        <p:attrNameLst>
                                          <p:attrName>ppt_w</p:attrName>
                                        </p:attrNameLst>
                                      </p:cBhvr>
                                      <p:tavLst>
                                        <p:tav tm="0">
                                          <p:val>
                                            <p:fltVal val="0"/>
                                          </p:val>
                                        </p:tav>
                                        <p:tav tm="100000">
                                          <p:val>
                                            <p:strVal val="#ppt_w"/>
                                          </p:val>
                                        </p:tav>
                                      </p:tavLst>
                                    </p:anim>
                                    <p:anim calcmode="lin" valueType="num">
                                      <p:cBhvr>
                                        <p:cTn id="105" dur="500" fill="hold"/>
                                        <p:tgtEl>
                                          <p:spTgt spid="37"/>
                                        </p:tgtEl>
                                        <p:attrNameLst>
                                          <p:attrName>ppt_h</p:attrName>
                                        </p:attrNameLst>
                                      </p:cBhvr>
                                      <p:tavLst>
                                        <p:tav tm="0">
                                          <p:val>
                                            <p:fltVal val="0"/>
                                          </p:val>
                                        </p:tav>
                                        <p:tav tm="100000">
                                          <p:val>
                                            <p:strVal val="#ppt_h"/>
                                          </p:val>
                                        </p:tav>
                                      </p:tavLst>
                                    </p:anim>
                                    <p:animEffect transition="in" filter="fade">
                                      <p:cBhvr>
                                        <p:cTn id="106" dur="500"/>
                                        <p:tgtEl>
                                          <p:spTgt spid="37"/>
                                        </p:tgtEl>
                                      </p:cBhvr>
                                    </p:animEffect>
                                  </p:childTnLst>
                                </p:cTn>
                              </p:par>
                            </p:childTnLst>
                          </p:cTn>
                        </p:par>
                        <p:par>
                          <p:cTn id="107" fill="hold">
                            <p:stCondLst>
                              <p:cond delay="3000"/>
                            </p:stCondLst>
                            <p:childTnLst>
                              <p:par>
                                <p:cTn id="108" presetID="53" presetClass="entr" presetSubtype="16" fill="hold" grpId="0" nodeType="afterEffect">
                                  <p:stCondLst>
                                    <p:cond delay="0"/>
                                  </p:stCondLst>
                                  <p:childTnLst>
                                    <p:set>
                                      <p:cBhvr>
                                        <p:cTn id="109" dur="1" fill="hold">
                                          <p:stCondLst>
                                            <p:cond delay="0"/>
                                          </p:stCondLst>
                                        </p:cTn>
                                        <p:tgtEl>
                                          <p:spTgt spid="43"/>
                                        </p:tgtEl>
                                        <p:attrNameLst>
                                          <p:attrName>style.visibility</p:attrName>
                                        </p:attrNameLst>
                                      </p:cBhvr>
                                      <p:to>
                                        <p:strVal val="visible"/>
                                      </p:to>
                                    </p:set>
                                    <p:anim calcmode="lin" valueType="num">
                                      <p:cBhvr>
                                        <p:cTn id="110" dur="500" fill="hold"/>
                                        <p:tgtEl>
                                          <p:spTgt spid="43"/>
                                        </p:tgtEl>
                                        <p:attrNameLst>
                                          <p:attrName>ppt_w</p:attrName>
                                        </p:attrNameLst>
                                      </p:cBhvr>
                                      <p:tavLst>
                                        <p:tav tm="0">
                                          <p:val>
                                            <p:fltVal val="0"/>
                                          </p:val>
                                        </p:tav>
                                        <p:tav tm="100000">
                                          <p:val>
                                            <p:strVal val="#ppt_w"/>
                                          </p:val>
                                        </p:tav>
                                      </p:tavLst>
                                    </p:anim>
                                    <p:anim calcmode="lin" valueType="num">
                                      <p:cBhvr>
                                        <p:cTn id="111" dur="500" fill="hold"/>
                                        <p:tgtEl>
                                          <p:spTgt spid="43"/>
                                        </p:tgtEl>
                                        <p:attrNameLst>
                                          <p:attrName>ppt_h</p:attrName>
                                        </p:attrNameLst>
                                      </p:cBhvr>
                                      <p:tavLst>
                                        <p:tav tm="0">
                                          <p:val>
                                            <p:fltVal val="0"/>
                                          </p:val>
                                        </p:tav>
                                        <p:tav tm="100000">
                                          <p:val>
                                            <p:strVal val="#ppt_h"/>
                                          </p:val>
                                        </p:tav>
                                      </p:tavLst>
                                    </p:anim>
                                    <p:animEffect transition="in" filter="fade">
                                      <p:cBhvr>
                                        <p:cTn id="112" dur="500"/>
                                        <p:tgtEl>
                                          <p:spTgt spid="43"/>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p:cTn id="120" dur="500" fill="hold"/>
                                        <p:tgtEl>
                                          <p:spTgt spid="45"/>
                                        </p:tgtEl>
                                        <p:attrNameLst>
                                          <p:attrName>ppt_w</p:attrName>
                                        </p:attrNameLst>
                                      </p:cBhvr>
                                      <p:tavLst>
                                        <p:tav tm="0">
                                          <p:val>
                                            <p:fltVal val="0"/>
                                          </p:val>
                                        </p:tav>
                                        <p:tav tm="100000">
                                          <p:val>
                                            <p:strVal val="#ppt_w"/>
                                          </p:val>
                                        </p:tav>
                                      </p:tavLst>
                                    </p:anim>
                                    <p:anim calcmode="lin" valueType="num">
                                      <p:cBhvr>
                                        <p:cTn id="121" dur="500" fill="hold"/>
                                        <p:tgtEl>
                                          <p:spTgt spid="45"/>
                                        </p:tgtEl>
                                        <p:attrNameLst>
                                          <p:attrName>ppt_h</p:attrName>
                                        </p:attrNameLst>
                                      </p:cBhvr>
                                      <p:tavLst>
                                        <p:tav tm="0">
                                          <p:val>
                                            <p:fltVal val="0"/>
                                          </p:val>
                                        </p:tav>
                                        <p:tav tm="100000">
                                          <p:val>
                                            <p:strVal val="#ppt_h"/>
                                          </p:val>
                                        </p:tav>
                                      </p:tavLst>
                                    </p:anim>
                                    <p:animEffect transition="in" filter="fade">
                                      <p:cBhvr>
                                        <p:cTn id="122" dur="500"/>
                                        <p:tgtEl>
                                          <p:spTgt spid="4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6"/>
                                        </p:tgtEl>
                                        <p:attrNameLst>
                                          <p:attrName>style.visibility</p:attrName>
                                        </p:attrNameLst>
                                      </p:cBhvr>
                                      <p:to>
                                        <p:strVal val="visible"/>
                                      </p:to>
                                    </p:set>
                                    <p:anim calcmode="lin" valueType="num">
                                      <p:cBhvr>
                                        <p:cTn id="125" dur="500" fill="hold"/>
                                        <p:tgtEl>
                                          <p:spTgt spid="46"/>
                                        </p:tgtEl>
                                        <p:attrNameLst>
                                          <p:attrName>ppt_w</p:attrName>
                                        </p:attrNameLst>
                                      </p:cBhvr>
                                      <p:tavLst>
                                        <p:tav tm="0">
                                          <p:val>
                                            <p:fltVal val="0"/>
                                          </p:val>
                                        </p:tav>
                                        <p:tav tm="100000">
                                          <p:val>
                                            <p:strVal val="#ppt_w"/>
                                          </p:val>
                                        </p:tav>
                                      </p:tavLst>
                                    </p:anim>
                                    <p:anim calcmode="lin" valueType="num">
                                      <p:cBhvr>
                                        <p:cTn id="126" dur="500" fill="hold"/>
                                        <p:tgtEl>
                                          <p:spTgt spid="46"/>
                                        </p:tgtEl>
                                        <p:attrNameLst>
                                          <p:attrName>ppt_h</p:attrName>
                                        </p:attrNameLst>
                                      </p:cBhvr>
                                      <p:tavLst>
                                        <p:tav tm="0">
                                          <p:val>
                                            <p:fltVal val="0"/>
                                          </p:val>
                                        </p:tav>
                                        <p:tav tm="100000">
                                          <p:val>
                                            <p:strVal val="#ppt_h"/>
                                          </p:val>
                                        </p:tav>
                                      </p:tavLst>
                                    </p:anim>
                                    <p:animEffect transition="in" filter="fade">
                                      <p:cBhvr>
                                        <p:cTn id="127" dur="500"/>
                                        <p:tgtEl>
                                          <p:spTgt spid="46"/>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47"/>
                                        </p:tgtEl>
                                        <p:attrNameLst>
                                          <p:attrName>style.visibility</p:attrName>
                                        </p:attrNameLst>
                                      </p:cBhvr>
                                      <p:to>
                                        <p:strVal val="visible"/>
                                      </p:to>
                                    </p:set>
                                    <p:anim calcmode="lin" valueType="num">
                                      <p:cBhvr>
                                        <p:cTn id="130" dur="500" fill="hold"/>
                                        <p:tgtEl>
                                          <p:spTgt spid="47"/>
                                        </p:tgtEl>
                                        <p:attrNameLst>
                                          <p:attrName>ppt_w</p:attrName>
                                        </p:attrNameLst>
                                      </p:cBhvr>
                                      <p:tavLst>
                                        <p:tav tm="0">
                                          <p:val>
                                            <p:fltVal val="0"/>
                                          </p:val>
                                        </p:tav>
                                        <p:tav tm="100000">
                                          <p:val>
                                            <p:strVal val="#ppt_w"/>
                                          </p:val>
                                        </p:tav>
                                      </p:tavLst>
                                    </p:anim>
                                    <p:anim calcmode="lin" valueType="num">
                                      <p:cBhvr>
                                        <p:cTn id="131" dur="500" fill="hold"/>
                                        <p:tgtEl>
                                          <p:spTgt spid="47"/>
                                        </p:tgtEl>
                                        <p:attrNameLst>
                                          <p:attrName>ppt_h</p:attrName>
                                        </p:attrNameLst>
                                      </p:cBhvr>
                                      <p:tavLst>
                                        <p:tav tm="0">
                                          <p:val>
                                            <p:fltVal val="0"/>
                                          </p:val>
                                        </p:tav>
                                        <p:tav tm="100000">
                                          <p:val>
                                            <p:strVal val="#ppt_h"/>
                                          </p:val>
                                        </p:tav>
                                      </p:tavLst>
                                    </p:anim>
                                    <p:animEffect transition="in" filter="fade">
                                      <p:cBhvr>
                                        <p:cTn id="132" dur="500"/>
                                        <p:tgtEl>
                                          <p:spTgt spid="47"/>
                                        </p:tgtEl>
                                      </p:cBhvr>
                                    </p:animEffect>
                                  </p:childTnLst>
                                </p:cTn>
                              </p:par>
                            </p:childTnLst>
                          </p:cTn>
                        </p:par>
                        <p:par>
                          <p:cTn id="133" fill="hold">
                            <p:stCondLst>
                              <p:cond delay="3500"/>
                            </p:stCondLst>
                            <p:childTnLst>
                              <p:par>
                                <p:cTn id="134" presetID="53" presetClass="entr" presetSubtype="16" fill="hold" grpId="0" nodeType="afterEffect">
                                  <p:stCondLst>
                                    <p:cond delay="0"/>
                                  </p:stCondLst>
                                  <p:iterate type="lt">
                                    <p:tmPct val="10000"/>
                                  </p:iterate>
                                  <p:childTnLst>
                                    <p:set>
                                      <p:cBhvr>
                                        <p:cTn id="135" dur="1" fill="hold">
                                          <p:stCondLst>
                                            <p:cond delay="0"/>
                                          </p:stCondLst>
                                        </p:cTn>
                                        <p:tgtEl>
                                          <p:spTgt spid="29"/>
                                        </p:tgtEl>
                                        <p:attrNameLst>
                                          <p:attrName>style.visibility</p:attrName>
                                        </p:attrNameLst>
                                      </p:cBhvr>
                                      <p:to>
                                        <p:strVal val="visible"/>
                                      </p:to>
                                    </p:set>
                                    <p:anim calcmode="lin" valueType="num">
                                      <p:cBhvr>
                                        <p:cTn id="136" dur="250" fill="hold"/>
                                        <p:tgtEl>
                                          <p:spTgt spid="29"/>
                                        </p:tgtEl>
                                        <p:attrNameLst>
                                          <p:attrName>ppt_w</p:attrName>
                                        </p:attrNameLst>
                                      </p:cBhvr>
                                      <p:tavLst>
                                        <p:tav tm="0">
                                          <p:val>
                                            <p:fltVal val="0"/>
                                          </p:val>
                                        </p:tav>
                                        <p:tav tm="100000">
                                          <p:val>
                                            <p:strVal val="#ppt_w"/>
                                          </p:val>
                                        </p:tav>
                                      </p:tavLst>
                                    </p:anim>
                                    <p:anim calcmode="lin" valueType="num">
                                      <p:cBhvr>
                                        <p:cTn id="137" dur="250" fill="hold"/>
                                        <p:tgtEl>
                                          <p:spTgt spid="29"/>
                                        </p:tgtEl>
                                        <p:attrNameLst>
                                          <p:attrName>ppt_h</p:attrName>
                                        </p:attrNameLst>
                                      </p:cBhvr>
                                      <p:tavLst>
                                        <p:tav tm="0">
                                          <p:val>
                                            <p:fltVal val="0"/>
                                          </p:val>
                                        </p:tav>
                                        <p:tav tm="100000">
                                          <p:val>
                                            <p:strVal val="#ppt_h"/>
                                          </p:val>
                                        </p:tav>
                                      </p:tavLst>
                                    </p:anim>
                                    <p:animEffect transition="in" filter="fade">
                                      <p:cBhvr>
                                        <p:cTn id="138"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29" grpId="0"/>
      <p:bldP spid="30" grpId="0" animBg="1"/>
      <p:bldP spid="30" grpId="1" animBg="1"/>
      <p:bldP spid="30" grpId="2" animBg="1"/>
      <p:bldP spid="31" grpId="0" animBg="1"/>
      <p:bldP spid="31" grpId="1" animBg="1"/>
      <p:bldP spid="31" grpId="2" animBg="1"/>
      <p:bldP spid="32" grpId="0"/>
      <p:bldP spid="32" grpId="1"/>
      <p:bldP spid="32" grpId="2"/>
      <p:bldP spid="33" grpId="0" animBg="1"/>
      <p:bldP spid="34" grpId="0" animBg="1"/>
      <p:bldP spid="35" grpId="0" animBg="1"/>
      <p:bldP spid="36" grpId="0" animBg="1"/>
      <p:bldP spid="37" grpId="0" animBg="1"/>
      <p:bldP spid="43" grpId="0"/>
      <p:bldP spid="44" grpId="0"/>
      <p:bldP spid="45" grpId="0"/>
      <p:bldP spid="46"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0" y="3574715"/>
            <a:ext cx="12192000" cy="1465632"/>
          </a:xfrm>
          <a:prstGeom prst="rect">
            <a:avLst/>
          </a:prstGeom>
          <a:ln>
            <a:noFill/>
          </a:ln>
          <a:effectLst>
            <a:outerShdw blurRad="127000" dist="50800" dir="54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7235" y="1270557"/>
            <a:ext cx="2142697" cy="2197483"/>
          </a:xfrm>
          <a:prstGeom prst="rect">
            <a:avLst/>
          </a:prstGeom>
        </p:spPr>
      </p:pic>
      <p:sp>
        <p:nvSpPr>
          <p:cNvPr id="8" name="文本框 7"/>
          <p:cNvSpPr txBox="1"/>
          <p:nvPr/>
        </p:nvSpPr>
        <p:spPr>
          <a:xfrm>
            <a:off x="4504212" y="2133671"/>
            <a:ext cx="4988866" cy="1169551"/>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7000" b="1" spc="600" dirty="0">
                <a:solidFill>
                  <a:srgbClr val="C00000"/>
                </a:solidFill>
                <a:effectLst/>
                <a:latin typeface="字体视界-NEW魏碑体" panose="02010601030101010101" pitchFamily="2" charset="-122"/>
                <a:ea typeface="字体视界-NEW魏碑体" panose="02010601030101010101" pitchFamily="2" charset="-122"/>
                <a:cs typeface="+mn-ea"/>
                <a:sym typeface="+mn-lt"/>
              </a:rPr>
              <a:t>根据地建立</a:t>
            </a:r>
          </a:p>
        </p:txBody>
      </p:sp>
      <p:sp>
        <p:nvSpPr>
          <p:cNvPr id="9" name="矩形 8"/>
          <p:cNvSpPr/>
          <p:nvPr/>
        </p:nvSpPr>
        <p:spPr>
          <a:xfrm>
            <a:off x="1003099" y="3707366"/>
            <a:ext cx="10185801" cy="1200329"/>
          </a:xfrm>
          <a:prstGeom prst="rect">
            <a:avLst/>
          </a:prstGeom>
        </p:spPr>
        <p:txBody>
          <a:bodyPr wrap="none">
            <a:spAutoFit/>
          </a:bodyPr>
          <a:lstStyle/>
          <a:p>
            <a:pPr algn="ctr"/>
            <a:r>
              <a:rPr lang="zh-CN" altLang="en-US" sz="7200" b="1" dirty="0">
                <a:solidFill>
                  <a:schemeClr val="bg1"/>
                </a:solidFill>
                <a:latin typeface="字体视界-NEW魏碑体" panose="02010601030101010101" pitchFamily="2" charset="-122"/>
                <a:ea typeface="字体视界-NEW魏碑体" panose="02010601030101010101" pitchFamily="2" charset="-122"/>
              </a:rPr>
              <a:t>井冈山革命根据地的建立</a:t>
            </a:r>
          </a:p>
        </p:txBody>
      </p:sp>
      <p:sp>
        <p:nvSpPr>
          <p:cNvPr id="10" name="矩形 9"/>
          <p:cNvSpPr/>
          <p:nvPr/>
        </p:nvSpPr>
        <p:spPr>
          <a:xfrm>
            <a:off x="1945713" y="5251222"/>
            <a:ext cx="8753524" cy="646331"/>
          </a:xfrm>
          <a:prstGeom prst="rect">
            <a:avLst/>
          </a:prstGeom>
        </p:spPr>
        <p:txBody>
          <a:bodyPr wrap="square">
            <a:spAutoFit/>
          </a:bodyPr>
          <a:lstStyle/>
          <a:p>
            <a:pPr algn="ctr"/>
            <a:r>
              <a:rPr lang="zh-CN" altLang="en-US" dirty="0">
                <a:latin typeface="微软雅黑" panose="020B0503020204020204" pitchFamily="34" charset="-122"/>
                <a:ea typeface="微软雅黑" panose="020B0503020204020204" pitchFamily="34" charset="-122"/>
              </a:rPr>
              <a:t>从政治上组织上保证了党对军队的绝对领导，是我党建设新型人民军队最早的一次成功探索和实践，标志着毛泽东建设人民军队思想的开始形成。</a:t>
            </a:r>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par>
                                <p:cTn id="43" presetID="35" presetClass="path" presetSubtype="0" accel="50000" decel="50000" fill="hold" nodeType="withEffect">
                                  <p:stCondLst>
                                    <p:cond delay="0"/>
                                  </p:stCondLst>
                                  <p:childTnLst>
                                    <p:animMotion origin="layout" path="M 3.95833E-6 -3.7037E-7 L 0.18997 -3.7037E-7 " pathEditMode="relative" rAng="0" ptsTypes="AA">
                                      <p:cBhvr>
                                        <p:cTn id="44" dur="1000" spd="-100000" fill="hold"/>
                                        <p:tgtEl>
                                          <p:spTgt spid="7"/>
                                        </p:tgtEl>
                                        <p:attrNameLst>
                                          <p:attrName>ppt_x</p:attrName>
                                          <p:attrName>ppt_y</p:attrName>
                                        </p:attrNameLst>
                                      </p:cBhvr>
                                      <p:rCtr x="9492" y="0"/>
                                    </p:animMotion>
                                  </p:childTnLst>
                                </p:cTn>
                              </p:par>
                              <p:par>
                                <p:cTn id="45" presetID="53" presetClass="entr" presetSubtype="16" fill="hold" grpId="0" nodeType="withEffect">
                                  <p:stCondLst>
                                    <p:cond delay="30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par>
                                <p:cTn id="50" presetID="35" presetClass="path" presetSubtype="0" accel="50000" decel="50000" fill="hold" grpId="1" nodeType="withEffect">
                                  <p:stCondLst>
                                    <p:cond delay="300"/>
                                  </p:stCondLst>
                                  <p:childTnLst>
                                    <p:animMotion origin="layout" path="M 1.66667E-6 3.7037E-6 L 0.18997 3.7037E-6 " pathEditMode="relative" rAng="0" ptsTypes="AA">
                                      <p:cBhvr>
                                        <p:cTn id="51" dur="1000" spd="-100000" fill="hold"/>
                                        <p:tgtEl>
                                          <p:spTgt spid="8"/>
                                        </p:tgtEl>
                                        <p:attrNameLst>
                                          <p:attrName>ppt_x</p:attrName>
                                          <p:attrName>ppt_y</p:attrName>
                                        </p:attrNameLst>
                                      </p:cBhvr>
                                      <p:rCtr x="9492" y="0"/>
                                    </p:animMotion>
                                  </p:childTnLst>
                                </p:cTn>
                              </p:par>
                            </p:childTnLst>
                          </p:cTn>
                        </p:par>
                        <p:par>
                          <p:cTn id="52" fill="hold">
                            <p:stCondLst>
                              <p:cond delay="2000"/>
                            </p:stCondLst>
                            <p:childTnLst>
                              <p:par>
                                <p:cTn id="53" presetID="53" presetClass="entr" presetSubtype="16"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childTnLst>
                                </p:cTn>
                              </p:par>
                            </p:childTnLst>
                          </p:cTn>
                        </p:par>
                        <p:par>
                          <p:cTn id="58" fill="hold">
                            <p:stCondLst>
                              <p:cond delay="2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par>
                                <p:cTn id="64" presetID="35" presetClass="path" presetSubtype="0" accel="50000" decel="50000" fill="hold" grpId="1" nodeType="withEffect">
                                  <p:stCondLst>
                                    <p:cond delay="0"/>
                                  </p:stCondLst>
                                  <p:childTnLst>
                                    <p:animMotion origin="layout" path="M 0 7.40741E-7 L -0.41185 7.40741E-7 " pathEditMode="relative" rAng="0" ptsTypes="AA">
                                      <p:cBhvr>
                                        <p:cTn id="65" dur="1000" spd="-100000" fill="hold"/>
                                        <p:tgtEl>
                                          <p:spTgt spid="9"/>
                                        </p:tgtEl>
                                        <p:attrNameLst>
                                          <p:attrName>ppt_x</p:attrName>
                                          <p:attrName>ppt_y</p:attrName>
                                        </p:attrNameLst>
                                      </p:cBhvr>
                                      <p:rCtr x="-20599" y="0"/>
                                    </p:animMotion>
                                  </p:childTnLst>
                                </p:cTn>
                              </p:par>
                            </p:childTnLst>
                          </p:cTn>
                        </p:par>
                        <p:par>
                          <p:cTn id="66" fill="hold">
                            <p:stCondLst>
                              <p:cond delay="3000"/>
                            </p:stCondLst>
                            <p:childTnLst>
                              <p:par>
                                <p:cTn id="67" presetID="53" presetClass="entr" presetSubtype="16" fill="hold" grpId="0" nodeType="afterEffect">
                                  <p:stCondLst>
                                    <p:cond delay="0"/>
                                  </p:stCondLst>
                                  <p:iterate type="lt">
                                    <p:tmPct val="10000"/>
                                  </p:iterate>
                                  <p:childTnLst>
                                    <p:set>
                                      <p:cBhvr>
                                        <p:cTn id="68" dur="1" fill="hold">
                                          <p:stCondLst>
                                            <p:cond delay="0"/>
                                          </p:stCondLst>
                                        </p:cTn>
                                        <p:tgtEl>
                                          <p:spTgt spid="10"/>
                                        </p:tgtEl>
                                        <p:attrNameLst>
                                          <p:attrName>style.visibility</p:attrName>
                                        </p:attrNameLst>
                                      </p:cBhvr>
                                      <p:to>
                                        <p:strVal val="visible"/>
                                      </p:to>
                                    </p:set>
                                    <p:anim calcmode="lin" valueType="num">
                                      <p:cBhvr>
                                        <p:cTn id="69" dur="250" fill="hold"/>
                                        <p:tgtEl>
                                          <p:spTgt spid="10"/>
                                        </p:tgtEl>
                                        <p:attrNameLst>
                                          <p:attrName>ppt_w</p:attrName>
                                        </p:attrNameLst>
                                      </p:cBhvr>
                                      <p:tavLst>
                                        <p:tav tm="0">
                                          <p:val>
                                            <p:fltVal val="0"/>
                                          </p:val>
                                        </p:tav>
                                        <p:tav tm="100000">
                                          <p:val>
                                            <p:strVal val="#ppt_w"/>
                                          </p:val>
                                        </p:tav>
                                      </p:tavLst>
                                    </p:anim>
                                    <p:anim calcmode="lin" valueType="num">
                                      <p:cBhvr>
                                        <p:cTn id="70" dur="250" fill="hold"/>
                                        <p:tgtEl>
                                          <p:spTgt spid="10"/>
                                        </p:tgtEl>
                                        <p:attrNameLst>
                                          <p:attrName>ppt_h</p:attrName>
                                        </p:attrNameLst>
                                      </p:cBhvr>
                                      <p:tavLst>
                                        <p:tav tm="0">
                                          <p:val>
                                            <p:fltVal val="0"/>
                                          </p:val>
                                        </p:tav>
                                        <p:tav tm="100000">
                                          <p:val>
                                            <p:strVal val="#ppt_h"/>
                                          </p:val>
                                        </p:tav>
                                      </p:tavLst>
                                    </p:anim>
                                    <p:animEffect transition="in" filter="fade">
                                      <p:cBhvr>
                                        <p:cTn id="7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8" grpId="0"/>
      <p:bldP spid="8" grpId="1"/>
      <p:bldP spid="9" grpId="0"/>
      <p:bldP spid="9" grpId="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6" name="组合 5"/>
          <p:cNvGrpSpPr/>
          <p:nvPr/>
        </p:nvGrpSpPr>
        <p:grpSpPr>
          <a:xfrm>
            <a:off x="1347811" y="2021962"/>
            <a:ext cx="4466154" cy="538983"/>
            <a:chOff x="-718574" y="2643609"/>
            <a:chExt cx="848194" cy="1341146"/>
          </a:xfrm>
        </p:grpSpPr>
        <p:sp>
          <p:nvSpPr>
            <p:cNvPr id="7" name="Rectangle 11"/>
            <p:cNvSpPr>
              <a:spLocks noChangeArrowheads="1"/>
            </p:cNvSpPr>
            <p:nvPr/>
          </p:nvSpPr>
          <p:spPr bwMode="auto">
            <a:xfrm>
              <a:off x="-718574" y="2643609"/>
              <a:ext cx="848194" cy="1320771"/>
            </a:xfrm>
            <a:prstGeom prst="roundRect">
              <a:avLst>
                <a:gd name="adj" fmla="val 50000"/>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28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8" name="矩形 38"/>
            <p:cNvSpPr>
              <a:spLocks noChangeArrowheads="1"/>
            </p:cNvSpPr>
            <p:nvPr/>
          </p:nvSpPr>
          <p:spPr bwMode="auto">
            <a:xfrm>
              <a:off x="-472492" y="2682852"/>
              <a:ext cx="307842" cy="130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2800" b="1" dirty="0">
                  <a:solidFill>
                    <a:schemeClr val="bg1"/>
                  </a:solidFill>
                  <a:ea typeface="微软雅黑" panose="020B0503020204020204" pitchFamily="34" charset="-122"/>
                  <a:sym typeface="方正兰亭黑_GBK" pitchFamily="2" charset="-122"/>
                </a:rPr>
                <a:t>三湾改编</a:t>
              </a:r>
            </a:p>
          </p:txBody>
        </p:sp>
      </p:grpSp>
      <p:sp>
        <p:nvSpPr>
          <p:cNvPr id="9" name="矩形 21"/>
          <p:cNvSpPr>
            <a:spLocks noChangeArrowheads="1"/>
          </p:cNvSpPr>
          <p:nvPr/>
        </p:nvSpPr>
        <p:spPr bwMode="auto">
          <a:xfrm>
            <a:off x="2369431" y="1632516"/>
            <a:ext cx="4151732"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nSpc>
                <a:spcPct val="130000"/>
              </a:lnSpc>
              <a:defRPr/>
            </a:pPr>
            <a:r>
              <a:rPr lang="zh-CN" altLang="en-US" sz="1600" kern="0">
                <a:solidFill>
                  <a:prstClr val="black">
                    <a:lumMod val="75000"/>
                    <a:lumOff val="25000"/>
                  </a:prstClr>
                </a:solidFill>
                <a:latin typeface="微软雅黑" panose="020B0503020204020204" pitchFamily="34" charset="-122"/>
                <a:ea typeface="微软雅黑" panose="020B0503020204020204" pitchFamily="34" charset="-122"/>
              </a:rPr>
              <a:t> </a:t>
            </a:r>
            <a:r>
              <a:rPr lang="zh-CN" altLang="en-US" sz="1600" kern="0">
                <a:solidFill>
                  <a:srgbClr val="C00000"/>
                </a:solidFill>
                <a:latin typeface="微软雅黑" panose="020B0503020204020204" pitchFamily="34" charset="-122"/>
                <a:ea typeface="微软雅黑" panose="020B0503020204020204" pitchFamily="34" charset="-122"/>
              </a:rPr>
              <a:t>（</a:t>
            </a:r>
            <a:r>
              <a:rPr lang="en-US" altLang="zh-CN" sz="1600">
                <a:solidFill>
                  <a:srgbClr val="C00000"/>
                </a:solidFill>
                <a:latin typeface="微软雅黑" panose="020B0503020204020204" pitchFamily="34" charset="-122"/>
                <a:ea typeface="微软雅黑" panose="020B0503020204020204" pitchFamily="34" charset="-122"/>
              </a:rPr>
              <a:t> 1927</a:t>
            </a:r>
            <a:r>
              <a:rPr lang="zh-CN" altLang="en-US" sz="1600">
                <a:solidFill>
                  <a:srgbClr val="C00000"/>
                </a:solidFill>
                <a:latin typeface="微软雅黑" panose="020B0503020204020204" pitchFamily="34" charset="-122"/>
                <a:ea typeface="微软雅黑" panose="020B0503020204020204" pitchFamily="34" charset="-122"/>
              </a:rPr>
              <a:t>年</a:t>
            </a:r>
            <a:r>
              <a:rPr lang="en-US" altLang="zh-CN" sz="1600">
                <a:solidFill>
                  <a:srgbClr val="C00000"/>
                </a:solidFill>
                <a:latin typeface="微软雅黑" panose="020B0503020204020204" pitchFamily="34" charset="-122"/>
                <a:ea typeface="微软雅黑" panose="020B0503020204020204" pitchFamily="34" charset="-122"/>
              </a:rPr>
              <a:t>9</a:t>
            </a:r>
            <a:r>
              <a:rPr lang="zh-CN" altLang="en-US" sz="1600">
                <a:solidFill>
                  <a:srgbClr val="C00000"/>
                </a:solidFill>
                <a:latin typeface="微软雅黑" panose="020B0503020204020204" pitchFamily="34" charset="-122"/>
                <a:ea typeface="微软雅黑" panose="020B0503020204020204" pitchFamily="34" charset="-122"/>
              </a:rPr>
              <a:t>月</a:t>
            </a:r>
            <a:r>
              <a:rPr lang="en-US" altLang="zh-CN" sz="1600">
                <a:solidFill>
                  <a:srgbClr val="C00000"/>
                </a:solidFill>
                <a:latin typeface="微软雅黑" panose="020B0503020204020204" pitchFamily="34" charset="-122"/>
                <a:ea typeface="微软雅黑" panose="020B0503020204020204" pitchFamily="34" charset="-122"/>
              </a:rPr>
              <a:t>29</a:t>
            </a:r>
            <a:r>
              <a:rPr lang="zh-CN" altLang="en-US" sz="1600">
                <a:solidFill>
                  <a:srgbClr val="C00000"/>
                </a:solidFill>
                <a:latin typeface="微软雅黑" panose="020B0503020204020204" pitchFamily="34" charset="-122"/>
                <a:ea typeface="微软雅黑" panose="020B0503020204020204" pitchFamily="34" charset="-122"/>
              </a:rPr>
              <a:t>日至</a:t>
            </a:r>
            <a:r>
              <a:rPr lang="en-US" altLang="zh-CN" sz="1600">
                <a:solidFill>
                  <a:srgbClr val="C00000"/>
                </a:solidFill>
                <a:latin typeface="微软雅黑" panose="020B0503020204020204" pitchFamily="34" charset="-122"/>
                <a:ea typeface="微软雅黑" panose="020B0503020204020204" pitchFamily="34" charset="-122"/>
              </a:rPr>
              <a:t>10</a:t>
            </a:r>
            <a:r>
              <a:rPr lang="zh-CN" altLang="en-US" sz="1600">
                <a:solidFill>
                  <a:srgbClr val="C00000"/>
                </a:solidFill>
                <a:latin typeface="微软雅黑" panose="020B0503020204020204" pitchFamily="34" charset="-122"/>
                <a:ea typeface="微软雅黑" panose="020B0503020204020204" pitchFamily="34" charset="-122"/>
              </a:rPr>
              <a:t>月</a:t>
            </a:r>
            <a:r>
              <a:rPr lang="en-US" altLang="zh-CN" sz="1600">
                <a:solidFill>
                  <a:srgbClr val="C00000"/>
                </a:solidFill>
                <a:latin typeface="微软雅黑" panose="020B0503020204020204" pitchFamily="34" charset="-122"/>
                <a:ea typeface="微软雅黑" panose="020B0503020204020204" pitchFamily="34" charset="-122"/>
              </a:rPr>
              <a:t>3</a:t>
            </a:r>
            <a:r>
              <a:rPr lang="zh-CN" altLang="en-US" sz="1600">
                <a:solidFill>
                  <a:srgbClr val="C00000"/>
                </a:solidFill>
                <a:latin typeface="微软雅黑" panose="020B0503020204020204" pitchFamily="34" charset="-122"/>
                <a:ea typeface="微软雅黑" panose="020B0503020204020204" pitchFamily="34" charset="-122"/>
              </a:rPr>
              <a:t>日</a:t>
            </a:r>
            <a:r>
              <a:rPr lang="zh-CN" altLang="en-US" sz="1600" kern="0">
                <a:solidFill>
                  <a:srgbClr val="C00000"/>
                </a:solidFill>
                <a:latin typeface="微软雅黑" panose="020B0503020204020204" pitchFamily="34" charset="-122"/>
                <a:ea typeface="微软雅黑" panose="020B0503020204020204" pitchFamily="34" charset="-122"/>
              </a:rPr>
              <a:t>）</a:t>
            </a:r>
            <a:endParaRPr lang="zh-CN" altLang="en-US" sz="1600" kern="0" dirty="0">
              <a:solidFill>
                <a:srgbClr val="C00000"/>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643552" y="2757838"/>
            <a:ext cx="8609333" cy="173986"/>
            <a:chOff x="-2401822" y="4682325"/>
            <a:chExt cx="8609333" cy="173986"/>
          </a:xfrm>
        </p:grpSpPr>
        <p:cxnSp>
          <p:nvCxnSpPr>
            <p:cNvPr id="11" name="直接连接符 10"/>
            <p:cNvCxnSpPr/>
            <p:nvPr/>
          </p:nvCxnSpPr>
          <p:spPr>
            <a:xfrm>
              <a:off x="-2401822" y="4758196"/>
              <a:ext cx="847750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圆: 空心 11"/>
            <p:cNvSpPr/>
            <p:nvPr/>
          </p:nvSpPr>
          <p:spPr>
            <a:xfrm>
              <a:off x="603352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cxnSp>
        <p:nvCxnSpPr>
          <p:cNvPr id="13" name="直接连接符 12"/>
          <p:cNvCxnSpPr/>
          <p:nvPr/>
        </p:nvCxnSpPr>
        <p:spPr>
          <a:xfrm>
            <a:off x="2643552" y="2569132"/>
            <a:ext cx="0" cy="26457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42"/>
          <p:cNvSpPr txBox="1">
            <a:spLocks noChangeArrowheads="1"/>
          </p:cNvSpPr>
          <p:nvPr/>
        </p:nvSpPr>
        <p:spPr bwMode="auto">
          <a:xfrm>
            <a:off x="5839307" y="2383166"/>
            <a:ext cx="51529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lgn="just">
              <a:spcBef>
                <a:spcPct val="0"/>
              </a:spcBef>
              <a:buFontTx/>
              <a:buNone/>
            </a:pPr>
            <a:r>
              <a:rPr lang="zh-CN" altLang="en-US" sz="2400" b="1">
                <a:solidFill>
                  <a:srgbClr val="C00000"/>
                </a:solidFill>
                <a:latin typeface="微软雅黑" panose="020B0503020204020204" pitchFamily="34" charset="-122"/>
              </a:rPr>
              <a:t>为建设新型人民军队奠定了初步基础</a:t>
            </a:r>
            <a:endParaRPr lang="zh-CN" altLang="en-US" sz="2400" b="1" dirty="0">
              <a:solidFill>
                <a:srgbClr val="C00000"/>
              </a:solidFill>
              <a:latin typeface="微软雅黑" panose="020B0503020204020204" pitchFamily="34" charset="-122"/>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542953" y="1591656"/>
            <a:ext cx="905457" cy="484136"/>
          </a:xfrm>
          <a:prstGeom prst="rect">
            <a:avLst/>
          </a:prstGeom>
        </p:spPr>
      </p:pic>
      <p:grpSp>
        <p:nvGrpSpPr>
          <p:cNvPr id="16" name="组合 15"/>
          <p:cNvGrpSpPr/>
          <p:nvPr/>
        </p:nvGrpSpPr>
        <p:grpSpPr>
          <a:xfrm>
            <a:off x="3867699" y="3583800"/>
            <a:ext cx="3565449" cy="2334830"/>
            <a:chOff x="754906" y="2487626"/>
            <a:chExt cx="2358838" cy="1544682"/>
          </a:xfrm>
        </p:grpSpPr>
        <p:grpSp>
          <p:nvGrpSpPr>
            <p:cNvPr id="17" name="组合 16"/>
            <p:cNvGrpSpPr/>
            <p:nvPr/>
          </p:nvGrpSpPr>
          <p:grpSpPr>
            <a:xfrm>
              <a:off x="754906" y="2487626"/>
              <a:ext cx="2358838" cy="1544682"/>
              <a:chOff x="732473" y="1936799"/>
              <a:chExt cx="5518689" cy="3613905"/>
            </a:xfrm>
          </p:grpSpPr>
          <p:sp>
            <p:nvSpPr>
              <p:cNvPr id="19" name="Rectangle 11"/>
              <p:cNvSpPr>
                <a:spLocks noChangeArrowheads="1"/>
              </p:cNvSpPr>
              <p:nvPr/>
            </p:nvSpPr>
            <p:spPr bwMode="auto">
              <a:xfrm>
                <a:off x="732473" y="1936799"/>
                <a:ext cx="5518689" cy="3613905"/>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defRPr/>
                </a:pPr>
                <a:endParaRPr lang="zh-CN" altLang="zh-CN" sz="140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20" name="矩形 19"/>
              <p:cNvSpPr/>
              <p:nvPr/>
            </p:nvSpPr>
            <p:spPr>
              <a:xfrm>
                <a:off x="2947314" y="3209387"/>
                <a:ext cx="2667753" cy="619300"/>
              </a:xfrm>
              <a:prstGeom prst="rect">
                <a:avLst/>
              </a:prstGeom>
            </p:spPr>
            <p:txBody>
              <a:bodyPr wrap="none">
                <a:spAutoFit/>
              </a:bodyPr>
              <a:lstStyle/>
              <a:p>
                <a:pPr algn="ctr">
                  <a:defRPr/>
                </a:pPr>
                <a:r>
                  <a:rPr lang="zh-CN" altLang="en-US" sz="2000" dirty="0">
                    <a:solidFill>
                      <a:schemeClr val="bg1"/>
                    </a:solidFill>
                    <a:latin typeface="微软雅黑" panose="020B0503020204020204" pitchFamily="34" charset="-122"/>
                    <a:ea typeface="微软雅黑" panose="020B0503020204020204" pitchFamily="34" charset="-122"/>
                  </a:rPr>
                  <a:t>支部建在连上</a:t>
                </a:r>
              </a:p>
            </p:txBody>
          </p:sp>
          <p:sp>
            <p:nvSpPr>
              <p:cNvPr id="21" name="矩形 20"/>
              <p:cNvSpPr/>
              <p:nvPr/>
            </p:nvSpPr>
            <p:spPr>
              <a:xfrm>
                <a:off x="1914361" y="4316599"/>
                <a:ext cx="3620519" cy="714576"/>
              </a:xfrm>
              <a:prstGeom prst="rect">
                <a:avLst/>
              </a:prstGeom>
            </p:spPr>
            <p:txBody>
              <a:bodyPr wrap="none">
                <a:spAutoFit/>
              </a:bodyPr>
              <a:lstStyle/>
              <a:p>
                <a:pPr algn="ctr">
                  <a:defRPr/>
                </a:pPr>
                <a:r>
                  <a:rPr lang="zh-CN" altLang="en-US" sz="2400" b="1" dirty="0">
                    <a:solidFill>
                      <a:prstClr val="white"/>
                    </a:solidFill>
                    <a:latin typeface="微软雅黑" panose="020B0503020204020204" pitchFamily="34" charset="-122"/>
                    <a:ea typeface="微软雅黑" panose="020B0503020204020204" pitchFamily="34" charset="-122"/>
                  </a:rPr>
                  <a:t>确保了党指挥枪</a:t>
                </a:r>
              </a:p>
            </p:txBody>
          </p:sp>
        </p:grpSp>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236" y="2695867"/>
              <a:ext cx="600710" cy="600710"/>
            </a:xfrm>
            <a:prstGeom prst="rect">
              <a:avLst/>
            </a:prstGeom>
          </p:spPr>
        </p:pic>
      </p:grpSp>
      <p:grpSp>
        <p:nvGrpSpPr>
          <p:cNvPr id="22" name="组合 21"/>
          <p:cNvGrpSpPr/>
          <p:nvPr/>
        </p:nvGrpSpPr>
        <p:grpSpPr>
          <a:xfrm>
            <a:off x="7669555" y="3583801"/>
            <a:ext cx="3565448" cy="2378725"/>
            <a:chOff x="754906" y="2487626"/>
            <a:chExt cx="2358838" cy="1573722"/>
          </a:xfrm>
        </p:grpSpPr>
        <p:grpSp>
          <p:nvGrpSpPr>
            <p:cNvPr id="23" name="组合 22"/>
            <p:cNvGrpSpPr/>
            <p:nvPr/>
          </p:nvGrpSpPr>
          <p:grpSpPr>
            <a:xfrm>
              <a:off x="754906" y="2487626"/>
              <a:ext cx="2358838" cy="1573722"/>
              <a:chOff x="732473" y="1936799"/>
              <a:chExt cx="5518689" cy="3681846"/>
            </a:xfrm>
          </p:grpSpPr>
          <p:sp>
            <p:nvSpPr>
              <p:cNvPr id="29" name="Rectangle 11"/>
              <p:cNvSpPr>
                <a:spLocks noChangeArrowheads="1"/>
              </p:cNvSpPr>
              <p:nvPr/>
            </p:nvSpPr>
            <p:spPr bwMode="auto">
              <a:xfrm>
                <a:off x="732473" y="1936799"/>
                <a:ext cx="5518689" cy="3613905"/>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defRPr/>
                </a:pPr>
                <a:endParaRPr lang="zh-CN" altLang="zh-CN" sz="140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0" name="矩形 29"/>
              <p:cNvSpPr/>
              <p:nvPr/>
            </p:nvSpPr>
            <p:spPr>
              <a:xfrm>
                <a:off x="2947314" y="3209387"/>
                <a:ext cx="2667753" cy="619300"/>
              </a:xfrm>
              <a:prstGeom prst="rect">
                <a:avLst/>
              </a:prstGeom>
            </p:spPr>
            <p:txBody>
              <a:bodyPr wrap="none">
                <a:spAutoFit/>
              </a:bodyPr>
              <a:lstStyle/>
              <a:p>
                <a:pPr algn="ctr">
                  <a:defRPr/>
                </a:pPr>
                <a:r>
                  <a:rPr lang="zh-CN" altLang="en-US" sz="2000" dirty="0">
                    <a:solidFill>
                      <a:schemeClr val="bg1"/>
                    </a:solidFill>
                    <a:latin typeface="微软雅黑" panose="020B0503020204020204" pitchFamily="34" charset="-122"/>
                    <a:ea typeface="微软雅黑" panose="020B0503020204020204" pitchFamily="34" charset="-122"/>
                  </a:rPr>
                  <a:t>民主管理制度</a:t>
                </a:r>
              </a:p>
            </p:txBody>
          </p:sp>
          <p:sp>
            <p:nvSpPr>
              <p:cNvPr id="31" name="矩形 30"/>
              <p:cNvSpPr/>
              <p:nvPr/>
            </p:nvSpPr>
            <p:spPr>
              <a:xfrm>
                <a:off x="1006607" y="3760747"/>
                <a:ext cx="5049673" cy="1857898"/>
              </a:xfrm>
              <a:prstGeom prst="rect">
                <a:avLst/>
              </a:prstGeom>
            </p:spPr>
            <p:txBody>
              <a:bodyPr wrap="none">
                <a:spAutoFit/>
              </a:bodyPr>
              <a:lstStyle/>
              <a:p>
                <a:pPr algn="ctr">
                  <a:lnSpc>
                    <a:spcPct val="150000"/>
                  </a:lnSpc>
                  <a:defRPr/>
                </a:pPr>
                <a:r>
                  <a:rPr lang="zh-CN" altLang="en-US" sz="2400" b="1" dirty="0">
                    <a:solidFill>
                      <a:prstClr val="white"/>
                    </a:solidFill>
                    <a:latin typeface="微软雅黑" panose="020B0503020204020204" pitchFamily="34" charset="-122"/>
                    <a:ea typeface="微软雅黑" panose="020B0503020204020204" pitchFamily="34" charset="-122"/>
                  </a:rPr>
                  <a:t>实行人民军队官兵平等</a:t>
                </a:r>
                <a:endParaRPr lang="en-US" altLang="zh-CN" sz="2400" b="1" dirty="0">
                  <a:solidFill>
                    <a:prstClr val="white"/>
                  </a:solidFill>
                  <a:latin typeface="微软雅黑" panose="020B0503020204020204" pitchFamily="34" charset="-122"/>
                  <a:ea typeface="微软雅黑" panose="020B0503020204020204" pitchFamily="34" charset="-122"/>
                </a:endParaRPr>
              </a:p>
              <a:p>
                <a:pPr algn="ctr">
                  <a:lnSpc>
                    <a:spcPct val="150000"/>
                  </a:lnSpc>
                  <a:defRPr/>
                </a:pPr>
                <a:r>
                  <a:rPr lang="zh-CN" altLang="en-US" sz="2400" b="1" dirty="0">
                    <a:solidFill>
                      <a:prstClr val="white"/>
                    </a:solidFill>
                    <a:latin typeface="微软雅黑" panose="020B0503020204020204" pitchFamily="34" charset="-122"/>
                    <a:ea typeface="微软雅黑" panose="020B0503020204020204" pitchFamily="34" charset="-122"/>
                  </a:rPr>
                  <a:t>经济公开</a:t>
                </a:r>
              </a:p>
            </p:txBody>
          </p:sp>
        </p:grpSp>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236" y="2695867"/>
              <a:ext cx="600710" cy="600710"/>
            </a:xfrm>
            <a:prstGeom prst="rect">
              <a:avLst/>
            </a:prstGeom>
          </p:spPr>
        </p:pic>
      </p:grpSp>
      <p:grpSp>
        <p:nvGrpSpPr>
          <p:cNvPr id="32" name="组合 31"/>
          <p:cNvGrpSpPr/>
          <p:nvPr/>
        </p:nvGrpSpPr>
        <p:grpSpPr>
          <a:xfrm>
            <a:off x="956997" y="3614419"/>
            <a:ext cx="2141011" cy="2141787"/>
            <a:chOff x="304800" y="673100"/>
            <a:chExt cx="4000500" cy="4000500"/>
          </a:xfrm>
          <a:effectLst/>
        </p:grpSpPr>
        <p:sp>
          <p:nvSpPr>
            <p:cNvPr id="33" name="同心圆 2"/>
            <p:cNvSpPr/>
            <p:nvPr/>
          </p:nvSpPr>
          <p:spPr>
            <a:xfrm>
              <a:off x="304800" y="673100"/>
              <a:ext cx="4000500" cy="4000500"/>
            </a:xfrm>
            <a:prstGeom prst="donut">
              <a:avLst>
                <a:gd name="adj" fmla="val 487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solidFill>
                <a:latin typeface="微软雅黑" panose="020B0503020204020204" pitchFamily="34" charset="-122"/>
                <a:ea typeface="微软雅黑" panose="020B0503020204020204" pitchFamily="34" charset="-122"/>
                <a:cs typeface="Arial" panose="020B0604020202020204"/>
                <a:sym typeface="+mn-lt"/>
              </a:endParaRPr>
            </a:p>
          </p:txBody>
        </p:sp>
        <p:sp>
          <p:nvSpPr>
            <p:cNvPr id="34" name="椭圆 33"/>
            <p:cNvSpPr/>
            <p:nvPr/>
          </p:nvSpPr>
          <p:spPr>
            <a:xfrm>
              <a:off x="392111" y="760412"/>
              <a:ext cx="3825875" cy="382587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微软雅黑" panose="020B0503020204020204" pitchFamily="34" charset="-122"/>
                <a:ea typeface="微软雅黑" panose="020B0503020204020204" pitchFamily="34" charset="-122"/>
                <a:cs typeface="Arial" panose="020B0604020202020204"/>
                <a:sym typeface="+mn-lt"/>
              </a:endParaRPr>
            </a:p>
          </p:txBody>
        </p:sp>
      </p:grpSp>
      <p:sp>
        <p:nvSpPr>
          <p:cNvPr id="35" name="矩形 34"/>
          <p:cNvSpPr/>
          <p:nvPr/>
        </p:nvSpPr>
        <p:spPr>
          <a:xfrm>
            <a:off x="1111015" y="4286808"/>
            <a:ext cx="1832974" cy="861651"/>
          </a:xfrm>
          <a:prstGeom prst="rect">
            <a:avLst/>
          </a:prstGeom>
        </p:spPr>
        <p:txBody>
          <a:bodyPr wrap="square" lIns="121798" tIns="60899" rIns="121798" bIns="60899">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a:sym typeface="+mn-lt"/>
              </a:rPr>
              <a:t>三湾改编的主要成果</a:t>
            </a:r>
          </a:p>
        </p:txBody>
      </p:sp>
      <p:sp>
        <p:nvSpPr>
          <p:cNvPr id="36" name="椭圆 12"/>
          <p:cNvSpPr>
            <a:spLocks noChangeArrowheads="1"/>
          </p:cNvSpPr>
          <p:nvPr/>
        </p:nvSpPr>
        <p:spPr bwMode="auto">
          <a:xfrm>
            <a:off x="731978" y="3429000"/>
            <a:ext cx="2512627" cy="2512627"/>
          </a:xfrm>
          <a:prstGeom prst="ellipse">
            <a:avLst/>
          </a:prstGeom>
          <a:noFill/>
          <a:ln w="9525" cmpd="sng">
            <a:solidFill>
              <a:schemeClr val="accent3">
                <a:lumMod val="75000"/>
              </a:schemeClr>
            </a:solidFill>
            <a:prstDash val="dash"/>
            <a:round/>
          </a:ln>
          <a:extLst>
            <a:ext uri="{909E8E84-426E-40DD-AFC4-6F175D3DCCD1}">
              <a14:hiddenFill xmlns:a14="http://schemas.microsoft.com/office/drawing/2010/main">
                <a:solidFill>
                  <a:srgbClr val="FFFFFF"/>
                </a:solidFill>
              </a14:hiddenFill>
            </a:ext>
          </a:extLst>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kern="0">
              <a:solidFill>
                <a:prstClr val="black"/>
              </a:solidFill>
              <a:latin typeface="微软雅黑" panose="020B0503020204020204" pitchFamily="34" charset="-122"/>
              <a:ea typeface="微软雅黑" panose="020B0503020204020204" pitchFamily="34" charset="-122"/>
              <a:cs typeface="Arial" panose="020B0604020202020204"/>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9" presetClass="entr" presetSubtype="0" decel="100000"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ppt_w</p:attrName>
                                        </p:attrNameLst>
                                      </p:cBhvr>
                                      <p:tavLst>
                                        <p:tav tm="0">
                                          <p:val>
                                            <p:fltVal val="0"/>
                                          </p:val>
                                        </p:tav>
                                        <p:tav tm="100000">
                                          <p:val>
                                            <p:strVal val="#ppt_w"/>
                                          </p:val>
                                        </p:tav>
                                      </p:tavLst>
                                    </p:anim>
                                    <p:anim calcmode="lin" valueType="num">
                                      <p:cBhvr>
                                        <p:cTn id="41" dur="500" fill="hold"/>
                                        <p:tgtEl>
                                          <p:spTgt spid="32"/>
                                        </p:tgtEl>
                                        <p:attrNameLst>
                                          <p:attrName>ppt_h</p:attrName>
                                        </p:attrNameLst>
                                      </p:cBhvr>
                                      <p:tavLst>
                                        <p:tav tm="0">
                                          <p:val>
                                            <p:fltVal val="0"/>
                                          </p:val>
                                        </p:tav>
                                        <p:tav tm="100000">
                                          <p:val>
                                            <p:strVal val="#ppt_h"/>
                                          </p:val>
                                        </p:tav>
                                      </p:tavLst>
                                    </p:anim>
                                    <p:anim calcmode="lin" valueType="num">
                                      <p:cBhvr>
                                        <p:cTn id="42" dur="500" fill="hold"/>
                                        <p:tgtEl>
                                          <p:spTgt spid="32"/>
                                        </p:tgtEl>
                                        <p:attrNameLst>
                                          <p:attrName>style.rotation</p:attrName>
                                        </p:attrNameLst>
                                      </p:cBhvr>
                                      <p:tavLst>
                                        <p:tav tm="0">
                                          <p:val>
                                            <p:fltVal val="360"/>
                                          </p:val>
                                        </p:tav>
                                        <p:tav tm="100000">
                                          <p:val>
                                            <p:fltVal val="0"/>
                                          </p:val>
                                        </p:tav>
                                      </p:tavLst>
                                    </p:anim>
                                    <p:animEffect transition="in" filter="fade">
                                      <p:cBhvr>
                                        <p:cTn id="43" dur="500"/>
                                        <p:tgtEl>
                                          <p:spTgt spid="32"/>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outVertical)">
                                      <p:cBhvr>
                                        <p:cTn id="46" dur="500"/>
                                        <p:tgtEl>
                                          <p:spTgt spid="35"/>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heel(1)">
                                      <p:cBhvr>
                                        <p:cTn id="49" dur="1000"/>
                                        <p:tgtEl>
                                          <p:spTgt spid="36"/>
                                        </p:tgtEl>
                                      </p:cBhvr>
                                    </p:animEffect>
                                  </p:childTnLst>
                                </p:cTn>
                              </p:par>
                            </p:childTnLst>
                          </p:cTn>
                        </p:par>
                        <p:par>
                          <p:cTn id="50" fill="hold">
                            <p:stCondLst>
                              <p:cond delay="2000"/>
                            </p:stCondLst>
                            <p:childTnLst>
                              <p:par>
                                <p:cTn id="51" presetID="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0-#ppt_w/2"/>
                                          </p:val>
                                        </p:tav>
                                        <p:tav tm="100000">
                                          <p:val>
                                            <p:strVal val="#ppt_x"/>
                                          </p:val>
                                        </p:tav>
                                      </p:tavLst>
                                    </p:anim>
                                    <p:anim calcmode="lin" valueType="num">
                                      <p:cBhvr additive="base">
                                        <p:cTn id="54" dur="50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2500"/>
                            </p:stCondLst>
                            <p:childTnLst>
                              <p:par>
                                <p:cTn id="56" presetID="2" presetClass="entr" presetSubtype="8"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0-#ppt_w/2"/>
                                          </p:val>
                                        </p:tav>
                                        <p:tav tm="100000">
                                          <p:val>
                                            <p:strVal val="#ppt_x"/>
                                          </p:val>
                                        </p:tav>
                                      </p:tavLst>
                                    </p:anim>
                                    <p:anim calcmode="lin" valueType="num">
                                      <p:cBhvr additive="base">
                                        <p:cTn id="59"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35" grpId="0"/>
      <p:bldP spid="36"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6462597" y="3997026"/>
            <a:ext cx="4756355" cy="1705403"/>
          </a:xfrm>
          <a:prstGeom prst="rect">
            <a:avLst/>
          </a:prstGeom>
          <a:ln>
            <a:noFill/>
          </a:ln>
        </p:spPr>
        <p:txBody>
          <a:bodyPr wrap="square">
            <a:spAutoFit/>
          </a:bodyPr>
          <a:lstStyle/>
          <a:p>
            <a:pPr>
              <a:lnSpc>
                <a:spcPct val="150000"/>
              </a:lnSpc>
              <a:defRPr/>
            </a:pPr>
            <a:r>
              <a:rPr lang="zh-CN" altLang="en-US" dirty="0">
                <a:latin typeface="微软雅黑" panose="020B0503020204020204" pitchFamily="34" charset="-122"/>
                <a:ea typeface="微软雅黑" panose="020B0503020204020204" pitchFamily="34" charset="-122"/>
                <a:cs typeface="+mn-ea"/>
                <a:sym typeface="+mn-lt"/>
              </a:rPr>
              <a:t>王佐当时也掌握着一支武装力量，毛泽东再次通过赠枪的方式赢得了王佐的信任。不仅如此，他还用了一个十分绿林化的方式把友情筑牢。为了能与王佐搞好关系，</a:t>
            </a:r>
          </a:p>
        </p:txBody>
      </p:sp>
      <p:sp>
        <p:nvSpPr>
          <p:cNvPr id="7" name="文本框 6"/>
          <p:cNvSpPr txBox="1"/>
          <p:nvPr/>
        </p:nvSpPr>
        <p:spPr>
          <a:xfrm>
            <a:off x="2026583" y="2133212"/>
            <a:ext cx="8263801" cy="1169551"/>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7000" b="1" dirty="0">
                <a:solidFill>
                  <a:srgbClr val="C00000"/>
                </a:solidFill>
                <a:effectLst/>
                <a:latin typeface="+mn-lt"/>
                <a:ea typeface="+mn-ea"/>
                <a:cs typeface="+mn-ea"/>
                <a:sym typeface="+mn-lt"/>
              </a:rPr>
              <a:t>井冈山的革命根据地</a:t>
            </a:r>
          </a:p>
        </p:txBody>
      </p:sp>
      <p:grpSp>
        <p:nvGrpSpPr>
          <p:cNvPr id="8" name="组合 7"/>
          <p:cNvGrpSpPr/>
          <p:nvPr/>
        </p:nvGrpSpPr>
        <p:grpSpPr>
          <a:xfrm>
            <a:off x="1168095" y="3952222"/>
            <a:ext cx="1244514" cy="832558"/>
            <a:chOff x="1259535" y="3789662"/>
            <a:chExt cx="1244514" cy="832558"/>
          </a:xfrm>
        </p:grpSpPr>
        <p:sp>
          <p:nvSpPr>
            <p:cNvPr id="9" name="圆角矩形 17"/>
            <p:cNvSpPr/>
            <p:nvPr/>
          </p:nvSpPr>
          <p:spPr>
            <a:xfrm>
              <a:off x="1259535" y="3789662"/>
              <a:ext cx="1244514" cy="832558"/>
            </a:xfrm>
            <a:prstGeom prst="roundRect">
              <a:avLst/>
            </a:prstGeom>
            <a:solidFill>
              <a:schemeClr val="accent1">
                <a:lumMod val="50000"/>
              </a:schemeClr>
            </a:solidFill>
            <a:ln w="12700">
              <a:noFill/>
            </a:ln>
            <a:effectLst>
              <a:outerShdw blurRad="127000" dist="50800" dir="2700000" algn="tl" rotWithShape="0">
                <a:prstClr val="black">
                  <a:alpha val="60000"/>
                </a:prstClr>
              </a:outerShdw>
            </a:effectLst>
          </p:spPr>
          <p:txBody>
            <a:bodyPr vert="horz" wrap="square" lIns="91440" tIns="45720" rIns="91440" bIns="45720" numCol="1" anchor="t" anchorCtr="0" compatLnSpc="1"/>
            <a:lstStyle/>
            <a:p>
              <a:endParaRPr lang="zh-CN" altLang="en-US">
                <a:cs typeface="+mn-ea"/>
                <a:sym typeface="+mn-lt"/>
              </a:endParaRPr>
            </a:p>
          </p:txBody>
        </p:sp>
        <p:sp>
          <p:nvSpPr>
            <p:cNvPr id="10" name="矩形 9"/>
            <p:cNvSpPr/>
            <p:nvPr/>
          </p:nvSpPr>
          <p:spPr>
            <a:xfrm>
              <a:off x="1322992" y="3834466"/>
              <a:ext cx="1117599"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FFFDFB"/>
                  </a:solidFill>
                  <a:cs typeface="+mn-ea"/>
                  <a:sym typeface="+mn-lt"/>
                </a:rPr>
                <a:t>建立</a:t>
              </a:r>
            </a:p>
          </p:txBody>
        </p:sp>
      </p:grpSp>
      <p:grpSp>
        <p:nvGrpSpPr>
          <p:cNvPr id="11" name="组合 10"/>
          <p:cNvGrpSpPr/>
          <p:nvPr/>
        </p:nvGrpSpPr>
        <p:grpSpPr>
          <a:xfrm>
            <a:off x="1168095" y="5003756"/>
            <a:ext cx="1244514" cy="832558"/>
            <a:chOff x="1259535" y="4841196"/>
            <a:chExt cx="1244514" cy="832558"/>
          </a:xfrm>
        </p:grpSpPr>
        <p:sp>
          <p:nvSpPr>
            <p:cNvPr id="12" name="圆角矩形 18"/>
            <p:cNvSpPr/>
            <p:nvPr/>
          </p:nvSpPr>
          <p:spPr>
            <a:xfrm>
              <a:off x="1259535" y="4841196"/>
              <a:ext cx="1244514" cy="832558"/>
            </a:xfrm>
            <a:prstGeom prst="roundRect">
              <a:avLst/>
            </a:prstGeom>
            <a:solidFill>
              <a:schemeClr val="accent1">
                <a:lumMod val="50000"/>
              </a:schemeClr>
            </a:solidFill>
            <a:ln w="12700">
              <a:noFill/>
            </a:ln>
            <a:effectLst>
              <a:outerShdw blurRad="127000" dist="50800" dir="2700000" algn="tl" rotWithShape="0">
                <a:prstClr val="black">
                  <a:alpha val="60000"/>
                </a:prstClr>
              </a:outerShdw>
            </a:effectLst>
          </p:spPr>
          <p:txBody>
            <a:bodyPr vert="horz" wrap="square" lIns="91440" tIns="45720" rIns="91440" bIns="45720" numCol="1" anchor="t" anchorCtr="0" compatLnSpc="1"/>
            <a:lstStyle/>
            <a:p>
              <a:endParaRPr lang="zh-CN" altLang="en-US">
                <a:cs typeface="+mn-ea"/>
                <a:sym typeface="+mn-lt"/>
              </a:endParaRPr>
            </a:p>
          </p:txBody>
        </p:sp>
        <p:sp>
          <p:nvSpPr>
            <p:cNvPr id="13" name="矩形 12"/>
            <p:cNvSpPr/>
            <p:nvPr/>
          </p:nvSpPr>
          <p:spPr>
            <a:xfrm>
              <a:off x="1322992" y="4886000"/>
              <a:ext cx="1117599"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FFFDFB"/>
                  </a:solidFill>
                  <a:cs typeface="+mn-ea"/>
                  <a:sym typeface="+mn-lt"/>
                </a:rPr>
                <a:t>建立</a:t>
              </a:r>
            </a:p>
          </p:txBody>
        </p:sp>
      </p:grpSp>
      <p:grpSp>
        <p:nvGrpSpPr>
          <p:cNvPr id="14" name="组合 13"/>
          <p:cNvGrpSpPr/>
          <p:nvPr/>
        </p:nvGrpSpPr>
        <p:grpSpPr>
          <a:xfrm>
            <a:off x="3076969" y="3952222"/>
            <a:ext cx="2652436" cy="832558"/>
            <a:chOff x="3168409" y="3789662"/>
            <a:chExt cx="2652436" cy="832558"/>
          </a:xfrm>
        </p:grpSpPr>
        <p:sp>
          <p:nvSpPr>
            <p:cNvPr id="15" name="圆角矩形 15"/>
            <p:cNvSpPr/>
            <p:nvPr/>
          </p:nvSpPr>
          <p:spPr>
            <a:xfrm>
              <a:off x="3168409" y="3789662"/>
              <a:ext cx="2652436" cy="832558"/>
            </a:xfrm>
            <a:prstGeom prst="roundRect">
              <a:avLst/>
            </a:pr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6" name="矩形 15"/>
            <p:cNvSpPr/>
            <p:nvPr/>
          </p:nvSpPr>
          <p:spPr>
            <a:xfrm>
              <a:off x="3378627" y="3834466"/>
              <a:ext cx="2232000"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solidFill>
                    <a:srgbClr val="FFFDFB"/>
                  </a:solidFill>
                  <a:cs typeface="+mn-ea"/>
                  <a:sym typeface="+mn-lt"/>
                </a:rPr>
                <a:t>革命根据地</a:t>
              </a:r>
            </a:p>
          </p:txBody>
        </p:sp>
      </p:grpSp>
      <p:grpSp>
        <p:nvGrpSpPr>
          <p:cNvPr id="17" name="组合 16"/>
          <p:cNvGrpSpPr/>
          <p:nvPr/>
        </p:nvGrpSpPr>
        <p:grpSpPr>
          <a:xfrm>
            <a:off x="3076969" y="5003756"/>
            <a:ext cx="2652436" cy="832558"/>
            <a:chOff x="3168409" y="4841196"/>
            <a:chExt cx="2652436" cy="832558"/>
          </a:xfrm>
        </p:grpSpPr>
        <p:sp>
          <p:nvSpPr>
            <p:cNvPr id="18" name="圆角矩形 16"/>
            <p:cNvSpPr/>
            <p:nvPr/>
          </p:nvSpPr>
          <p:spPr>
            <a:xfrm>
              <a:off x="3168409" y="4841196"/>
              <a:ext cx="2652436" cy="832558"/>
            </a:xfrm>
            <a:prstGeom prst="roundRect">
              <a:avLst/>
            </a:pr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9" name="矩形 18"/>
            <p:cNvSpPr/>
            <p:nvPr/>
          </p:nvSpPr>
          <p:spPr>
            <a:xfrm>
              <a:off x="3378627" y="4886000"/>
              <a:ext cx="2232000"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solidFill>
                    <a:srgbClr val="FFFDFB"/>
                  </a:solidFill>
                  <a:cs typeface="+mn-ea"/>
                  <a:sym typeface="+mn-lt"/>
                </a:rPr>
                <a:t>革命根据地</a:t>
              </a:r>
            </a:p>
          </p:txBody>
        </p:sp>
      </p:grpSp>
      <p:sp>
        <p:nvSpPr>
          <p:cNvPr id="20" name="右箭头 20"/>
          <p:cNvSpPr/>
          <p:nvPr/>
        </p:nvSpPr>
        <p:spPr>
          <a:xfrm>
            <a:off x="2628835" y="4199688"/>
            <a:ext cx="295422" cy="3376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右箭头 21"/>
          <p:cNvSpPr/>
          <p:nvPr/>
        </p:nvSpPr>
        <p:spPr>
          <a:xfrm>
            <a:off x="2628835" y="5251222"/>
            <a:ext cx="295422" cy="3376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par>
                                <p:cTn id="37" presetID="53" presetClass="entr" presetSubtype="16" fill="hold" grpId="0" nodeType="withEffect">
                                  <p:stCondLst>
                                    <p:cond delay="30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par>
                                <p:cTn id="42" presetID="35" presetClass="path" presetSubtype="0" accel="50000" decel="50000" fill="hold" grpId="1" nodeType="withEffect">
                                  <p:stCondLst>
                                    <p:cond delay="300"/>
                                  </p:stCondLst>
                                  <p:childTnLst>
                                    <p:animMotion origin="layout" path="M 1.875E-6 3.7037E-6 L 0.18997 3.7037E-6 " pathEditMode="relative" rAng="0" ptsTypes="AA">
                                      <p:cBhvr>
                                        <p:cTn id="43" dur="1000" spd="-100000" fill="hold"/>
                                        <p:tgtEl>
                                          <p:spTgt spid="7"/>
                                        </p:tgtEl>
                                        <p:attrNameLst>
                                          <p:attrName>ppt_x</p:attrName>
                                          <p:attrName>ppt_y</p:attrName>
                                        </p:attrNameLst>
                                      </p:cBhvr>
                                      <p:rCtr x="9492" y="0"/>
                                    </p:animMotion>
                                  </p:childTnLst>
                                </p:cTn>
                              </p:par>
                            </p:childTnLst>
                          </p:cTn>
                        </p:par>
                        <p:par>
                          <p:cTn id="44" fill="hold">
                            <p:stCondLst>
                              <p:cond delay="1500"/>
                            </p:stCondLst>
                            <p:childTnLst>
                              <p:par>
                                <p:cTn id="45" presetID="53" presetClass="entr" presetSubtype="16"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250" fill="hold"/>
                                        <p:tgtEl>
                                          <p:spTgt spid="8"/>
                                        </p:tgtEl>
                                        <p:attrNameLst>
                                          <p:attrName>ppt_w</p:attrName>
                                        </p:attrNameLst>
                                      </p:cBhvr>
                                      <p:tavLst>
                                        <p:tav tm="0">
                                          <p:val>
                                            <p:fltVal val="0"/>
                                          </p:val>
                                        </p:tav>
                                        <p:tav tm="100000">
                                          <p:val>
                                            <p:strVal val="#ppt_w"/>
                                          </p:val>
                                        </p:tav>
                                      </p:tavLst>
                                    </p:anim>
                                    <p:anim calcmode="lin" valueType="num">
                                      <p:cBhvr>
                                        <p:cTn id="48" dur="250" fill="hold"/>
                                        <p:tgtEl>
                                          <p:spTgt spid="8"/>
                                        </p:tgtEl>
                                        <p:attrNameLst>
                                          <p:attrName>ppt_h</p:attrName>
                                        </p:attrNameLst>
                                      </p:cBhvr>
                                      <p:tavLst>
                                        <p:tav tm="0">
                                          <p:val>
                                            <p:fltVal val="0"/>
                                          </p:val>
                                        </p:tav>
                                        <p:tav tm="100000">
                                          <p:val>
                                            <p:strVal val="#ppt_h"/>
                                          </p:val>
                                        </p:tav>
                                      </p:tavLst>
                                    </p:anim>
                                    <p:animEffect transition="in" filter="fade">
                                      <p:cBhvr>
                                        <p:cTn id="49" dur="250"/>
                                        <p:tgtEl>
                                          <p:spTgt spid="8"/>
                                        </p:tgtEl>
                                      </p:cBhvr>
                                    </p:animEffect>
                                  </p:childTnLst>
                                </p:cTn>
                              </p:par>
                            </p:childTnLst>
                          </p:cTn>
                        </p:par>
                        <p:par>
                          <p:cTn id="50" fill="hold">
                            <p:stCondLst>
                              <p:cond delay="2000"/>
                            </p:stCondLst>
                            <p:childTnLst>
                              <p:par>
                                <p:cTn id="51" presetID="1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p:tgtEl>
                                          <p:spTgt spid="20"/>
                                        </p:tgtEl>
                                        <p:attrNameLst>
                                          <p:attrName>ppt_x</p:attrName>
                                        </p:attrNameLst>
                                      </p:cBhvr>
                                      <p:tavLst>
                                        <p:tav tm="0">
                                          <p:val>
                                            <p:strVal val="#ppt_x-#ppt_w*1.125000"/>
                                          </p:val>
                                        </p:tav>
                                        <p:tav tm="100000">
                                          <p:val>
                                            <p:strVal val="#ppt_x"/>
                                          </p:val>
                                        </p:tav>
                                      </p:tavLst>
                                    </p:anim>
                                    <p:animEffect transition="in" filter="wipe(right)">
                                      <p:cBhvr>
                                        <p:cTn id="54" dur="500"/>
                                        <p:tgtEl>
                                          <p:spTgt spid="20"/>
                                        </p:tgtEl>
                                      </p:cBhvr>
                                    </p:animEffect>
                                  </p:childTnLst>
                                </p:cTn>
                              </p:par>
                            </p:childTnLst>
                          </p:cTn>
                        </p:par>
                        <p:par>
                          <p:cTn id="55" fill="hold">
                            <p:stCondLst>
                              <p:cond delay="2500"/>
                            </p:stCondLst>
                            <p:childTnLst>
                              <p:par>
                                <p:cTn id="56" presetID="12" presetClass="entr" presetSubtype="8"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p:tgtEl>
                                          <p:spTgt spid="14"/>
                                        </p:tgtEl>
                                        <p:attrNameLst>
                                          <p:attrName>ppt_x</p:attrName>
                                        </p:attrNameLst>
                                      </p:cBhvr>
                                      <p:tavLst>
                                        <p:tav tm="0">
                                          <p:val>
                                            <p:strVal val="#ppt_x-#ppt_w*1.125000"/>
                                          </p:val>
                                        </p:tav>
                                        <p:tav tm="100000">
                                          <p:val>
                                            <p:strVal val="#ppt_x"/>
                                          </p:val>
                                        </p:tav>
                                      </p:tavLst>
                                    </p:anim>
                                    <p:animEffect transition="in" filter="wipe(right)">
                                      <p:cBhvr>
                                        <p:cTn id="59" dur="500"/>
                                        <p:tgtEl>
                                          <p:spTgt spid="14"/>
                                        </p:tgtEl>
                                      </p:cBhvr>
                                    </p:animEffect>
                                  </p:childTnLst>
                                </p:cTn>
                              </p:par>
                            </p:childTnLst>
                          </p:cTn>
                        </p:par>
                        <p:par>
                          <p:cTn id="60" fill="hold">
                            <p:stCondLst>
                              <p:cond delay="3000"/>
                            </p:stCondLst>
                            <p:childTnLst>
                              <p:par>
                                <p:cTn id="61" presetID="53" presetClass="entr" presetSubtype="16"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250" fill="hold"/>
                                        <p:tgtEl>
                                          <p:spTgt spid="11"/>
                                        </p:tgtEl>
                                        <p:attrNameLst>
                                          <p:attrName>ppt_w</p:attrName>
                                        </p:attrNameLst>
                                      </p:cBhvr>
                                      <p:tavLst>
                                        <p:tav tm="0">
                                          <p:val>
                                            <p:fltVal val="0"/>
                                          </p:val>
                                        </p:tav>
                                        <p:tav tm="100000">
                                          <p:val>
                                            <p:strVal val="#ppt_w"/>
                                          </p:val>
                                        </p:tav>
                                      </p:tavLst>
                                    </p:anim>
                                    <p:anim calcmode="lin" valueType="num">
                                      <p:cBhvr>
                                        <p:cTn id="64" dur="250" fill="hold"/>
                                        <p:tgtEl>
                                          <p:spTgt spid="11"/>
                                        </p:tgtEl>
                                        <p:attrNameLst>
                                          <p:attrName>ppt_h</p:attrName>
                                        </p:attrNameLst>
                                      </p:cBhvr>
                                      <p:tavLst>
                                        <p:tav tm="0">
                                          <p:val>
                                            <p:fltVal val="0"/>
                                          </p:val>
                                        </p:tav>
                                        <p:tav tm="100000">
                                          <p:val>
                                            <p:strVal val="#ppt_h"/>
                                          </p:val>
                                        </p:tav>
                                      </p:tavLst>
                                    </p:anim>
                                    <p:animEffect transition="in" filter="fade">
                                      <p:cBhvr>
                                        <p:cTn id="65" dur="250"/>
                                        <p:tgtEl>
                                          <p:spTgt spid="11"/>
                                        </p:tgtEl>
                                      </p:cBhvr>
                                    </p:animEffect>
                                  </p:childTnLst>
                                </p:cTn>
                              </p:par>
                            </p:childTnLst>
                          </p:cTn>
                        </p:par>
                        <p:par>
                          <p:cTn id="66" fill="hold">
                            <p:stCondLst>
                              <p:cond delay="3500"/>
                            </p:stCondLst>
                            <p:childTnLst>
                              <p:par>
                                <p:cTn id="67" presetID="12" presetClass="entr" presetSubtype="8"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p:tgtEl>
                                          <p:spTgt spid="21"/>
                                        </p:tgtEl>
                                        <p:attrNameLst>
                                          <p:attrName>ppt_x</p:attrName>
                                        </p:attrNameLst>
                                      </p:cBhvr>
                                      <p:tavLst>
                                        <p:tav tm="0">
                                          <p:val>
                                            <p:strVal val="#ppt_x-#ppt_w*1.125000"/>
                                          </p:val>
                                        </p:tav>
                                        <p:tav tm="100000">
                                          <p:val>
                                            <p:strVal val="#ppt_x"/>
                                          </p:val>
                                        </p:tav>
                                      </p:tavLst>
                                    </p:anim>
                                    <p:animEffect transition="in" filter="wipe(right)">
                                      <p:cBhvr>
                                        <p:cTn id="70" dur="500"/>
                                        <p:tgtEl>
                                          <p:spTgt spid="21"/>
                                        </p:tgtEl>
                                      </p:cBhvr>
                                    </p:animEffect>
                                  </p:childTnLst>
                                </p:cTn>
                              </p:par>
                            </p:childTnLst>
                          </p:cTn>
                        </p:par>
                        <p:par>
                          <p:cTn id="71" fill="hold">
                            <p:stCondLst>
                              <p:cond delay="4000"/>
                            </p:stCondLst>
                            <p:childTnLst>
                              <p:par>
                                <p:cTn id="72" presetID="12" presetClass="entr" presetSubtype="8"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p:tgtEl>
                                          <p:spTgt spid="17"/>
                                        </p:tgtEl>
                                        <p:attrNameLst>
                                          <p:attrName>ppt_x</p:attrName>
                                        </p:attrNameLst>
                                      </p:cBhvr>
                                      <p:tavLst>
                                        <p:tav tm="0">
                                          <p:val>
                                            <p:strVal val="#ppt_x-#ppt_w*1.125000"/>
                                          </p:val>
                                        </p:tav>
                                        <p:tav tm="100000">
                                          <p:val>
                                            <p:strVal val="#ppt_x"/>
                                          </p:val>
                                        </p:tav>
                                      </p:tavLst>
                                    </p:anim>
                                    <p:animEffect transition="in" filter="wipe(right)">
                                      <p:cBhvr>
                                        <p:cTn id="75" dur="500"/>
                                        <p:tgtEl>
                                          <p:spTgt spid="17"/>
                                        </p:tgtEl>
                                      </p:cBhvr>
                                    </p:animEffect>
                                  </p:childTnLst>
                                </p:cTn>
                              </p:par>
                            </p:childTnLst>
                          </p:cTn>
                        </p:par>
                        <p:par>
                          <p:cTn id="76" fill="hold">
                            <p:stCondLst>
                              <p:cond delay="4500"/>
                            </p:stCondLst>
                            <p:childTnLst>
                              <p:par>
                                <p:cTn id="77" presetID="53" presetClass="entr" presetSubtype="16" fill="hold" grpId="0" nodeType="afterEffect">
                                  <p:stCondLst>
                                    <p:cond delay="0"/>
                                  </p:stCondLst>
                                  <p:iterate type="lt">
                                    <p:tmPct val="10000"/>
                                  </p:iterate>
                                  <p:childTnLst>
                                    <p:set>
                                      <p:cBhvr>
                                        <p:cTn id="78" dur="1" fill="hold">
                                          <p:stCondLst>
                                            <p:cond delay="0"/>
                                          </p:stCondLst>
                                        </p:cTn>
                                        <p:tgtEl>
                                          <p:spTgt spid="6"/>
                                        </p:tgtEl>
                                        <p:attrNameLst>
                                          <p:attrName>style.visibility</p:attrName>
                                        </p:attrNameLst>
                                      </p:cBhvr>
                                      <p:to>
                                        <p:strVal val="visible"/>
                                      </p:to>
                                    </p:set>
                                    <p:anim calcmode="lin" valueType="num">
                                      <p:cBhvr>
                                        <p:cTn id="79" dur="250" fill="hold"/>
                                        <p:tgtEl>
                                          <p:spTgt spid="6"/>
                                        </p:tgtEl>
                                        <p:attrNameLst>
                                          <p:attrName>ppt_w</p:attrName>
                                        </p:attrNameLst>
                                      </p:cBhvr>
                                      <p:tavLst>
                                        <p:tav tm="0">
                                          <p:val>
                                            <p:fltVal val="0"/>
                                          </p:val>
                                        </p:tav>
                                        <p:tav tm="100000">
                                          <p:val>
                                            <p:strVal val="#ppt_w"/>
                                          </p:val>
                                        </p:tav>
                                      </p:tavLst>
                                    </p:anim>
                                    <p:anim calcmode="lin" valueType="num">
                                      <p:cBhvr>
                                        <p:cTn id="80" dur="250" fill="hold"/>
                                        <p:tgtEl>
                                          <p:spTgt spid="6"/>
                                        </p:tgtEl>
                                        <p:attrNameLst>
                                          <p:attrName>ppt_h</p:attrName>
                                        </p:attrNameLst>
                                      </p:cBhvr>
                                      <p:tavLst>
                                        <p:tav tm="0">
                                          <p:val>
                                            <p:fltVal val="0"/>
                                          </p:val>
                                        </p:tav>
                                        <p:tav tm="100000">
                                          <p:val>
                                            <p:strVal val="#ppt_h"/>
                                          </p:val>
                                        </p:tav>
                                      </p:tavLst>
                                    </p:anim>
                                    <p:animEffect transition="in" filter="fade">
                                      <p:cBhvr>
                                        <p:cTn id="8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p:bldP spid="7" grpId="0"/>
      <p:bldP spid="7" grpId="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 name="Line 6"/>
          <p:cNvSpPr>
            <a:spLocks noChangeShapeType="1"/>
          </p:cNvSpPr>
          <p:nvPr/>
        </p:nvSpPr>
        <p:spPr bwMode="auto">
          <a:xfrm>
            <a:off x="6088317" y="1886851"/>
            <a:ext cx="0" cy="4540597"/>
          </a:xfrm>
          <a:prstGeom prst="line">
            <a:avLst/>
          </a:prstGeom>
          <a:noFill/>
          <a:ln w="11">
            <a:solidFill>
              <a:srgbClr val="C00000"/>
            </a:solidFill>
            <a:roun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17" name="Oval 16"/>
          <p:cNvSpPr>
            <a:spLocks noChangeArrowheads="1"/>
          </p:cNvSpPr>
          <p:nvPr/>
        </p:nvSpPr>
        <p:spPr bwMode="auto">
          <a:xfrm>
            <a:off x="6014961" y="6271190"/>
            <a:ext cx="157719" cy="156258"/>
          </a:xfrm>
          <a:prstGeom prst="ellipse">
            <a:avLst/>
          </a:prstGeom>
          <a:solidFill>
            <a:srgbClr val="C00000"/>
          </a:solidFill>
          <a:ln>
            <a:noFill/>
          </a:ln>
        </p:spPr>
        <p:txBody>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spcBef>
                <a:spcPct val="0"/>
              </a:spcBef>
              <a:buFontTx/>
              <a:buNone/>
            </a:pPr>
            <a:endParaRPr lang="zh-CN" altLang="en-US" sz="1800">
              <a:solidFill>
                <a:srgbClr val="ED7D31"/>
              </a:solidFill>
              <a:ea typeface="宋体" panose="02010600030101010101" pitchFamily="2" charset="-122"/>
            </a:endParaRPr>
          </a:p>
        </p:txBody>
      </p:sp>
      <p:grpSp>
        <p:nvGrpSpPr>
          <p:cNvPr id="18" name="组合 17"/>
          <p:cNvGrpSpPr/>
          <p:nvPr/>
        </p:nvGrpSpPr>
        <p:grpSpPr>
          <a:xfrm>
            <a:off x="5926443" y="2374543"/>
            <a:ext cx="396032" cy="369332"/>
            <a:chOff x="916682" y="4490979"/>
            <a:chExt cx="396032" cy="369332"/>
          </a:xfrm>
        </p:grpSpPr>
        <p:sp>
          <p:nvSpPr>
            <p:cNvPr id="19" name="Oval 7"/>
            <p:cNvSpPr>
              <a:spLocks noChangeArrowheads="1"/>
            </p:cNvSpPr>
            <p:nvPr/>
          </p:nvSpPr>
          <p:spPr bwMode="auto">
            <a:xfrm>
              <a:off x="928728" y="4509850"/>
              <a:ext cx="309763" cy="310728"/>
            </a:xfrm>
            <a:prstGeom prst="ellipse">
              <a:avLst/>
            </a:prstGeom>
            <a:solidFill>
              <a:srgbClr val="C00000"/>
            </a:solidFill>
            <a:ln>
              <a:noFill/>
            </a:ln>
          </p:spPr>
          <p:txBody>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lgn="ctr">
                <a:spcBef>
                  <a:spcPct val="0"/>
                </a:spcBef>
                <a:buFontTx/>
                <a:buNone/>
              </a:pPr>
              <a:endParaRPr lang="zh-CN" altLang="en-US" sz="1600" b="1" dirty="0">
                <a:solidFill>
                  <a:prstClr val="white"/>
                </a:solidFill>
                <a:ea typeface="宋体" panose="02010600030101010101" pitchFamily="2" charset="-122"/>
              </a:endParaRPr>
            </a:p>
          </p:txBody>
        </p:sp>
        <p:sp>
          <p:nvSpPr>
            <p:cNvPr id="20" name="TextBox 27"/>
            <p:cNvSpPr txBox="1">
              <a:spLocks noChangeArrowheads="1"/>
            </p:cNvSpPr>
            <p:nvPr/>
          </p:nvSpPr>
          <p:spPr bwMode="auto">
            <a:xfrm>
              <a:off x="916682" y="4490979"/>
              <a:ext cx="396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dirty="0">
                  <a:solidFill>
                    <a:srgbClr val="FFFFFF"/>
                  </a:solidFill>
                  <a:latin typeface="微软雅黑" panose="020B0503020204020204" pitchFamily="34" charset="-122"/>
                  <a:ea typeface="微软雅黑" panose="020B0503020204020204" pitchFamily="34" charset="-122"/>
                </a:rPr>
                <a:t>1</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sp>
        <p:nvSpPr>
          <p:cNvPr id="21" name="圆角矩形 6"/>
          <p:cNvSpPr/>
          <p:nvPr/>
        </p:nvSpPr>
        <p:spPr bwMode="auto">
          <a:xfrm>
            <a:off x="6333714" y="2358021"/>
            <a:ext cx="2151206" cy="346121"/>
          </a:xfrm>
          <a:prstGeom prst="roundRect">
            <a:avLst/>
          </a:prstGeom>
          <a:solidFill>
            <a:srgbClr val="C00000"/>
          </a:solidFill>
          <a:ln w="34925" cap="flat" cmpd="sng" algn="ctr">
            <a:solidFill>
              <a:schemeClr val="bg1"/>
            </a:solidFill>
            <a:prstDash val="solid"/>
          </a:ln>
          <a:effectLst>
            <a:outerShdw blurRad="50800" dist="38100" dir="2700000" algn="tl" rotWithShape="0">
              <a:prstClr val="black">
                <a:alpha val="40000"/>
              </a:prstClr>
            </a:outerShdw>
          </a:effectLst>
        </p:spPr>
        <p:txBody>
          <a:bodyPr lIns="123136" tIns="61568" rIns="123136" bIns="61568" spcCol="0" rtlCol="0" anchor="ctr"/>
          <a:lstStyle/>
          <a:p>
            <a:pPr algn="ctr">
              <a:defRPr/>
            </a:pPr>
            <a:r>
              <a:rPr lang="zh-CN" altLang="en-US" sz="1600" b="1" kern="0">
                <a:solidFill>
                  <a:prstClr val="white"/>
                </a:solidFill>
                <a:latin typeface="微软雅黑" panose="020B0503020204020204" pitchFamily="34" charset="-122"/>
                <a:ea typeface="微软雅黑" panose="020B0503020204020204" pitchFamily="34" charset="-122"/>
              </a:rPr>
              <a:t>送  枪</a:t>
            </a:r>
          </a:p>
        </p:txBody>
      </p:sp>
      <p:grpSp>
        <p:nvGrpSpPr>
          <p:cNvPr id="22" name="组合 21"/>
          <p:cNvGrpSpPr/>
          <p:nvPr/>
        </p:nvGrpSpPr>
        <p:grpSpPr>
          <a:xfrm>
            <a:off x="5926443" y="2947259"/>
            <a:ext cx="396032" cy="369332"/>
            <a:chOff x="916682" y="4490979"/>
            <a:chExt cx="396032" cy="369332"/>
          </a:xfrm>
        </p:grpSpPr>
        <p:sp>
          <p:nvSpPr>
            <p:cNvPr id="23" name="Oval 7"/>
            <p:cNvSpPr>
              <a:spLocks noChangeArrowheads="1"/>
            </p:cNvSpPr>
            <p:nvPr/>
          </p:nvSpPr>
          <p:spPr bwMode="auto">
            <a:xfrm>
              <a:off x="928728" y="4509850"/>
              <a:ext cx="309763" cy="310728"/>
            </a:xfrm>
            <a:prstGeom prst="ellipse">
              <a:avLst/>
            </a:prstGeom>
            <a:solidFill>
              <a:srgbClr val="C00000"/>
            </a:solidFill>
            <a:ln>
              <a:noFill/>
            </a:ln>
          </p:spPr>
          <p:txBody>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lgn="ctr">
                <a:spcBef>
                  <a:spcPct val="0"/>
                </a:spcBef>
                <a:buFontTx/>
                <a:buNone/>
              </a:pPr>
              <a:endParaRPr lang="zh-CN" altLang="en-US" sz="1600" b="1" dirty="0">
                <a:solidFill>
                  <a:prstClr val="white"/>
                </a:solidFill>
                <a:ea typeface="宋体" panose="02010600030101010101" pitchFamily="2" charset="-122"/>
              </a:endParaRPr>
            </a:p>
          </p:txBody>
        </p:sp>
        <p:sp>
          <p:nvSpPr>
            <p:cNvPr id="24" name="TextBox 27"/>
            <p:cNvSpPr txBox="1">
              <a:spLocks noChangeArrowheads="1"/>
            </p:cNvSpPr>
            <p:nvPr/>
          </p:nvSpPr>
          <p:spPr bwMode="auto">
            <a:xfrm>
              <a:off x="916682" y="4490979"/>
              <a:ext cx="396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FFFFF"/>
                  </a:solidFill>
                  <a:latin typeface="微软雅黑" panose="020B0503020204020204" pitchFamily="34" charset="-122"/>
                  <a:ea typeface="微软雅黑" panose="020B0503020204020204" pitchFamily="34" charset="-122"/>
                </a:rPr>
                <a:t>2</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sp>
        <p:nvSpPr>
          <p:cNvPr id="29" name="圆角矩形 6"/>
          <p:cNvSpPr/>
          <p:nvPr/>
        </p:nvSpPr>
        <p:spPr bwMode="auto">
          <a:xfrm>
            <a:off x="6333714" y="2930737"/>
            <a:ext cx="2151206" cy="346121"/>
          </a:xfrm>
          <a:prstGeom prst="roundRect">
            <a:avLst/>
          </a:prstGeom>
          <a:solidFill>
            <a:srgbClr val="C00000"/>
          </a:solidFill>
          <a:ln w="34925" cap="flat" cmpd="sng" algn="ctr">
            <a:solidFill>
              <a:schemeClr val="bg1"/>
            </a:solidFill>
            <a:prstDash val="solid"/>
          </a:ln>
          <a:effectLst>
            <a:outerShdw blurRad="50800" dist="38100" dir="2700000" algn="tl" rotWithShape="0">
              <a:prstClr val="black">
                <a:alpha val="40000"/>
              </a:prstClr>
            </a:outerShdw>
          </a:effectLst>
        </p:spPr>
        <p:txBody>
          <a:bodyPr lIns="123136" tIns="61568" rIns="123136" bIns="61568" spcCol="0" rtlCol="0" anchor="ctr"/>
          <a:lstStyle/>
          <a:p>
            <a:pPr algn="ctr">
              <a:defRPr/>
            </a:pPr>
            <a:r>
              <a:rPr lang="zh-CN" altLang="en-US" sz="1600" b="1" kern="0">
                <a:solidFill>
                  <a:prstClr val="white"/>
                </a:solidFill>
                <a:latin typeface="微软雅黑" panose="020B0503020204020204" pitchFamily="34" charset="-122"/>
                <a:ea typeface="微软雅黑" panose="020B0503020204020204" pitchFamily="34" charset="-122"/>
              </a:rPr>
              <a:t>消灭尹道一</a:t>
            </a:r>
          </a:p>
        </p:txBody>
      </p:sp>
      <p:grpSp>
        <p:nvGrpSpPr>
          <p:cNvPr id="30" name="组合 29"/>
          <p:cNvGrpSpPr/>
          <p:nvPr/>
        </p:nvGrpSpPr>
        <p:grpSpPr>
          <a:xfrm>
            <a:off x="5929718" y="3536497"/>
            <a:ext cx="396032" cy="369332"/>
            <a:chOff x="916682" y="4490979"/>
            <a:chExt cx="396032" cy="369332"/>
          </a:xfrm>
        </p:grpSpPr>
        <p:sp>
          <p:nvSpPr>
            <p:cNvPr id="31" name="Oval 7"/>
            <p:cNvSpPr>
              <a:spLocks noChangeArrowheads="1"/>
            </p:cNvSpPr>
            <p:nvPr/>
          </p:nvSpPr>
          <p:spPr bwMode="auto">
            <a:xfrm>
              <a:off x="928728" y="4509850"/>
              <a:ext cx="309763" cy="310728"/>
            </a:xfrm>
            <a:prstGeom prst="ellipse">
              <a:avLst/>
            </a:prstGeom>
            <a:solidFill>
              <a:srgbClr val="C00000"/>
            </a:solidFill>
            <a:ln>
              <a:noFill/>
            </a:ln>
          </p:spPr>
          <p:txBody>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lgn="ctr">
                <a:spcBef>
                  <a:spcPct val="0"/>
                </a:spcBef>
                <a:buFontTx/>
                <a:buNone/>
              </a:pPr>
              <a:endParaRPr lang="zh-CN" altLang="en-US" sz="1600" b="1" dirty="0">
                <a:solidFill>
                  <a:prstClr val="white"/>
                </a:solidFill>
                <a:ea typeface="宋体" panose="02010600030101010101" pitchFamily="2" charset="-122"/>
              </a:endParaRPr>
            </a:p>
          </p:txBody>
        </p:sp>
        <p:sp>
          <p:nvSpPr>
            <p:cNvPr id="32" name="TextBox 27"/>
            <p:cNvSpPr txBox="1">
              <a:spLocks noChangeArrowheads="1"/>
            </p:cNvSpPr>
            <p:nvPr/>
          </p:nvSpPr>
          <p:spPr bwMode="auto">
            <a:xfrm>
              <a:off x="916682" y="4490979"/>
              <a:ext cx="396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FFFFF"/>
                  </a:solidFill>
                  <a:latin typeface="微软雅黑" panose="020B0503020204020204" pitchFamily="34" charset="-122"/>
                  <a:ea typeface="微软雅黑" panose="020B0503020204020204" pitchFamily="34" charset="-122"/>
                </a:rPr>
                <a:t>3</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sp>
        <p:nvSpPr>
          <p:cNvPr id="33" name="圆角矩形 6"/>
          <p:cNvSpPr/>
          <p:nvPr/>
        </p:nvSpPr>
        <p:spPr bwMode="auto">
          <a:xfrm>
            <a:off x="6336988" y="3519975"/>
            <a:ext cx="2557109" cy="346121"/>
          </a:xfrm>
          <a:prstGeom prst="roundRect">
            <a:avLst/>
          </a:prstGeom>
          <a:solidFill>
            <a:srgbClr val="C00000"/>
          </a:solidFill>
          <a:ln w="34925" cap="flat" cmpd="sng" algn="ctr">
            <a:solidFill>
              <a:schemeClr val="bg1"/>
            </a:solidFill>
            <a:prstDash val="solid"/>
          </a:ln>
          <a:effectLst>
            <a:outerShdw blurRad="50800" dist="38100" dir="2700000" algn="tl" rotWithShape="0">
              <a:prstClr val="black">
                <a:alpha val="40000"/>
              </a:prstClr>
            </a:outerShdw>
          </a:effectLst>
        </p:spPr>
        <p:txBody>
          <a:bodyPr lIns="123136" tIns="61568" rIns="123136" bIns="61568" spcCol="0" rtlCol="0" anchor="ctr"/>
          <a:lstStyle/>
          <a:p>
            <a:pPr algn="ctr">
              <a:defRPr/>
            </a:pPr>
            <a:r>
              <a:rPr lang="zh-CN" altLang="en-US" sz="1600" b="1" kern="0">
                <a:solidFill>
                  <a:prstClr val="white"/>
                </a:solidFill>
                <a:latin typeface="微软雅黑" panose="020B0503020204020204" pitchFamily="34" charset="-122"/>
                <a:ea typeface="微软雅黑" panose="020B0503020204020204" pitchFamily="34" charset="-122"/>
              </a:rPr>
              <a:t>派出人员训练袁、王部队</a:t>
            </a:r>
          </a:p>
        </p:txBody>
      </p:sp>
      <p:sp>
        <p:nvSpPr>
          <p:cNvPr id="34" name="矩形 33"/>
          <p:cNvSpPr/>
          <p:nvPr/>
        </p:nvSpPr>
        <p:spPr>
          <a:xfrm>
            <a:off x="6322475" y="4025981"/>
            <a:ext cx="5572452" cy="2045591"/>
          </a:xfrm>
          <a:prstGeom prst="rect">
            <a:avLst/>
          </a:prstGeom>
        </p:spPr>
        <p:txBody>
          <a:bodyPr wrap="square" lIns="105571" tIns="52784" rIns="105571" bIns="52784">
            <a:spAutoFit/>
          </a:bodyPr>
          <a:lstStyle/>
          <a:p>
            <a:pPr>
              <a:lnSpc>
                <a:spcPct val="150000"/>
              </a:lnSpc>
              <a:defRPr/>
            </a:pPr>
            <a:r>
              <a:rPr lang="zh-CN" altLang="en-US" sz="1400" dirty="0">
                <a:latin typeface="微软雅黑" panose="020B0503020204020204" pitchFamily="34" charset="-122"/>
                <a:ea typeface="微软雅黑" panose="020B0503020204020204" pitchFamily="34" charset="-122"/>
                <a:cs typeface="+mn-ea"/>
                <a:sym typeface="+mn-lt"/>
              </a:rPr>
              <a:t>王佐当时也掌握着一支武装力量，毛泽东再次通过赠枪的方式赢得了王佐的信任。不仅如此，他还用了一个十分绿林化的方式把友情筑牢。为了能与王佐搞好关系，他进驻茨坪后，指示已任王佐部队党代表的何长工在一日深夜突袭土匪尹道一的巢穴。这个尹道一作恶多端，也是王佐的“死对头”。何长工将尹道一的人头割下来送给了王佐。王佐十分感激毛泽东，当场表示“从此以后跟定了共产党”。</a:t>
            </a:r>
          </a:p>
        </p:txBody>
      </p:sp>
      <p:pic>
        <p:nvPicPr>
          <p:cNvPr id="35" name="图片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4" y="2244655"/>
            <a:ext cx="4981864" cy="46103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7.40741E-7 L -0.41185 7.40741E-7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2" presetClass="entr" presetSubtype="1"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1000"/>
                                        <p:tgtEl>
                                          <p:spTgt spid="16"/>
                                        </p:tgtEl>
                                      </p:cBhvr>
                                    </p:animEffect>
                                  </p:childTnLst>
                                </p:cTn>
                              </p:par>
                            </p:childTnLst>
                          </p:cTn>
                        </p:par>
                        <p:par>
                          <p:cTn id="41" fill="hold">
                            <p:stCondLst>
                              <p:cond delay="2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300" fill="hold"/>
                                        <p:tgtEl>
                                          <p:spTgt spid="17"/>
                                        </p:tgtEl>
                                        <p:attrNameLst>
                                          <p:attrName>ppt_x</p:attrName>
                                        </p:attrNameLst>
                                      </p:cBhvr>
                                      <p:tavLst>
                                        <p:tav tm="0">
                                          <p:val>
                                            <p:strVal val="#ppt_x"/>
                                          </p:val>
                                        </p:tav>
                                        <p:tav tm="100000">
                                          <p:val>
                                            <p:strVal val="#ppt_x"/>
                                          </p:val>
                                        </p:tav>
                                      </p:tavLst>
                                    </p:anim>
                                    <p:anim calcmode="lin" valueType="num">
                                      <p:cBhvr additive="base">
                                        <p:cTn id="45" dur="300" fill="hold"/>
                                        <p:tgtEl>
                                          <p:spTgt spid="17"/>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49" presetClass="entr" presetSubtype="0" decel="10000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childTnLst>
                          </p:cTn>
                        </p:par>
                        <p:par>
                          <p:cTn id="53" fill="hold">
                            <p:stCondLst>
                              <p:cond delay="3500"/>
                            </p:stCondLst>
                            <p:childTnLst>
                              <p:par>
                                <p:cTn id="54" presetID="2" presetClass="entr" presetSubtype="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0-#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4000"/>
                            </p:stCondLst>
                            <p:childTnLst>
                              <p:par>
                                <p:cTn id="59" presetID="49" presetClass="entr" presetSubtype="0" decel="100000"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 calcmode="lin" valueType="num">
                                      <p:cBhvr>
                                        <p:cTn id="63" dur="500" fill="hold"/>
                                        <p:tgtEl>
                                          <p:spTgt spid="22"/>
                                        </p:tgtEl>
                                        <p:attrNameLst>
                                          <p:attrName>style.rotation</p:attrName>
                                        </p:attrNameLst>
                                      </p:cBhvr>
                                      <p:tavLst>
                                        <p:tav tm="0">
                                          <p:val>
                                            <p:fltVal val="360"/>
                                          </p:val>
                                        </p:tav>
                                        <p:tav tm="100000">
                                          <p:val>
                                            <p:fltVal val="0"/>
                                          </p:val>
                                        </p:tav>
                                      </p:tavLst>
                                    </p:anim>
                                    <p:animEffect transition="in" filter="fade">
                                      <p:cBhvr>
                                        <p:cTn id="64" dur="500"/>
                                        <p:tgtEl>
                                          <p:spTgt spid="22"/>
                                        </p:tgtEl>
                                      </p:cBhvr>
                                    </p:animEffect>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fill="hold"/>
                                        <p:tgtEl>
                                          <p:spTgt spid="29"/>
                                        </p:tgtEl>
                                        <p:attrNameLst>
                                          <p:attrName>ppt_x</p:attrName>
                                        </p:attrNameLst>
                                      </p:cBhvr>
                                      <p:tavLst>
                                        <p:tav tm="0">
                                          <p:val>
                                            <p:strVal val="0-#ppt_w/2"/>
                                          </p:val>
                                        </p:tav>
                                        <p:tav tm="100000">
                                          <p:val>
                                            <p:strVal val="#ppt_x"/>
                                          </p:val>
                                        </p:tav>
                                      </p:tavLst>
                                    </p:anim>
                                    <p:anim calcmode="lin" valueType="num">
                                      <p:cBhvr additive="base">
                                        <p:cTn id="69" dur="500" fill="hold"/>
                                        <p:tgtEl>
                                          <p:spTgt spid="29"/>
                                        </p:tgtEl>
                                        <p:attrNameLst>
                                          <p:attrName>ppt_y</p:attrName>
                                        </p:attrNameLst>
                                      </p:cBhvr>
                                      <p:tavLst>
                                        <p:tav tm="0">
                                          <p:val>
                                            <p:strVal val="#ppt_y"/>
                                          </p:val>
                                        </p:tav>
                                        <p:tav tm="100000">
                                          <p:val>
                                            <p:strVal val="#ppt_y"/>
                                          </p:val>
                                        </p:tav>
                                      </p:tavLst>
                                    </p:anim>
                                  </p:childTnLst>
                                </p:cTn>
                              </p:par>
                            </p:childTnLst>
                          </p:cTn>
                        </p:par>
                        <p:par>
                          <p:cTn id="70" fill="hold">
                            <p:stCondLst>
                              <p:cond delay="5000"/>
                            </p:stCondLst>
                            <p:childTnLst>
                              <p:par>
                                <p:cTn id="71" presetID="49" presetClass="entr" presetSubtype="0" decel="10000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fltVal val="0"/>
                                          </p:val>
                                        </p:tav>
                                        <p:tav tm="100000">
                                          <p:val>
                                            <p:strVal val="#ppt_w"/>
                                          </p:val>
                                        </p:tav>
                                      </p:tavLst>
                                    </p:anim>
                                    <p:anim calcmode="lin" valueType="num">
                                      <p:cBhvr>
                                        <p:cTn id="74" dur="500" fill="hold"/>
                                        <p:tgtEl>
                                          <p:spTgt spid="30"/>
                                        </p:tgtEl>
                                        <p:attrNameLst>
                                          <p:attrName>ppt_h</p:attrName>
                                        </p:attrNameLst>
                                      </p:cBhvr>
                                      <p:tavLst>
                                        <p:tav tm="0">
                                          <p:val>
                                            <p:fltVal val="0"/>
                                          </p:val>
                                        </p:tav>
                                        <p:tav tm="100000">
                                          <p:val>
                                            <p:strVal val="#ppt_h"/>
                                          </p:val>
                                        </p:tav>
                                      </p:tavLst>
                                    </p:anim>
                                    <p:anim calcmode="lin" valueType="num">
                                      <p:cBhvr>
                                        <p:cTn id="75" dur="500" fill="hold"/>
                                        <p:tgtEl>
                                          <p:spTgt spid="30"/>
                                        </p:tgtEl>
                                        <p:attrNameLst>
                                          <p:attrName>style.rotation</p:attrName>
                                        </p:attrNameLst>
                                      </p:cBhvr>
                                      <p:tavLst>
                                        <p:tav tm="0">
                                          <p:val>
                                            <p:fltVal val="360"/>
                                          </p:val>
                                        </p:tav>
                                        <p:tav tm="100000">
                                          <p:val>
                                            <p:fltVal val="0"/>
                                          </p:val>
                                        </p:tav>
                                      </p:tavLst>
                                    </p:anim>
                                    <p:animEffect transition="in" filter="fade">
                                      <p:cBhvr>
                                        <p:cTn id="76" dur="500"/>
                                        <p:tgtEl>
                                          <p:spTgt spid="30"/>
                                        </p:tgtEl>
                                      </p:cBhvr>
                                    </p:animEffect>
                                  </p:childTnLst>
                                </p:cTn>
                              </p:par>
                            </p:childTnLst>
                          </p:cTn>
                        </p:par>
                        <p:par>
                          <p:cTn id="77" fill="hold">
                            <p:stCondLst>
                              <p:cond delay="5500"/>
                            </p:stCondLst>
                            <p:childTnLst>
                              <p:par>
                                <p:cTn id="78" presetID="2" presetClass="entr" presetSubtype="8"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additive="base">
                                        <p:cTn id="80" dur="500" fill="hold"/>
                                        <p:tgtEl>
                                          <p:spTgt spid="33"/>
                                        </p:tgtEl>
                                        <p:attrNameLst>
                                          <p:attrName>ppt_x</p:attrName>
                                        </p:attrNameLst>
                                      </p:cBhvr>
                                      <p:tavLst>
                                        <p:tav tm="0">
                                          <p:val>
                                            <p:strVal val="0-#ppt_w/2"/>
                                          </p:val>
                                        </p:tav>
                                        <p:tav tm="100000">
                                          <p:val>
                                            <p:strVal val="#ppt_x"/>
                                          </p:val>
                                        </p:tav>
                                      </p:tavLst>
                                    </p:anim>
                                    <p:anim calcmode="lin" valueType="num">
                                      <p:cBhvr additive="base">
                                        <p:cTn id="81" dur="500" fill="hold"/>
                                        <p:tgtEl>
                                          <p:spTgt spid="33"/>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22" presetClass="entr" presetSubtype="4" fill="hold" nodeType="after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down)">
                                      <p:cBhvr>
                                        <p:cTn id="8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16" grpId="0" animBg="1"/>
      <p:bldP spid="17" grpId="0" animBg="1" autoUpdateAnimBg="0"/>
      <p:bldP spid="21" grpId="0" animBg="1"/>
      <p:bldP spid="29" grpId="0" animBg="1"/>
      <p:bldP spid="33" grpId="0" animBg="1"/>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2ppt.com">
  <a:themeElements>
    <a:clrScheme name="自定义 3">
      <a:dk1>
        <a:sysClr val="windowText" lastClr="000000"/>
      </a:dk1>
      <a:lt1>
        <a:sysClr val="window" lastClr="FFFFFF"/>
      </a:lt1>
      <a:dk2>
        <a:srgbClr val="BE0000"/>
      </a:dk2>
      <a:lt2>
        <a:srgbClr val="E7E6E6"/>
      </a:lt2>
      <a:accent1>
        <a:srgbClr val="BE0000"/>
      </a:accent1>
      <a:accent2>
        <a:srgbClr val="ED7D31"/>
      </a:accent2>
      <a:accent3>
        <a:srgbClr val="D20000"/>
      </a:accent3>
      <a:accent4>
        <a:srgbClr val="FFC000"/>
      </a:accent4>
      <a:accent5>
        <a:srgbClr val="4472C4"/>
      </a:accent5>
      <a:accent6>
        <a:srgbClr val="70AD47"/>
      </a:accent6>
      <a:hlink>
        <a:srgbClr val="0563C1"/>
      </a:hlink>
      <a:folHlink>
        <a:srgbClr val="954F72"/>
      </a:folHlink>
    </a:clrScheme>
    <a:fontScheme name="31y2jr50">
      <a:majorFont>
        <a:latin typeface="Microsoft YaHei"/>
        <a:ea typeface="字魂35号-经典雅黑"/>
        <a:cs typeface=""/>
      </a:majorFont>
      <a:minorFont>
        <a:latin typeface="Microsoft YaHei"/>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0</TotalTime>
  <Words>4269</Words>
  <Application>Microsoft Office PowerPoint</Application>
  <PresentationFormat>宽屏</PresentationFormat>
  <Paragraphs>294</Paragraphs>
  <Slides>41</Slides>
  <Notes>41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41</vt:i4>
      </vt:variant>
    </vt:vector>
  </HeadingPairs>
  <TitlesOfParts>
    <vt:vector size="54" baseType="lpstr">
      <vt:lpstr>Noto Sans S Chinese Medium</vt:lpstr>
      <vt:lpstr>方正兰亭黑_GBK</vt:lpstr>
      <vt:lpstr>方正苏新诗柳楷简体-yolan</vt:lpstr>
      <vt:lpstr>宋体</vt:lpstr>
      <vt:lpstr>微软雅黑</vt:lpstr>
      <vt:lpstr>微软雅黑</vt:lpstr>
      <vt:lpstr>字魂35号-经典雅黑</vt:lpstr>
      <vt:lpstr>字体视界-NEW魏碑体</vt:lpstr>
      <vt:lpstr>Arial</vt:lpstr>
      <vt:lpstr>Calibri</vt:lpstr>
      <vt:lpstr>Impact</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2021-05-01T22:08:45Z</dcterms:created>
  <dcterms:modified xsi:type="dcterms:W3CDTF">2023-01-11T01:39:07Z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EDE36F129BDD4BC6908643C5F055BD70</vt:lpwstr>
  </property>
  <property fmtid="{D5CDD505-2E9C-101B-9397-08002B2CF9AE}" pid="3" name="KSOProductBuildVer">
    <vt:lpwstr>2052-11.1.0.10463</vt:lpwstr>
  </property>
  <property fmtid="{A09F084E-AD41-489F-8076-AA5BE3082BCA}" pid="100">
    <vt:ui4>5</vt:ui4>
  </property>
  <property fmtid="{64440492-4C8B-11D1-8B70-080036B11A03}" pid="11">
    <vt:lpwstr>www.2ppt.com-爱PPT提供资源下载</vt:lpwstr>
  </property>
</Properties>
</file>