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59" r:id="rId17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44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BA9BC63D-683B-4736-A3D4-76472902DA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BC63D-683B-4736-A3D4-76472902DA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31747" name="Rectangle 3"/>
          <p:cNvSpPr>
            <a:spLocks noGrp="1" noRot="1" noChangeAspect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C076-B032-4E64-B38A-009F656F82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DB28-E260-4FF7-8A3C-C38CF090D1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C930-6867-4EF9-8652-A63452925A0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1AA54-6995-4E74-8DAE-C534274F30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CB4B-43EE-4FD6-8DCC-CA46C3FC45F5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0F49-DD7F-4864-AE14-3BCB5B1C641D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5FDD-EFE0-481F-94A2-6D797D4E9B1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7B5A-15DA-4645-819F-925D7E6DCA7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1B61-8A8A-472A-BF6A-BD1C74FF88B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A7A30-BCBA-4ECB-85A8-69F0DA959323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4C0CE-6300-4FDF-9E57-4BBDB5BC0C50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8C076-B032-4E64-B38A-009F656F824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FE07-FA57-4FA4-9DCA-E035C7BCDA14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7B45-4FEA-473F-806A-987CEAD5579B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9F53-DC2E-41E5-A798-FB8A7B85B661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989C-55F6-4868-9041-B5B34AE666D8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6B13B-28BD-465D-BC85-5658759BC73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000B-CDAC-4DB9-847E-970460873A0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0DA2-CEC2-4BFD-8747-C1A2E08FD3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320F1-6920-405A-9BA1-95054EFAF4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26F31-3166-4A13-A192-8028E3B52CA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A6AF-A005-4B79-A762-3BED3B2480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1C0BF-E8EB-461B-B3B2-EC4474B8238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9B13C9-98C0-4D23-AF3F-8B1762FBBD6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E1F014F-8FA9-4877-84B7-356971C35E06}" type="slidenum">
              <a:rPr lang="zh-CN" altLang="en-US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/>
        </p:nvSpPr>
        <p:spPr bwMode="auto">
          <a:xfrm>
            <a:off x="4398963" y="1114856"/>
            <a:ext cx="38036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500" b="1" dirty="0">
                <a:solidFill>
                  <a:srgbClr val="002060"/>
                </a:solidFill>
              </a:rPr>
              <a:t>Art</a:t>
            </a:r>
          </a:p>
        </p:txBody>
      </p:sp>
      <p:sp>
        <p:nvSpPr>
          <p:cNvPr id="3076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ctr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en-US" sz="4400" dirty="0" smtClean="0">
                <a:solidFill>
                  <a:srgbClr val="09255F"/>
                </a:solidFill>
              </a:rPr>
              <a:t>第二课时</a:t>
            </a:r>
            <a:endParaRPr lang="zh-CN" altLang="en-US" sz="4400" dirty="0">
              <a:solidFill>
                <a:srgbClr val="09255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11164" y="4739688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643" y="398206"/>
            <a:ext cx="71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Read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Para.3</a:t>
            </a:r>
            <a:r>
              <a:rPr lang="en-US" altLang="zh-CN" sz="2800" b="1" dirty="0" smtClean="0"/>
              <a:t> and complete the sentences</a:t>
            </a:r>
            <a:endParaRPr lang="zh-CN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982" y="1268362"/>
            <a:ext cx="8967018" cy="528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/>
              <a:t>Little Leo is in another lesson. The teacher is putting an egg on the plate.</a:t>
            </a:r>
          </a:p>
          <a:p>
            <a:r>
              <a:rPr lang="en-US" altLang="zh-CN" sz="2800" dirty="0" smtClean="0"/>
              <a:t>       </a:t>
            </a:r>
            <a:r>
              <a:rPr lang="en-US" altLang="zh-CN" sz="2800" dirty="0" smtClean="0">
                <a:solidFill>
                  <a:srgbClr val="0070C0"/>
                </a:solidFill>
              </a:rPr>
              <a:t>Leo:</a:t>
            </a:r>
            <a:r>
              <a:rPr lang="en-US" altLang="zh-CN" sz="2800" dirty="0" smtClean="0"/>
              <a:t>   It’s an egg again, sir. Why do we draw eggs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                 all the time?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Teacher:</a:t>
            </a:r>
            <a:r>
              <a:rPr lang="en-US" altLang="zh-CN" sz="2800" dirty="0" smtClean="0"/>
              <a:t>  In the first lesson, the egg was____________. 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                Now this egg is________________. Look</a:t>
            </a:r>
          </a:p>
          <a:p>
            <a:pPr>
              <a:lnSpc>
                <a:spcPts val="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      carefully! It looks ___________!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       </a:t>
            </a:r>
            <a:r>
              <a:rPr lang="en-US" altLang="zh-CN" sz="2800" dirty="0" smtClean="0">
                <a:solidFill>
                  <a:srgbClr val="0070C0"/>
                </a:solidFill>
              </a:rPr>
              <a:t>Leo:</a:t>
            </a:r>
            <a:r>
              <a:rPr lang="en-US" altLang="zh-CN" sz="2800" dirty="0" smtClean="0"/>
              <a:t>  I see.</a:t>
            </a: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637" y="3651065"/>
            <a:ext cx="226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</a:rPr>
              <a:t>n the table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5518" y="4308004"/>
            <a:ext cx="23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o</a:t>
            </a:r>
            <a:r>
              <a:rPr lang="en-US" altLang="zh-CN" sz="2800" dirty="0" smtClean="0">
                <a:solidFill>
                  <a:srgbClr val="FF0000"/>
                </a:solidFill>
              </a:rPr>
              <a:t>n the plate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491" y="4960375"/>
            <a:ext cx="181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different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643" y="221225"/>
            <a:ext cx="716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Show time</a:t>
            </a:r>
            <a:endParaRPr lang="zh-CN" altLang="en-US" sz="4000" b="1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297858" y="1850924"/>
            <a:ext cx="6341807" cy="2057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Role play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Students act the story in groups.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643" y="398206"/>
            <a:ext cx="71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Learn the sound</a:t>
            </a:r>
            <a:endParaRPr lang="zh-CN" altLang="en-US" sz="2800" b="1" dirty="0"/>
          </a:p>
        </p:txBody>
      </p:sp>
      <p:pic>
        <p:nvPicPr>
          <p:cNvPr id="10241" name="Picture 1" descr="C:\Users\Administrator\AppData\Roaming\Tencent\Users\534161761\QQ\WinTemp\RichOle\(PLDXBP4}7S7SNZ$$[VQ`S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61" y="1578077"/>
            <a:ext cx="7447936" cy="424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265471"/>
            <a:ext cx="3111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Culture corner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15" y="4334767"/>
            <a:ext cx="5176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Leonardo da Vinci (1452-1519) was a great artist. He painted the Mona Lisa.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39" y="1976284"/>
            <a:ext cx="3115135" cy="37434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6130" y="1651820"/>
            <a:ext cx="2601251" cy="268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Tell the story to your friends or parents.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700">
                <a:solidFill>
                  <a:srgbClr val="EDEDED"/>
                </a:solidFill>
              </a:rPr>
              <a:t>The En</a:t>
            </a:r>
            <a:r>
              <a:rPr lang="zh-CN" altLang="en-US" sz="400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/>
            <a:r>
              <a:rPr lang="en-US" altLang="zh-CN" sz="2800" b="1" dirty="0" smtClean="0">
                <a:solidFill>
                  <a:srgbClr val="E93750"/>
                </a:solidFill>
              </a:rPr>
              <a:t>Revision</a:t>
            </a:r>
            <a:endParaRPr lang="zh-CN" altLang="en-US" sz="2800" b="1" dirty="0">
              <a:solidFill>
                <a:srgbClr val="E9375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3046" y="1740310"/>
            <a:ext cx="3256722" cy="27579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935" y="1740310"/>
            <a:ext cx="3038168" cy="2757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1031" y="972783"/>
            <a:ext cx="585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Which picture do you like?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pr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055" y="737419"/>
            <a:ext cx="3427770" cy="2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umm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3558" y="737419"/>
            <a:ext cx="3428209" cy="24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utum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4576" y="3864078"/>
            <a:ext cx="3620729" cy="23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int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53559" y="3864078"/>
            <a:ext cx="3428210" cy="23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8825" y="1283110"/>
            <a:ext cx="1784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Which</a:t>
            </a:r>
          </a:p>
          <a:p>
            <a:r>
              <a:rPr lang="en-US" altLang="zh-CN" sz="3600" dirty="0" smtClean="0"/>
              <a:t>Season </a:t>
            </a:r>
          </a:p>
          <a:p>
            <a:r>
              <a:rPr lang="en-US" altLang="zh-CN" sz="3600" dirty="0" smtClean="0"/>
              <a:t>do </a:t>
            </a:r>
          </a:p>
          <a:p>
            <a:r>
              <a:rPr lang="en-US" altLang="zh-CN" sz="3600" dirty="0" smtClean="0"/>
              <a:t>you </a:t>
            </a:r>
          </a:p>
          <a:p>
            <a:r>
              <a:rPr lang="en-US" altLang="zh-CN" sz="3600" dirty="0" smtClean="0"/>
              <a:t>like </a:t>
            </a:r>
          </a:p>
          <a:p>
            <a:r>
              <a:rPr lang="en-US" altLang="zh-CN" sz="3600" dirty="0"/>
              <a:t>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248741" y="39272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7683" y="855407"/>
            <a:ext cx="573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Which fruit do you like?</a:t>
            </a:r>
            <a:endParaRPr lang="zh-CN" altLang="en-US" sz="3200" b="1" dirty="0"/>
          </a:p>
        </p:txBody>
      </p:sp>
      <p:pic>
        <p:nvPicPr>
          <p:cNvPr id="5" name="Picture 2" descr="orang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7058" y="2504769"/>
            <a:ext cx="2640781" cy="239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ppl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317" y="2504768"/>
            <a:ext cx="2866103" cy="233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rape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82412" y="2748116"/>
            <a:ext cx="3067665" cy="321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g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238" y="2176616"/>
            <a:ext cx="4188543" cy="32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abbi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438" y="2176616"/>
            <a:ext cx="4097594" cy="322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7683" y="855407"/>
            <a:ext cx="573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Which animal do you like?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otba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987" y="2479572"/>
            <a:ext cx="391001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asketba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282" y="2526274"/>
            <a:ext cx="4382731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7683" y="855407"/>
            <a:ext cx="573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Which sport do you like?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631" y="191731"/>
            <a:ext cx="311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Lead-in</a:t>
            </a:r>
            <a:endParaRPr lang="zh-CN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4178" y="1275424"/>
            <a:ext cx="485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Do you know this boy?</a:t>
            </a:r>
            <a:endParaRPr lang="zh-CN" altLang="en-US" sz="3200" b="1" dirty="0"/>
          </a:p>
        </p:txBody>
      </p:sp>
      <p:pic>
        <p:nvPicPr>
          <p:cNvPr id="6145" name="Picture 1" descr="C:\Users\Administrator\AppData\Roaming\Tencent\Users\534161761\QQ\WinTemp\RichOle\M]UCA_N208WO65ZQ86~QX[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631" y="1051131"/>
            <a:ext cx="2300749" cy="276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3677" y="2066150"/>
            <a:ext cx="5515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He is Little Leo.  And he likes drawing very much.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714" y="4459173"/>
            <a:ext cx="862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Do you want  to know the story about him?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643" y="398206"/>
            <a:ext cx="71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Read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Para.1</a:t>
            </a:r>
            <a:r>
              <a:rPr lang="en-US" altLang="zh-CN" sz="2800" b="1" dirty="0" smtClean="0"/>
              <a:t> and complete the sentences</a:t>
            </a:r>
            <a:endParaRPr lang="zh-CN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6982" y="1533832"/>
            <a:ext cx="89670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Little Leo shows his picture to his friends.</a:t>
            </a:r>
          </a:p>
          <a:p>
            <a:endParaRPr lang="en-US" altLang="zh-CN" sz="2800" dirty="0"/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  Leo:</a:t>
            </a:r>
            <a:r>
              <a:rPr lang="en-US" altLang="zh-CN" sz="2800" dirty="0" smtClean="0"/>
              <a:t>    Look at my picture.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Boys:</a:t>
            </a:r>
            <a:r>
              <a:rPr lang="en-US" altLang="zh-CN" sz="2800" dirty="0" smtClean="0"/>
              <a:t>    Wow, it’s nice. You’re________________, Leo.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  Leo:</a:t>
            </a:r>
            <a:r>
              <a:rPr lang="en-US" altLang="zh-CN" sz="2800" dirty="0" smtClean="0"/>
              <a:t>    I hope so, I like____________________.</a:t>
            </a: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52219" y="3057326"/>
            <a:ext cx="343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g</a:t>
            </a:r>
            <a:r>
              <a:rPr lang="en-US" altLang="zh-CN" sz="2800" dirty="0" smtClean="0">
                <a:solidFill>
                  <a:srgbClr val="FF0000"/>
                </a:solidFill>
              </a:rPr>
              <a:t>oing to be an artist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058" y="3712733"/>
            <a:ext cx="348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>
                <a:solidFill>
                  <a:srgbClr val="FF0000"/>
                </a:solidFill>
              </a:rPr>
              <a:t>rawing very much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643" y="398206"/>
            <a:ext cx="71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Read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Para.2</a:t>
            </a:r>
            <a:r>
              <a:rPr lang="en-US" altLang="zh-CN" sz="2800" b="1" dirty="0" smtClean="0"/>
              <a:t> and complete the sentences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8040" y="1258529"/>
            <a:ext cx="896701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 smtClean="0"/>
              <a:t>Little Leo is in a _____________.The teacher is putting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________ on the table.</a:t>
            </a:r>
          </a:p>
          <a:p>
            <a:endParaRPr lang="en-US" altLang="zh-CN" sz="2800" dirty="0"/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       </a:t>
            </a:r>
            <a:r>
              <a:rPr lang="en-US" altLang="zh-CN" sz="2800" dirty="0" smtClean="0">
                <a:solidFill>
                  <a:srgbClr val="0070C0"/>
                </a:solidFill>
              </a:rPr>
              <a:t>Leo:</a:t>
            </a:r>
            <a:r>
              <a:rPr lang="en-US" altLang="zh-CN" sz="2800" dirty="0" smtClean="0"/>
              <a:t>    What are we going to draw today, sir?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>
                <a:solidFill>
                  <a:srgbClr val="0070C0"/>
                </a:solidFill>
              </a:rPr>
              <a:t>Teacher:</a:t>
            </a:r>
            <a:r>
              <a:rPr lang="en-US" altLang="zh-CN" sz="2800" dirty="0" smtClean="0"/>
              <a:t>    We’re going to___________________.</a:t>
            </a:r>
          </a:p>
          <a:p>
            <a:pPr>
              <a:lnSpc>
                <a:spcPts val="5000"/>
              </a:lnSpc>
            </a:pPr>
            <a:r>
              <a:rPr lang="en-US" altLang="zh-CN" sz="2800" dirty="0" smtClean="0"/>
              <a:t>       </a:t>
            </a:r>
            <a:r>
              <a:rPr lang="en-US" altLang="zh-CN" sz="2800" dirty="0" smtClean="0">
                <a:solidFill>
                  <a:srgbClr val="0070C0"/>
                </a:solidFill>
              </a:rPr>
              <a:t>Leo:</a:t>
            </a:r>
            <a:r>
              <a:rPr lang="en-US" altLang="zh-CN" sz="2800" dirty="0" smtClean="0"/>
              <a:t>     That’s easy. I can do it quickly.</a:t>
            </a:r>
          </a:p>
          <a:p>
            <a:pPr>
              <a:lnSpc>
                <a:spcPts val="5000"/>
              </a:lnSpc>
            </a:pP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02189" y="1144711"/>
            <a:ext cx="2787447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>
                <a:solidFill>
                  <a:srgbClr val="FF0000"/>
                </a:solidFill>
              </a:rPr>
              <a:t>rawing lesson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81" y="1900854"/>
            <a:ext cx="1393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</a:rPr>
              <a:t>n egg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2501" y="3602138"/>
            <a:ext cx="2787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>
                <a:solidFill>
                  <a:srgbClr val="FF0000"/>
                </a:solidFill>
              </a:rPr>
              <a:t>raw an egg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 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沪教版小学英语课件M2 U4</Template>
  <TotalTime>0</TotalTime>
  <Words>411</Words>
  <Application>Microsoft Office PowerPoint</Application>
  <PresentationFormat>全屏显示(4:3)</PresentationFormat>
  <Paragraphs>73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Times New Roman</vt:lpstr>
      <vt:lpstr>WWW.2PPT.COM
</vt:lpstr>
      <vt:lpstr>第一PPT模板网-WWW.1PPT.COM  </vt:lpstr>
      <vt:lpstr>PowerPoint 演示文稿</vt:lpstr>
      <vt:lpstr>Revision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2015-04-01T07:12:00Z</dcterms:created>
  <dcterms:modified xsi:type="dcterms:W3CDTF">2023-01-17T00:40:36Z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87367989C7B741FAB9B23357FFFF6628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