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60" r:id="rId3"/>
    <p:sldId id="262" r:id="rId4"/>
    <p:sldId id="374" r:id="rId5"/>
    <p:sldId id="385" r:id="rId6"/>
    <p:sldId id="273" r:id="rId7"/>
    <p:sldId id="386" r:id="rId8"/>
    <p:sldId id="369" r:id="rId9"/>
    <p:sldId id="387" r:id="rId10"/>
    <p:sldId id="308" r:id="rId11"/>
  </p:sldIdLst>
  <p:sldSz cx="9144000" cy="6858000" type="screen4x3"/>
  <p:notesSz cx="7104063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46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-1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030F3-699F-4155-8ADE-963D0EE73D0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766623-F323-42A6-A2FD-6F345B7ED60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4343400"/>
            <a:ext cx="7772400" cy="1009650"/>
          </a:xfrm>
        </p:spPr>
        <p:txBody>
          <a:bodyPr/>
          <a:lstStyle>
            <a:lvl1pPr algn="r">
              <a:defRPr sz="4000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4600" y="5562600"/>
            <a:ext cx="6400800" cy="7620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300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3988"/>
            <a:ext cx="2057400" cy="59721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3988"/>
            <a:ext cx="6019800" cy="59721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3988"/>
            <a:ext cx="8229600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defRPr sz="1600">
          <a:solidFill>
            <a:srgbClr val="777777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•"/>
        <a:defRPr sz="1600">
          <a:solidFill>
            <a:srgbClr val="777777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–"/>
        <a:defRPr sz="1400">
          <a:solidFill>
            <a:srgbClr val="777777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5"/>
          <p:cNvSpPr>
            <a:spLocks noChangeArrowheads="1"/>
          </p:cNvSpPr>
          <p:nvPr/>
        </p:nvSpPr>
        <p:spPr bwMode="auto">
          <a:xfrm>
            <a:off x="1" y="2353659"/>
            <a:ext cx="9144000" cy="110799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en-US" altLang="zh-CN" sz="66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Let’s </a:t>
            </a:r>
            <a:r>
              <a:rPr lang="en-US" altLang="zh-CN" sz="66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Sort Garbage!</a:t>
            </a:r>
          </a:p>
        </p:txBody>
      </p:sp>
      <p:sp>
        <p:nvSpPr>
          <p:cNvPr id="6148" name="文本框 5"/>
          <p:cNvSpPr txBox="1">
            <a:spLocks noChangeArrowheads="1"/>
          </p:cNvSpPr>
          <p:nvPr/>
        </p:nvSpPr>
        <p:spPr bwMode="auto">
          <a:xfrm>
            <a:off x="0" y="241395"/>
            <a:ext cx="5626894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Unit </a:t>
            </a: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Save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Our World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924755" y="5390930"/>
            <a:ext cx="3294492" cy="9048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</a:p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644128" y="1093788"/>
            <a:ext cx="1499128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00A6AD"/>
                </a:solidFill>
                <a:latin typeface="Times New Roman" panose="02020603050405020304" pitchFamily="18" charset="0"/>
              </a:rPr>
              <a:t>活学活用 </a:t>
            </a:r>
          </a:p>
        </p:txBody>
      </p:sp>
      <p:pic>
        <p:nvPicPr>
          <p:cNvPr id="15362" name="Picture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9581" y="1244600"/>
            <a:ext cx="63104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矩形 7"/>
          <p:cNvSpPr>
            <a:spLocks noChangeArrowheads="1"/>
          </p:cNvSpPr>
          <p:nvPr/>
        </p:nvSpPr>
        <p:spPr bwMode="auto">
          <a:xfrm>
            <a:off x="3393281" y="3617914"/>
            <a:ext cx="934871" cy="5539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indent="266700" eaLnBrk="0" hangingPunct="0"/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3623" y="2068269"/>
            <a:ext cx="8611790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．用所给单词的适当形式填空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 Last Sunday, we picked up much ________(litter) in the park </a:t>
            </a:r>
            <a:r>
              <a:rPr lang="en-US" altLang="zh-CN" sz="2400" b="1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and put 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it into the dustbin</a:t>
            </a:r>
            <a:r>
              <a:rPr lang="en-US" altLang="zh-CN" sz="2400" b="1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. </a:t>
            </a:r>
            <a:endParaRPr lang="en-US" altLang="zh-CN" sz="2400" b="1" kern="100" dirty="0">
              <a:latin typeface="Times New Roman" panose="02020603050405020304" pitchFamily="18" charset="0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9" name="TextBox 6"/>
          <p:cNvSpPr txBox="1"/>
          <p:nvPr/>
        </p:nvSpPr>
        <p:spPr>
          <a:xfrm>
            <a:off x="4747022" y="2428876"/>
            <a:ext cx="2013347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61214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litter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673894" y="129709"/>
            <a:ext cx="6996113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800" b="1">
                <a:latin typeface="微软雅黑" panose="020B0503020204020204" pitchFamily="34" charset="-122"/>
                <a:ea typeface="微软雅黑" panose="020B0503020204020204" pitchFamily="34" charset="-122"/>
              </a:rPr>
              <a:t>Lesson 45</a:t>
            </a:r>
            <a:r>
              <a:rPr lang="zh-CN" altLang="en-US" sz="2800" b="1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 Let’s Sort Garbage!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89" name="Group 21"/>
          <p:cNvGraphicFramePr>
            <a:graphicFrameLocks noGrp="1"/>
          </p:cNvGraphicFramePr>
          <p:nvPr/>
        </p:nvGraphicFramePr>
        <p:xfrm>
          <a:off x="407194" y="1825625"/>
          <a:ext cx="8189119" cy="4787900"/>
        </p:xfrm>
        <a:graphic>
          <a:graphicData uri="http://schemas.openxmlformats.org/drawingml/2006/table">
            <a:tbl>
              <a:tblPr/>
              <a:tblGrid>
                <a:gridCol w="6536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5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87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单词闯关</a:t>
                      </a:r>
                      <a:endParaRPr kumimoji="0" lang="zh-CN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1.sort________________________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2</a:t>
                      </a: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．</a:t>
                      </a: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v.</a:t>
                      </a: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把</a:t>
                      </a: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……</a:t>
                      </a: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弄空 </a:t>
                      </a: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adj.</a:t>
                      </a: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空的 </a:t>
                      </a: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________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3</a:t>
                      </a: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．</a:t>
                      </a: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metal_________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4</a:t>
                      </a: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．</a:t>
                      </a: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plastic________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5.recycle______________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6</a:t>
                      </a: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．</a:t>
                      </a: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amount 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7</a:t>
                      </a: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．</a:t>
                      </a: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n.</a:t>
                      </a: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垃圾 </a:t>
                      </a: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v</a:t>
                      </a: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．使乱七八糟；乱扔</a:t>
                      </a: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________ 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5221243" y="2687098"/>
            <a:ext cx="100540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empty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2034779" y="2080115"/>
            <a:ext cx="466890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v.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分类；整理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．类；种类；类型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9" name="Rectangle 5"/>
          <p:cNvSpPr>
            <a:spLocks noChangeArrowheads="1"/>
          </p:cNvSpPr>
          <p:nvPr/>
        </p:nvSpPr>
        <p:spPr bwMode="auto">
          <a:xfrm>
            <a:off x="673894" y="129709"/>
            <a:ext cx="6996113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800" b="1">
                <a:latin typeface="微软雅黑" panose="020B0503020204020204" pitchFamily="34" charset="-122"/>
                <a:ea typeface="微软雅黑" panose="020B0503020204020204" pitchFamily="34" charset="-122"/>
              </a:rPr>
              <a:t>Lesson 45</a:t>
            </a:r>
            <a:r>
              <a:rPr lang="zh-CN" altLang="en-US" sz="2800" b="1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 Let’s Sort Garbage!</a:t>
            </a:r>
          </a:p>
        </p:txBody>
      </p:sp>
      <p:grpSp>
        <p:nvGrpSpPr>
          <p:cNvPr id="7180" name="组合 2"/>
          <p:cNvGrpSpPr/>
          <p:nvPr/>
        </p:nvGrpSpPr>
        <p:grpSpPr bwMode="auto">
          <a:xfrm>
            <a:off x="254794" y="1150939"/>
            <a:ext cx="2708672" cy="674687"/>
            <a:chOff x="183" y="1646"/>
            <a:chExt cx="4986" cy="1063"/>
          </a:xfrm>
        </p:grpSpPr>
        <p:pic>
          <p:nvPicPr>
            <p:cNvPr id="7186" name="图片 15" descr="图标-02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183" y="1646"/>
              <a:ext cx="4986" cy="1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" name="文本框 18"/>
            <p:cNvSpPr txBox="1"/>
            <p:nvPr/>
          </p:nvSpPr>
          <p:spPr>
            <a:xfrm>
              <a:off x="461" y="1766"/>
              <a:ext cx="4306" cy="82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</a:p>
          </p:txBody>
        </p:sp>
      </p:grp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527698" y="3379789"/>
            <a:ext cx="8034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金属</a:t>
            </a: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2853960" y="4065587"/>
            <a:ext cx="131799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塑料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的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2527698" y="4741863"/>
            <a:ext cx="265970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回收再用；再循环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2929410" y="5327773"/>
            <a:ext cx="14221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量；数量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6380467" y="5920730"/>
            <a:ext cx="83227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litter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9" grpId="0"/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08" name="Group 16"/>
          <p:cNvGraphicFramePr>
            <a:graphicFrameLocks noGrp="1"/>
          </p:cNvGraphicFramePr>
          <p:nvPr/>
        </p:nvGraphicFramePr>
        <p:xfrm>
          <a:off x="361950" y="1073150"/>
          <a:ext cx="8305800" cy="3911600"/>
        </p:xfrm>
        <a:graphic>
          <a:graphicData uri="http://schemas.openxmlformats.org/drawingml/2006/table">
            <a:tbl>
              <a:tblPr/>
              <a:tblGrid>
                <a:gridCol w="11632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25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11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短语</a:t>
                      </a:r>
                      <a:endParaRPr kumimoji="0" lang="en-US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互译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1. the least amount of…  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2</a:t>
                      </a: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．</a:t>
                      </a: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use…to do…____________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3</a:t>
                      </a: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．</a:t>
                      </a: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a piece of… 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4.</a:t>
                      </a: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把某物给某人 </a:t>
                      </a: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____________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5</a:t>
                      </a: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．需要做某事 </a:t>
                      </a: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____________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5717318" y="1571870"/>
            <a:ext cx="265649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最少数量的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4171950" y="2838451"/>
            <a:ext cx="181331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一张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片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776846" y="2049044"/>
            <a:ext cx="26526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61214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用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做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563724" y="3325883"/>
            <a:ext cx="26590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61214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give 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sth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 to sb.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4061057" y="4050202"/>
            <a:ext cx="20842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 to do 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206" name="Rectangle 5"/>
          <p:cNvSpPr>
            <a:spLocks noChangeArrowheads="1"/>
          </p:cNvSpPr>
          <p:nvPr/>
        </p:nvSpPr>
        <p:spPr bwMode="auto">
          <a:xfrm>
            <a:off x="673894" y="129709"/>
            <a:ext cx="6996113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45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Let’s Sort Garbage!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30" name="Group 14"/>
          <p:cNvGraphicFramePr>
            <a:graphicFrameLocks noGrp="1"/>
          </p:cNvGraphicFramePr>
          <p:nvPr/>
        </p:nvGraphicFramePr>
        <p:xfrm>
          <a:off x="338138" y="1127125"/>
          <a:ext cx="8467725" cy="4473575"/>
        </p:xfrm>
        <a:graphic>
          <a:graphicData uri="http://schemas.openxmlformats.org/drawingml/2006/table">
            <a:tbl>
              <a:tblPr/>
              <a:tblGrid>
                <a:gridCol w="5738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3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3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1.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你怎么处理你的垃圾？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________ do you ________ ________ your garbage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？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2.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几乎所有的垃圾都可以被再次利用或回收使用！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Almost all of it can ________ ________ or ________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！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3.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任何人都不应该扔掉这样的玩具。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________ should ________ ________ a toy like this.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170064" y="2270370"/>
            <a:ext cx="520843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What			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do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	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  with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3897369" y="3394075"/>
            <a:ext cx="49476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be 	     reused	     recycled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019353" y="4493115"/>
            <a:ext cx="575603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Nobody	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        throw 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	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      away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28" name="Rectangle 5"/>
          <p:cNvSpPr>
            <a:spLocks noChangeArrowheads="1"/>
          </p:cNvSpPr>
          <p:nvPr/>
        </p:nvSpPr>
        <p:spPr bwMode="auto">
          <a:xfrm>
            <a:off x="673894" y="129709"/>
            <a:ext cx="6996113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45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Let’s Sort Garbage!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53" name="Group 13"/>
          <p:cNvGraphicFramePr>
            <a:graphicFrameLocks noGrp="1"/>
          </p:cNvGraphicFramePr>
          <p:nvPr/>
        </p:nvGraphicFramePr>
        <p:xfrm>
          <a:off x="378619" y="936625"/>
          <a:ext cx="8467725" cy="4108450"/>
        </p:xfrm>
        <a:graphic>
          <a:graphicData uri="http://schemas.openxmlformats.org/drawingml/2006/table">
            <a:tbl>
              <a:tblPr/>
              <a:tblGrid>
                <a:gridCol w="5738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3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0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4.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它都可以被回收，制成新的玻璃。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It can  all ________ recycled and ________ ________ new glass.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5.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把碎玻璃留在地上是危险的。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It's dangerous to leave ________ glass on the ground.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2570559" y="2220338"/>
            <a:ext cx="603710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be			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       made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	   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into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4572001" y="3811467"/>
            <a:ext cx="1302544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broken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51" name="Rectangle 5"/>
          <p:cNvSpPr>
            <a:spLocks noChangeArrowheads="1"/>
          </p:cNvSpPr>
          <p:nvPr/>
        </p:nvSpPr>
        <p:spPr bwMode="auto">
          <a:xfrm>
            <a:off x="673894" y="129709"/>
            <a:ext cx="6996113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45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Let’s Sort Garbage!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00050" y="1574678"/>
            <a:ext cx="8343900" cy="130317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●1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Almost all of it can be reused or recycled!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几乎所有的垃圾都可以被再次利用或回收使用！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10753" y="2955926"/>
            <a:ext cx="8634413" cy="22382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</a:rPr>
              <a:t>“can be reused or recycled”</a:t>
            </a:r>
            <a:r>
              <a:rPr lang="zh-CN" altLang="en-US" sz="2400" b="1" dirty="0">
                <a:latin typeface="Times New Roman" panose="02020603050405020304" pitchFamily="18" charset="0"/>
              </a:rPr>
              <a:t>是含情态动词的被动语态，其结构为“情态动词＋</a:t>
            </a:r>
            <a:r>
              <a:rPr lang="en-US" altLang="zh-CN" sz="2400" b="1" dirty="0">
                <a:latin typeface="Times New Roman" panose="02020603050405020304" pitchFamily="18" charset="0"/>
              </a:rPr>
              <a:t>be</a:t>
            </a:r>
            <a:r>
              <a:rPr lang="zh-CN" altLang="en-US" sz="2400" b="1" dirty="0">
                <a:latin typeface="Times New Roman" panose="02020603050405020304" pitchFamily="18" charset="0"/>
              </a:rPr>
              <a:t>＋</a:t>
            </a:r>
            <a:r>
              <a:rPr lang="en-US" altLang="zh-CN" sz="2400" b="1" dirty="0">
                <a:latin typeface="Times New Roman" panose="02020603050405020304" pitchFamily="18" charset="0"/>
              </a:rPr>
              <a:t>________________”</a:t>
            </a:r>
            <a:r>
              <a:rPr lang="zh-CN" altLang="en-US" sz="2400" b="1" dirty="0">
                <a:latin typeface="Times New Roman" panose="02020603050405020304" pitchFamily="18" charset="0"/>
              </a:rPr>
              <a:t>。例如：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The flowers must be watered often.</a:t>
            </a:r>
            <a:r>
              <a:rPr lang="zh-CN" altLang="en-US" sz="2400" b="1" dirty="0">
                <a:latin typeface="Times New Roman" panose="02020603050405020304" pitchFamily="18" charset="0"/>
              </a:rPr>
              <a:t>这些花儿必须经常浇水。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This can't be done in a short time.</a:t>
            </a:r>
            <a:r>
              <a:rPr lang="zh-CN" altLang="en-US" sz="2400" b="1" dirty="0">
                <a:latin typeface="Times New Roman" panose="02020603050405020304" pitchFamily="18" charset="0"/>
              </a:rPr>
              <a:t>这不是短期内能完成的。</a:t>
            </a:r>
          </a:p>
        </p:txBody>
      </p:sp>
      <p:pic>
        <p:nvPicPr>
          <p:cNvPr id="11267" name="Picture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3400" y="1157288"/>
            <a:ext cx="63104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723900" y="1023938"/>
            <a:ext cx="1422184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 dirty="0">
                <a:solidFill>
                  <a:srgbClr val="00A6AD"/>
                </a:solidFill>
                <a:latin typeface="Times New Roman" panose="02020603050405020304" pitchFamily="18" charset="0"/>
              </a:rPr>
              <a:t>句型透视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4080272" y="3524129"/>
            <a:ext cx="3314700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动词的过去分词</a:t>
            </a:r>
            <a:endParaRPr lang="zh-CN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11270" name="Rectangle 5"/>
          <p:cNvSpPr>
            <a:spLocks noChangeArrowheads="1"/>
          </p:cNvSpPr>
          <p:nvPr/>
        </p:nvSpPr>
        <p:spPr bwMode="auto">
          <a:xfrm>
            <a:off x="673894" y="129709"/>
            <a:ext cx="6996113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45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Let’s Sort Garbage!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12290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1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100"/>
              <a:t> </a:t>
            </a:r>
            <a:endParaRPr lang="en-US" altLang="zh-CN"/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472679" y="1596292"/>
            <a:ext cx="8496300" cy="14303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</a:rPr>
              <a:t> </a:t>
            </a:r>
            <a:r>
              <a:rPr lang="en-US" altLang="zh-CN" sz="2800" b="1" dirty="0">
                <a:latin typeface="Times New Roman" panose="02020603050405020304" pitchFamily="18" charset="0"/>
              </a:rPr>
              <a:t>You might be asked to speak at the meeting.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Times New Roman" panose="02020603050405020304" pitchFamily="18" charset="0"/>
              </a:rPr>
              <a:t>可能会请你在会上发言。</a:t>
            </a:r>
          </a:p>
        </p:txBody>
      </p:sp>
      <p:sp>
        <p:nvSpPr>
          <p:cNvPr id="12292" name="Rectangle 5"/>
          <p:cNvSpPr>
            <a:spLocks noChangeArrowheads="1"/>
          </p:cNvSpPr>
          <p:nvPr/>
        </p:nvSpPr>
        <p:spPr bwMode="auto">
          <a:xfrm>
            <a:off x="673894" y="129709"/>
            <a:ext cx="6996113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45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Let’s Sort Garbage!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644128" y="1093788"/>
            <a:ext cx="1499128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00A6AD"/>
                </a:solidFill>
                <a:latin typeface="Times New Roman" panose="02020603050405020304" pitchFamily="18" charset="0"/>
              </a:rPr>
              <a:t>活学活用 </a:t>
            </a:r>
          </a:p>
        </p:txBody>
      </p:sp>
      <p:pic>
        <p:nvPicPr>
          <p:cNvPr id="13314" name="Picture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9581" y="1244600"/>
            <a:ext cx="63104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矩形 7"/>
          <p:cNvSpPr>
            <a:spLocks noChangeArrowheads="1"/>
          </p:cNvSpPr>
          <p:nvPr/>
        </p:nvSpPr>
        <p:spPr bwMode="auto">
          <a:xfrm>
            <a:off x="3393281" y="3617914"/>
            <a:ext cx="934871" cy="5539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indent="266700" eaLnBrk="0" hangingPunct="0"/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3623" y="1646238"/>
            <a:ext cx="8611790" cy="286232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．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2017·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凉山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—Mum, can I drive my father's car to the cinema?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  —No way! You should not ________ to drive; you don't have a  </a:t>
            </a:r>
            <a:r>
              <a:rPr lang="en-US" altLang="zh-CN" sz="2400" b="1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driver's 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license.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  A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．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allow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　　　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		B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．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allowed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  C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．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be allowed  		D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．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are allowed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28152" y="2188186"/>
            <a:ext cx="1325165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61214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3318" name="Rectangle 5"/>
          <p:cNvSpPr>
            <a:spLocks noChangeArrowheads="1"/>
          </p:cNvSpPr>
          <p:nvPr/>
        </p:nvSpPr>
        <p:spPr bwMode="auto">
          <a:xfrm>
            <a:off x="673894" y="129709"/>
            <a:ext cx="6996113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800" b="1">
                <a:latin typeface="微软雅黑" panose="020B0503020204020204" pitchFamily="34" charset="-122"/>
                <a:ea typeface="微软雅黑" panose="020B0503020204020204" pitchFamily="34" charset="-122"/>
              </a:rPr>
              <a:t>Lesson 45</a:t>
            </a:r>
            <a:r>
              <a:rPr lang="zh-CN" altLang="en-US" sz="2800" b="1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 Let’s Sort Garbage!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00050" y="1508125"/>
            <a:ext cx="8343900" cy="130317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●2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Litter can hurt people!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垃圾会伤到人！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00050" y="2928938"/>
            <a:ext cx="8634413" cy="5762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</a:rPr>
              <a:t>litter</a:t>
            </a:r>
            <a:r>
              <a:rPr lang="zh-CN" altLang="en-US" sz="2400" b="1" dirty="0">
                <a:latin typeface="Times New Roman" panose="02020603050405020304" pitchFamily="18" charset="0"/>
              </a:rPr>
              <a:t>此处作</a:t>
            </a:r>
            <a:r>
              <a:rPr lang="en-US" altLang="zh-CN" sz="2400" b="1" dirty="0">
                <a:latin typeface="Times New Roman" panose="02020603050405020304" pitchFamily="18" charset="0"/>
              </a:rPr>
              <a:t>________(</a:t>
            </a:r>
            <a:r>
              <a:rPr lang="zh-CN" altLang="en-US" sz="2400" b="1" dirty="0">
                <a:latin typeface="Times New Roman" panose="02020603050405020304" pitchFamily="18" charset="0"/>
              </a:rPr>
              <a:t>不可数</a:t>
            </a:r>
            <a:r>
              <a:rPr lang="en-US" altLang="zh-CN" sz="2400" b="1" dirty="0">
                <a:latin typeface="Times New Roman" panose="02020603050405020304" pitchFamily="18" charset="0"/>
              </a:rPr>
              <a:t>/</a:t>
            </a:r>
            <a:r>
              <a:rPr lang="zh-CN" altLang="en-US" sz="2400" b="1" dirty="0">
                <a:latin typeface="Times New Roman" panose="02020603050405020304" pitchFamily="18" charset="0"/>
              </a:rPr>
              <a:t>可数</a:t>
            </a:r>
            <a:r>
              <a:rPr lang="en-US" altLang="zh-CN" sz="2400" b="1" dirty="0">
                <a:latin typeface="Times New Roman" panose="02020603050405020304" pitchFamily="18" charset="0"/>
              </a:rPr>
              <a:t>)</a:t>
            </a:r>
            <a:r>
              <a:rPr lang="zh-CN" altLang="en-US" sz="2400" b="1" dirty="0">
                <a:latin typeface="Times New Roman" panose="02020603050405020304" pitchFamily="18" charset="0"/>
              </a:rPr>
              <a:t>名词，意为“垃圾”。</a:t>
            </a:r>
          </a:p>
        </p:txBody>
      </p:sp>
      <p:pic>
        <p:nvPicPr>
          <p:cNvPr id="14339" name="Picture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3400" y="1157288"/>
            <a:ext cx="63104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723900" y="1023938"/>
            <a:ext cx="1422184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 dirty="0">
                <a:solidFill>
                  <a:srgbClr val="00A6AD"/>
                </a:solidFill>
                <a:latin typeface="Times New Roman" panose="02020603050405020304" pitchFamily="18" charset="0"/>
              </a:rPr>
              <a:t>句型透视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2941942" y="2950064"/>
            <a:ext cx="1947863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不可数</a:t>
            </a:r>
            <a:endParaRPr lang="zh-CN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400050" y="3570288"/>
            <a:ext cx="8634413" cy="22382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</a:rPr>
              <a:t>litter</a:t>
            </a:r>
            <a:r>
              <a:rPr lang="zh-CN" altLang="en-US" sz="2400" b="1" dirty="0">
                <a:latin typeface="Times New Roman" panose="02020603050405020304" pitchFamily="18" charset="0"/>
              </a:rPr>
              <a:t>还可以用作动词，意为“使乱七八糟，乱扔”。例如：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Don't litter everywhere. We must keep our environment clean and tidy.</a:t>
            </a:r>
            <a:r>
              <a:rPr lang="zh-CN" altLang="en-US" sz="2400" b="1" dirty="0">
                <a:latin typeface="Times New Roman" panose="02020603050405020304" pitchFamily="18" charset="0"/>
              </a:rPr>
              <a:t>不要到处乱扔垃圾。我们必须保持环境干净整洁。</a:t>
            </a:r>
          </a:p>
        </p:txBody>
      </p:sp>
      <p:sp>
        <p:nvSpPr>
          <p:cNvPr id="14343" name="Rectangle 5"/>
          <p:cNvSpPr>
            <a:spLocks noChangeArrowheads="1"/>
          </p:cNvSpPr>
          <p:nvPr/>
        </p:nvSpPr>
        <p:spPr bwMode="auto">
          <a:xfrm>
            <a:off x="673894" y="129709"/>
            <a:ext cx="6996113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45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Let’s Sort Garbage!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11" grpId="0"/>
      <p:bldP spid="8" grpId="0"/>
    </p:bldLst>
  </p:timing>
</p:sld>
</file>

<file path=ppt/theme/theme1.xml><?xml version="1.0" encoding="utf-8"?>
<a:theme xmlns:a="http://schemas.openxmlformats.org/drawingml/2006/main" name="WWW.2PPT.COM&#10;">
  <a:themeElements>
    <a:clrScheme name="时尚健身模板 3">
      <a:dk1>
        <a:srgbClr val="000000"/>
      </a:dk1>
      <a:lt1>
        <a:srgbClr val="FFFFFF"/>
      </a:lt1>
      <a:dk2>
        <a:srgbClr val="C889CD"/>
      </a:dk2>
      <a:lt2>
        <a:srgbClr val="DED9CC"/>
      </a:lt2>
      <a:accent1>
        <a:srgbClr val="72AFD8"/>
      </a:accent1>
      <a:accent2>
        <a:srgbClr val="80CAB1"/>
      </a:accent2>
      <a:accent3>
        <a:srgbClr val="FFFFFF"/>
      </a:accent3>
      <a:accent4>
        <a:srgbClr val="000000"/>
      </a:accent4>
      <a:accent5>
        <a:srgbClr val="BCD4E9"/>
      </a:accent5>
      <a:accent6>
        <a:srgbClr val="73B7A0"/>
      </a:accent6>
      <a:hlink>
        <a:srgbClr val="E1995D"/>
      </a:hlink>
      <a:folHlink>
        <a:srgbClr val="E58790"/>
      </a:folHlink>
    </a:clrScheme>
    <a:fontScheme name="时尚健身模板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时尚健身模板 1">
        <a:dk1>
          <a:srgbClr val="000000"/>
        </a:dk1>
        <a:lt1>
          <a:srgbClr val="FFFFFF"/>
        </a:lt1>
        <a:dk2>
          <a:srgbClr val="5EB2B6"/>
        </a:dk2>
        <a:lt2>
          <a:srgbClr val="DED9CC"/>
        </a:lt2>
        <a:accent1>
          <a:srgbClr val="9FD56D"/>
        </a:accent1>
        <a:accent2>
          <a:srgbClr val="F4BC72"/>
        </a:accent2>
        <a:accent3>
          <a:srgbClr val="FFFFFF"/>
        </a:accent3>
        <a:accent4>
          <a:srgbClr val="000000"/>
        </a:accent4>
        <a:accent5>
          <a:srgbClr val="CDE7BA"/>
        </a:accent5>
        <a:accent6>
          <a:srgbClr val="DDAA67"/>
        </a:accent6>
        <a:hlink>
          <a:srgbClr val="F18FAB"/>
        </a:hlink>
        <a:folHlink>
          <a:srgbClr val="84A3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时尚健身模板 2">
        <a:dk1>
          <a:srgbClr val="000000"/>
        </a:dk1>
        <a:lt1>
          <a:srgbClr val="FFFFFF"/>
        </a:lt1>
        <a:dk2>
          <a:srgbClr val="EA9148"/>
        </a:dk2>
        <a:lt2>
          <a:srgbClr val="DED9CC"/>
        </a:lt2>
        <a:accent1>
          <a:srgbClr val="E878C8"/>
        </a:accent1>
        <a:accent2>
          <a:srgbClr val="7DD7E9"/>
        </a:accent2>
        <a:accent3>
          <a:srgbClr val="FFFFFF"/>
        </a:accent3>
        <a:accent4>
          <a:srgbClr val="000000"/>
        </a:accent4>
        <a:accent5>
          <a:srgbClr val="F2BEE0"/>
        </a:accent5>
        <a:accent6>
          <a:srgbClr val="71C3D3"/>
        </a:accent6>
        <a:hlink>
          <a:srgbClr val="98E8B3"/>
        </a:hlink>
        <a:folHlink>
          <a:srgbClr val="E6C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时尚健身模板 3">
        <a:dk1>
          <a:srgbClr val="000000"/>
        </a:dk1>
        <a:lt1>
          <a:srgbClr val="FFFFFF"/>
        </a:lt1>
        <a:dk2>
          <a:srgbClr val="C889CD"/>
        </a:dk2>
        <a:lt2>
          <a:srgbClr val="DED9CC"/>
        </a:lt2>
        <a:accent1>
          <a:srgbClr val="72AFD8"/>
        </a:accent1>
        <a:accent2>
          <a:srgbClr val="80CAB1"/>
        </a:accent2>
        <a:accent3>
          <a:srgbClr val="FFFFFF"/>
        </a:accent3>
        <a:accent4>
          <a:srgbClr val="000000"/>
        </a:accent4>
        <a:accent5>
          <a:srgbClr val="BCD4E9"/>
        </a:accent5>
        <a:accent6>
          <a:srgbClr val="73B7A0"/>
        </a:accent6>
        <a:hlink>
          <a:srgbClr val="E1995D"/>
        </a:hlink>
        <a:folHlink>
          <a:srgbClr val="E587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主题49</Template>
  <TotalTime>0</TotalTime>
  <Words>520</Words>
  <Application>Microsoft Office PowerPoint</Application>
  <PresentationFormat>全屏显示(4:3)</PresentationFormat>
  <Paragraphs>86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9" baseType="lpstr">
      <vt:lpstr>华文新魏</vt:lpstr>
      <vt:lpstr>宋体</vt:lpstr>
      <vt:lpstr>微软雅黑</vt:lpstr>
      <vt:lpstr>Arial</vt:lpstr>
      <vt:lpstr>Calibri</vt:lpstr>
      <vt:lpstr>Courier New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2023-01-17T00:40:46Z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33BAF7D933A3452D92984274E7C19C5A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