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10" r:id="rId2"/>
    <p:sldId id="411" r:id="rId3"/>
    <p:sldId id="412" r:id="rId4"/>
    <p:sldId id="49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88" r:id="rId3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9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FD7358-D028-4842-A7BB-A1741D316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FB8C9-BA93-4603-AC3B-28078ACC18D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16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16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99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99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00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3" y="2127509"/>
            <a:ext cx="12192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363" y="2360613"/>
            <a:ext cx="777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-3" y="171611"/>
            <a:ext cx="12192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6" cstate="email"/>
          <a:srcRect l="-2669" r="-10663"/>
          <a:stretch>
            <a:fillRect/>
          </a:stretch>
        </p:blipFill>
        <p:spPr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24405;&#20687;&#35838;&#35838;&#20214;\4&#12289;&#20307;&#31215;&#21333;&#20301;\0205_22.mp3" TargetMode="External"/><Relationship Id="rId1" Type="http://schemas.microsoft.com/office/2007/relationships/media" Target="file:///D:\&#24405;&#20687;&#35838;&#35838;&#20214;\4&#12289;&#20307;&#31215;&#21333;&#20301;\0205_22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7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0594" name="组合 8"/>
          <p:cNvGrpSpPr/>
          <p:nvPr/>
        </p:nvGrpSpPr>
        <p:grpSpPr>
          <a:xfrm>
            <a:off x="1596152" y="1954213"/>
            <a:ext cx="5189538" cy="1574266"/>
            <a:chOff x="625416" y="2072009"/>
            <a:chExt cx="5190919" cy="1574914"/>
          </a:xfrm>
        </p:grpSpPr>
        <p:sp>
          <p:nvSpPr>
            <p:cNvPr id="110595" name="矩形 24"/>
            <p:cNvSpPr/>
            <p:nvPr/>
          </p:nvSpPr>
          <p:spPr>
            <a:xfrm>
              <a:off x="1419698" y="2072009"/>
              <a:ext cx="3602355" cy="5533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第一单元 </a:t>
              </a:r>
              <a:r>
                <a:rPr lang="en-US" altLang="zh-CN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长方体和正方体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625416" y="2815584"/>
              <a:ext cx="5190919" cy="83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体</a:t>
              </a:r>
              <a:r>
                <a: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积</a:t>
              </a: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和体积</a:t>
              </a:r>
              <a:r>
                <a: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单位</a:t>
              </a:r>
            </a:p>
          </p:txBody>
        </p:sp>
      </p:grpSp>
      <p:pic>
        <p:nvPicPr>
          <p:cNvPr id="110597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1338" y="1536700"/>
            <a:ext cx="4030662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527" y="5712979"/>
            <a:ext cx="815481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8" descr="111`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4675" y="3513138"/>
            <a:ext cx="4505325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4" name="AutoShape 7"/>
          <p:cNvSpPr/>
          <p:nvPr/>
        </p:nvSpPr>
        <p:spPr>
          <a:xfrm>
            <a:off x="3400425" y="898525"/>
            <a:ext cx="5994400" cy="2351088"/>
          </a:xfrm>
          <a:prstGeom prst="wedgeEllipseCallout">
            <a:avLst>
              <a:gd name="adj1" fmla="val -35273"/>
              <a:gd name="adj2" fmla="val 8173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835" name="Text Box 3"/>
          <p:cNvSpPr txBox="1"/>
          <p:nvPr/>
        </p:nvSpPr>
        <p:spPr>
          <a:xfrm>
            <a:off x="4268788" y="1360488"/>
            <a:ext cx="4398962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手指头的体积大约有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立方厘米。 </a:t>
            </a:r>
          </a:p>
        </p:txBody>
      </p:sp>
      <p:sp>
        <p:nvSpPr>
          <p:cNvPr id="120836" name="Rectangle 5"/>
          <p:cNvSpPr/>
          <p:nvPr/>
        </p:nvSpPr>
        <p:spPr>
          <a:xfrm>
            <a:off x="7232650" y="3898900"/>
            <a:ext cx="1422400" cy="14446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</a:p>
        </p:txBody>
      </p:sp>
      <p:pic>
        <p:nvPicPr>
          <p:cNvPr id="120837" name="Picture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3735388"/>
            <a:ext cx="1730375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75" y="3898900"/>
            <a:ext cx="2057400" cy="188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图片 1269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38" y="1554163"/>
            <a:ext cx="5192712" cy="398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58" name="AutoShape 7"/>
          <p:cNvSpPr/>
          <p:nvPr/>
        </p:nvSpPr>
        <p:spPr>
          <a:xfrm>
            <a:off x="1144588" y="1644650"/>
            <a:ext cx="4729162" cy="2352675"/>
          </a:xfrm>
          <a:prstGeom prst="wedgeEllipseCallout">
            <a:avLst>
              <a:gd name="adj1" fmla="val -35273"/>
              <a:gd name="adj2" fmla="val 8173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个键盘的体积大约有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立方厘米。</a:t>
            </a:r>
            <a:endParaRPr lang="zh-CN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1859" name="Picture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3995738"/>
            <a:ext cx="1730375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338" y="4168775"/>
            <a:ext cx="2057400" cy="188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图片 128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713" y="1687513"/>
            <a:ext cx="4065587" cy="373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8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163" y="3228975"/>
            <a:ext cx="2057400" cy="188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AutoShape 7"/>
          <p:cNvSpPr/>
          <p:nvPr/>
        </p:nvSpPr>
        <p:spPr>
          <a:xfrm>
            <a:off x="574675" y="1096963"/>
            <a:ext cx="4730750" cy="2351087"/>
          </a:xfrm>
          <a:prstGeom prst="wedgeEllipseCallout">
            <a:avLst>
              <a:gd name="adj1" fmla="val -35273"/>
              <a:gd name="adj2" fmla="val 8173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粒骰子的体积大约有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立方厘米。</a:t>
            </a:r>
            <a:endParaRPr lang="zh-CN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884" name="Picture 6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3" y="3548063"/>
            <a:ext cx="1730375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2"/>
          <p:cNvSpPr txBox="1"/>
          <p:nvPr/>
        </p:nvSpPr>
        <p:spPr>
          <a:xfrm>
            <a:off x="3084513" y="2516188"/>
            <a:ext cx="6416675" cy="1784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500" b="1" dirty="0">
                <a:latin typeface="黑体" panose="02010609060101010101" pitchFamily="49" charset="-122"/>
                <a:ea typeface="黑体" panose="02010609060101010101" pitchFamily="49" charset="-122"/>
              </a:rPr>
              <a:t>闭眼想一想</a:t>
            </a:r>
            <a:r>
              <a:rPr lang="en-US" altLang="zh-CN" sz="5500" b="1" dirty="0">
                <a:latin typeface="黑体" panose="02010609060101010101" pitchFamily="49" charset="-122"/>
                <a:ea typeface="黑体" panose="02010609060101010101" pitchFamily="49" charset="-122"/>
              </a:rPr>
              <a:t>,1</a:t>
            </a:r>
            <a:r>
              <a:rPr lang="zh-CN" altLang="en-US" sz="55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立方厘米究竟有多大</a:t>
            </a:r>
            <a:r>
              <a:rPr lang="en-US" altLang="zh-CN" sz="55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pic>
        <p:nvPicPr>
          <p:cNvPr id="123906" name="Picture 3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938" y="1158875"/>
            <a:ext cx="917575" cy="1357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29" name="Group 2"/>
          <p:cNvGrpSpPr/>
          <p:nvPr/>
        </p:nvGrpSpPr>
        <p:grpSpPr>
          <a:xfrm>
            <a:off x="2517775" y="3827463"/>
            <a:ext cx="3035300" cy="939800"/>
            <a:chOff x="624" y="1176"/>
            <a:chExt cx="1912" cy="592"/>
          </a:xfrm>
        </p:grpSpPr>
        <p:sp>
          <p:nvSpPr>
            <p:cNvPr id="124930" name="AutoShape 3"/>
            <p:cNvSpPr/>
            <p:nvPr/>
          </p:nvSpPr>
          <p:spPr>
            <a:xfrm>
              <a:off x="62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1" name="AutoShape 4"/>
            <p:cNvSpPr/>
            <p:nvPr/>
          </p:nvSpPr>
          <p:spPr>
            <a:xfrm>
              <a:off x="106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2" name="AutoShape 5"/>
            <p:cNvSpPr/>
            <p:nvPr/>
          </p:nvSpPr>
          <p:spPr>
            <a:xfrm>
              <a:off x="150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3" name="AutoShape 6"/>
            <p:cNvSpPr/>
            <p:nvPr/>
          </p:nvSpPr>
          <p:spPr>
            <a:xfrm>
              <a:off x="194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4934" name="Group 7"/>
          <p:cNvGrpSpPr/>
          <p:nvPr/>
        </p:nvGrpSpPr>
        <p:grpSpPr>
          <a:xfrm>
            <a:off x="7215188" y="3362325"/>
            <a:ext cx="2336800" cy="1651000"/>
            <a:chOff x="3792" y="1056"/>
            <a:chExt cx="1472" cy="1040"/>
          </a:xfrm>
        </p:grpSpPr>
        <p:sp>
          <p:nvSpPr>
            <p:cNvPr id="124935" name="AutoShape 8"/>
            <p:cNvSpPr/>
            <p:nvPr/>
          </p:nvSpPr>
          <p:spPr>
            <a:xfrm>
              <a:off x="3792" y="1504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6" name="AutoShape 9"/>
            <p:cNvSpPr/>
            <p:nvPr/>
          </p:nvSpPr>
          <p:spPr>
            <a:xfrm>
              <a:off x="4232" y="1504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7" name="AutoShape 10"/>
            <p:cNvSpPr/>
            <p:nvPr/>
          </p:nvSpPr>
          <p:spPr>
            <a:xfrm>
              <a:off x="3792" y="105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8" name="AutoShape 11"/>
            <p:cNvSpPr/>
            <p:nvPr/>
          </p:nvSpPr>
          <p:spPr>
            <a:xfrm>
              <a:off x="4232" y="105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9" name="AutoShape 12"/>
            <p:cNvSpPr/>
            <p:nvPr/>
          </p:nvSpPr>
          <p:spPr>
            <a:xfrm>
              <a:off x="4672" y="1504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40" name="AutoShape 13"/>
            <p:cNvSpPr/>
            <p:nvPr/>
          </p:nvSpPr>
          <p:spPr>
            <a:xfrm>
              <a:off x="4672" y="1056"/>
              <a:ext cx="592" cy="5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4941" name="Text Box 14"/>
          <p:cNvSpPr txBox="1"/>
          <p:nvPr/>
        </p:nvSpPr>
        <p:spPr>
          <a:xfrm>
            <a:off x="2760663" y="1651000"/>
            <a:ext cx="890905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下面两个长方体都是由棱长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厘米的正方体摆成的，体积各是多少立方厘米？</a:t>
            </a:r>
          </a:p>
        </p:txBody>
      </p:sp>
      <p:pic>
        <p:nvPicPr>
          <p:cNvPr id="124942" name="Picture 15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4838" y="892175"/>
            <a:ext cx="885825" cy="93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4" name="Text Box 16"/>
          <p:cNvSpPr txBox="1"/>
          <p:nvPr/>
        </p:nvSpPr>
        <p:spPr>
          <a:xfrm>
            <a:off x="2651125" y="5060950"/>
            <a:ext cx="3487738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sp>
        <p:nvSpPr>
          <p:cNvPr id="48145" name="Text Box 17"/>
          <p:cNvSpPr txBox="1"/>
          <p:nvPr/>
        </p:nvSpPr>
        <p:spPr>
          <a:xfrm>
            <a:off x="6829425" y="5086350"/>
            <a:ext cx="3563938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/>
      <p:bldP spid="48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33"/>
          <p:cNvSpPr txBox="1"/>
          <p:nvPr/>
        </p:nvSpPr>
        <p:spPr>
          <a:xfrm>
            <a:off x="2970213" y="1544638"/>
            <a:ext cx="838993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棱长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分米的正方体，体积是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立方分米。</a:t>
            </a:r>
          </a:p>
        </p:txBody>
      </p:sp>
      <p:pic>
        <p:nvPicPr>
          <p:cNvPr id="125954" name="Picture 35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063" y="1071563"/>
            <a:ext cx="8858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5" name="Picture 3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2819400"/>
            <a:ext cx="4772025" cy="319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3425" y="1122363"/>
            <a:ext cx="1208088" cy="130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78" name="Text Box 4"/>
          <p:cNvSpPr txBox="1"/>
          <p:nvPr/>
        </p:nvSpPr>
        <p:spPr>
          <a:xfrm>
            <a:off x="3544888" y="1122363"/>
            <a:ext cx="7189787" cy="1538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你能像这样用手势比划出</a:t>
            </a: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立方分米的大小吗？</a:t>
            </a:r>
          </a:p>
        </p:txBody>
      </p:sp>
      <p:pic>
        <p:nvPicPr>
          <p:cNvPr id="126979" name="Picture 5" descr="3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4888" y="2954338"/>
            <a:ext cx="5108575" cy="318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4"/>
          <p:cNvSpPr txBox="1"/>
          <p:nvPr/>
        </p:nvSpPr>
        <p:spPr>
          <a:xfrm>
            <a:off x="2432140" y="1559969"/>
            <a:ext cx="7083425" cy="1784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5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lang="zh-CN" altLang="en-US" sz="5500" dirty="0">
                <a:latin typeface="黑体" panose="02010609060101010101" pitchFamily="49" charset="-122"/>
                <a:ea typeface="黑体" panose="02010609060101010101" pitchFamily="49" charset="-122"/>
              </a:rPr>
              <a:t>活中哪些物体的体积接近</a:t>
            </a:r>
            <a:r>
              <a:rPr lang="en-US" altLang="zh-CN" sz="55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5500" dirty="0">
                <a:latin typeface="黑体" panose="02010609060101010101" pitchFamily="49" charset="-122"/>
                <a:ea typeface="黑体" panose="02010609060101010101" pitchFamily="49" charset="-122"/>
              </a:rPr>
              <a:t>立方分米？</a:t>
            </a:r>
          </a:p>
        </p:txBody>
      </p:sp>
      <p:pic>
        <p:nvPicPr>
          <p:cNvPr id="128002" name="Picture 5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0413" y="4076700"/>
            <a:ext cx="885825" cy="131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文本框 88066"/>
          <p:cNvSpPr txBox="1"/>
          <p:nvPr/>
        </p:nvSpPr>
        <p:spPr>
          <a:xfrm>
            <a:off x="1450975" y="639763"/>
            <a:ext cx="5832475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接近</a:t>
            </a:r>
            <a:r>
              <a:rPr lang="en-US" altLang="zh-CN" sz="4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4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立方分米</a:t>
            </a: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的物体：</a:t>
            </a:r>
          </a:p>
        </p:txBody>
      </p:sp>
      <p:pic>
        <p:nvPicPr>
          <p:cNvPr id="129027" name="图片 88067" descr="魔方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13" y="3789363"/>
            <a:ext cx="3043237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8" name="图片 88068" descr="香瓜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13" y="1409700"/>
            <a:ext cx="2592387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9" name="图片 88069" descr="茶叶包装盒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00825" y="1368425"/>
            <a:ext cx="2312988" cy="212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0" name="图片 88070" descr="削笔器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81788" y="3789363"/>
            <a:ext cx="2232025" cy="219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2"/>
          <p:cNvSpPr txBox="1"/>
          <p:nvPr/>
        </p:nvSpPr>
        <p:spPr>
          <a:xfrm>
            <a:off x="1904864" y="2879862"/>
            <a:ext cx="10287136" cy="8156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700" dirty="0">
                <a:latin typeface="黑体" panose="02010609060101010101" pitchFamily="49" charset="-122"/>
                <a:ea typeface="黑体" panose="02010609060101010101" pitchFamily="49" charset="-122"/>
              </a:rPr>
              <a:t>棱长</a:t>
            </a:r>
            <a:r>
              <a:rPr lang="en-US" altLang="zh-CN" sz="47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700" dirty="0">
                <a:latin typeface="黑体" panose="02010609060101010101" pitchFamily="49" charset="-122"/>
                <a:ea typeface="黑体" panose="02010609060101010101" pitchFamily="49" charset="-122"/>
              </a:rPr>
              <a:t>米的正方体，体积是</a:t>
            </a:r>
            <a:r>
              <a:rPr lang="en-US" altLang="zh-CN" sz="47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700" dirty="0">
                <a:latin typeface="黑体" panose="02010609060101010101" pitchFamily="49" charset="-122"/>
                <a:ea typeface="黑体" panose="02010609060101010101" pitchFamily="49" charset="-122"/>
              </a:rPr>
              <a:t>立方米。</a:t>
            </a:r>
          </a:p>
        </p:txBody>
      </p:sp>
      <p:pic>
        <p:nvPicPr>
          <p:cNvPr id="130050" name="Picture 4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300" y="1257300"/>
            <a:ext cx="925513" cy="1370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文本框 41985"/>
          <p:cNvSpPr txBox="1"/>
          <p:nvPr/>
        </p:nvSpPr>
        <p:spPr>
          <a:xfrm>
            <a:off x="8789988" y="6272213"/>
            <a:ext cx="1452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000" dirty="0">
                <a:solidFill>
                  <a:srgbClr val="CCEC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江苏省电化教育馆制作</a:t>
            </a:r>
          </a:p>
        </p:txBody>
      </p:sp>
      <p:grpSp>
        <p:nvGrpSpPr>
          <p:cNvPr id="112642" name="组合 41986"/>
          <p:cNvGrpSpPr/>
          <p:nvPr/>
        </p:nvGrpSpPr>
        <p:grpSpPr>
          <a:xfrm>
            <a:off x="2432050" y="2971800"/>
            <a:ext cx="4019550" cy="1244600"/>
            <a:chOff x="624" y="1176"/>
            <a:chExt cx="1912" cy="592"/>
          </a:xfrm>
        </p:grpSpPr>
        <p:sp>
          <p:nvSpPr>
            <p:cNvPr id="112643" name="立方体 41987"/>
            <p:cNvSpPr/>
            <p:nvPr/>
          </p:nvSpPr>
          <p:spPr>
            <a:xfrm>
              <a:off x="62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44" name="立方体 41988"/>
            <p:cNvSpPr/>
            <p:nvPr/>
          </p:nvSpPr>
          <p:spPr>
            <a:xfrm>
              <a:off x="106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45" name="立方体 41989"/>
            <p:cNvSpPr/>
            <p:nvPr/>
          </p:nvSpPr>
          <p:spPr>
            <a:xfrm>
              <a:off x="150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46" name="立方体 41990"/>
            <p:cNvSpPr/>
            <p:nvPr/>
          </p:nvSpPr>
          <p:spPr>
            <a:xfrm>
              <a:off x="1944" y="1176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647" name="组合 41991"/>
          <p:cNvGrpSpPr/>
          <p:nvPr/>
        </p:nvGrpSpPr>
        <p:grpSpPr>
          <a:xfrm>
            <a:off x="7239000" y="1933575"/>
            <a:ext cx="2286000" cy="2303463"/>
            <a:chOff x="3312" y="1232"/>
            <a:chExt cx="1032" cy="1040"/>
          </a:xfrm>
        </p:grpSpPr>
        <p:sp>
          <p:nvSpPr>
            <p:cNvPr id="112648" name="立方体 41992"/>
            <p:cNvSpPr/>
            <p:nvPr/>
          </p:nvSpPr>
          <p:spPr>
            <a:xfrm>
              <a:off x="3312" y="168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49" name="立方体 41993"/>
            <p:cNvSpPr/>
            <p:nvPr/>
          </p:nvSpPr>
          <p:spPr>
            <a:xfrm>
              <a:off x="3752" y="168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50" name="立方体 41994"/>
            <p:cNvSpPr/>
            <p:nvPr/>
          </p:nvSpPr>
          <p:spPr>
            <a:xfrm>
              <a:off x="3312" y="1232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51" name="立方体 41995"/>
            <p:cNvSpPr/>
            <p:nvPr/>
          </p:nvSpPr>
          <p:spPr>
            <a:xfrm>
              <a:off x="3752" y="1232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997" name="文本框 41996"/>
          <p:cNvSpPr txBox="1"/>
          <p:nvPr/>
        </p:nvSpPr>
        <p:spPr>
          <a:xfrm>
            <a:off x="3413125" y="5022850"/>
            <a:ext cx="6865938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5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两个长方体体积相等</a:t>
            </a:r>
          </a:p>
        </p:txBody>
      </p:sp>
      <p:sp>
        <p:nvSpPr>
          <p:cNvPr id="112653" name="文本框 1"/>
          <p:cNvSpPr txBox="1"/>
          <p:nvPr/>
        </p:nvSpPr>
        <p:spPr>
          <a:xfrm>
            <a:off x="538163" y="1038225"/>
            <a:ext cx="101298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比一比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：哪个长方体的体积大一些，你是怎样比较的？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438" y="2076450"/>
            <a:ext cx="7675562" cy="478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4" name="文本框 1"/>
          <p:cNvSpPr txBox="1"/>
          <p:nvPr/>
        </p:nvSpPr>
        <p:spPr>
          <a:xfrm>
            <a:off x="1235075" y="1020763"/>
            <a:ext cx="9507538" cy="10772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根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米长的木条做成一个互成直角的架子，放在墙角，看看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的空间有多大。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图片 89089" descr="图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0275"/>
            <a:ext cx="9144000" cy="537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1" name="文本框 89090"/>
          <p:cNvSpPr txBox="1"/>
          <p:nvPr/>
        </p:nvSpPr>
        <p:spPr>
          <a:xfrm>
            <a:off x="1946275" y="1214438"/>
            <a:ext cx="5832475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接近</a:t>
            </a:r>
            <a:r>
              <a:rPr lang="en-US" altLang="zh-CN" sz="4000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立方米的物体：</a:t>
            </a:r>
          </a:p>
        </p:txBody>
      </p:sp>
      <p:pic>
        <p:nvPicPr>
          <p:cNvPr id="132099" name="图片 89091" descr="桌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35188" y="2205038"/>
            <a:ext cx="3155950" cy="3367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0" name="图片 89092" descr="电视机包装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38" y="2205038"/>
            <a:ext cx="4321175" cy="332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9"/>
          <p:cNvSpPr txBox="1"/>
          <p:nvPr/>
        </p:nvSpPr>
        <p:spPr>
          <a:xfrm>
            <a:off x="2530475" y="1585913"/>
            <a:ext cx="7639050" cy="4938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棱长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的正方体，体积是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立方厘米。</a:t>
            </a:r>
          </a:p>
          <a:p>
            <a:pPr>
              <a:spcBef>
                <a:spcPct val="50000"/>
              </a:spcBef>
            </a:pP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    棱长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的正方体，体积是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立方分米。</a:t>
            </a:r>
          </a:p>
          <a:p>
            <a:pPr>
              <a:spcBef>
                <a:spcPct val="50000"/>
              </a:spcBef>
            </a:pP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    棱长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的正方体，体积是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立方米。</a:t>
            </a:r>
          </a:p>
        </p:txBody>
      </p:sp>
      <p:sp>
        <p:nvSpPr>
          <p:cNvPr id="49162" name="Text Box 10"/>
          <p:cNvSpPr txBox="1"/>
          <p:nvPr/>
        </p:nvSpPr>
        <p:spPr>
          <a:xfrm>
            <a:off x="5111750" y="1489075"/>
            <a:ext cx="178435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</p:txBody>
      </p:sp>
      <p:sp>
        <p:nvSpPr>
          <p:cNvPr id="49164" name="Text Box 12"/>
          <p:cNvSpPr txBox="1"/>
          <p:nvPr/>
        </p:nvSpPr>
        <p:spPr>
          <a:xfrm>
            <a:off x="5111750" y="3125788"/>
            <a:ext cx="178435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分米</a:t>
            </a:r>
          </a:p>
        </p:txBody>
      </p:sp>
      <p:sp>
        <p:nvSpPr>
          <p:cNvPr id="49165" name="Text Box 13"/>
          <p:cNvSpPr txBox="1"/>
          <p:nvPr/>
        </p:nvSpPr>
        <p:spPr>
          <a:xfrm>
            <a:off x="5253038" y="4824413"/>
            <a:ext cx="178435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pic>
        <p:nvPicPr>
          <p:cNvPr id="133125" name="Picture 14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713" y="455613"/>
            <a:ext cx="925512" cy="1370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4" grpId="0"/>
      <p:bldP spid="491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4"/>
          <p:cNvSpPr txBox="1"/>
          <p:nvPr/>
        </p:nvSpPr>
        <p:spPr>
          <a:xfrm>
            <a:off x="1539875" y="1403350"/>
            <a:ext cx="8988425" cy="3622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闭上眼睛想一想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立方米的正方体的大小。</a:t>
            </a:r>
          </a:p>
        </p:txBody>
      </p:sp>
      <p:pic>
        <p:nvPicPr>
          <p:cNvPr id="134146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4002088"/>
            <a:ext cx="1730375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文本框 71683"/>
          <p:cNvSpPr txBox="1"/>
          <p:nvPr/>
        </p:nvSpPr>
        <p:spPr>
          <a:xfrm>
            <a:off x="801688" y="1560513"/>
            <a:ext cx="9494837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55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计量液体的体积，常用升和毫升作单位。</a:t>
            </a:r>
          </a:p>
        </p:txBody>
      </p:sp>
      <p:pic>
        <p:nvPicPr>
          <p:cNvPr id="135170" name="图片 7168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150" y="3630613"/>
            <a:ext cx="1730375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460750"/>
            <a:ext cx="7254875" cy="204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文本框 63491"/>
          <p:cNvSpPr txBox="1"/>
          <p:nvPr/>
        </p:nvSpPr>
        <p:spPr>
          <a:xfrm>
            <a:off x="3646488" y="1590675"/>
            <a:ext cx="4722812" cy="936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55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5500" dirty="0"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  <a:r>
              <a:rPr lang="en-US" altLang="zh-CN" sz="5500" dirty="0">
                <a:latin typeface="黑体" panose="02010609060101010101" pitchFamily="49" charset="-122"/>
                <a:ea typeface="黑体" panose="02010609060101010101" pitchFamily="49" charset="-122"/>
              </a:rPr>
              <a:t>=1</a:t>
            </a:r>
            <a:r>
              <a:rPr lang="zh-CN" altLang="en-US" sz="5500" dirty="0">
                <a:latin typeface="黑体" panose="02010609060101010101" pitchFamily="49" charset="-122"/>
                <a:ea typeface="黑体" panose="02010609060101010101" pitchFamily="49" charset="-122"/>
              </a:rPr>
              <a:t>升</a:t>
            </a:r>
          </a:p>
        </p:txBody>
      </p:sp>
      <p:sp>
        <p:nvSpPr>
          <p:cNvPr id="63493" name="文本框 63492"/>
          <p:cNvSpPr txBox="1"/>
          <p:nvPr/>
        </p:nvSpPr>
        <p:spPr>
          <a:xfrm>
            <a:off x="3335338" y="2886075"/>
            <a:ext cx="5421312" cy="936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55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5500" dirty="0"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r>
              <a:rPr lang="en-US" altLang="zh-CN" sz="5500" dirty="0">
                <a:latin typeface="黑体" panose="02010609060101010101" pitchFamily="49" charset="-122"/>
                <a:ea typeface="黑体" panose="02010609060101010101" pitchFamily="49" charset="-122"/>
              </a:rPr>
              <a:t>=1</a:t>
            </a:r>
            <a:r>
              <a:rPr lang="zh-CN" altLang="en-US" sz="5500" dirty="0">
                <a:latin typeface="黑体" panose="02010609060101010101" pitchFamily="49" charset="-122"/>
                <a:ea typeface="黑体" panose="02010609060101010101" pitchFamily="49" charset="-122"/>
              </a:rPr>
              <a:t>毫升</a:t>
            </a:r>
          </a:p>
        </p:txBody>
      </p:sp>
      <p:pic>
        <p:nvPicPr>
          <p:cNvPr id="136195" name="图片 63493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6613" y="4456113"/>
            <a:ext cx="925512" cy="1370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文本框 1"/>
          <p:cNvSpPr txBox="1"/>
          <p:nvPr/>
        </p:nvSpPr>
        <p:spPr>
          <a:xfrm>
            <a:off x="2362200" y="1768475"/>
            <a:ext cx="8761413" cy="2860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dirty="0">
                <a:solidFill>
                  <a:srgbClr val="6A56A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想一想：生活中</a:t>
            </a:r>
          </a:p>
          <a:p>
            <a:endParaRPr lang="zh-CN" altLang="en-US" sz="3600" dirty="0">
              <a:solidFill>
                <a:srgbClr val="6A56A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、哪些物体的容积用“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”做单位。</a:t>
            </a:r>
          </a:p>
          <a:p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、哪些物体的容积用“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毫升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”做单位。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图片 132097" descr="1"/>
          <p:cNvPicPr>
            <a:picLocks noChangeAspect="1"/>
          </p:cNvPicPr>
          <p:nvPr/>
        </p:nvPicPr>
        <p:blipFill>
          <a:blip r:embed="rId4">
            <a:clrChange>
              <a:clrFrom>
                <a:srgbClr val="F2FAFE"/>
              </a:clrFrom>
              <a:clrTo>
                <a:srgbClr val="F2FA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8188" y="981075"/>
            <a:ext cx="1439862" cy="19431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2099" name="对象 132098"/>
          <p:cNvGraphicFramePr/>
          <p:nvPr/>
        </p:nvGraphicFramePr>
        <p:xfrm>
          <a:off x="3278188" y="3141663"/>
          <a:ext cx="12239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5" imgW="1828800" imgH="2209800" progId="Paint.Picture">
                  <p:embed/>
                </p:oleObj>
              </mc:Choice>
              <mc:Fallback>
                <p:oleObj r:id="rId5" imgW="1828800" imgH="22098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E2D0F2"/>
                          </a:clrFrom>
                          <a:clrTo>
                            <a:srgbClr val="E2D0F2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78188" y="3141663"/>
                        <a:ext cx="1223962" cy="180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00" name="图片 132099" descr="b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3238" y="3213100"/>
            <a:ext cx="121126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1" name="图片 132100" descr="prod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3238" y="1125538"/>
            <a:ext cx="1425575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2" name="图片 13210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363" y="1196975"/>
            <a:ext cx="1233487" cy="345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103" name="文本框 132102"/>
          <p:cNvSpPr txBox="1"/>
          <p:nvPr/>
        </p:nvSpPr>
        <p:spPr>
          <a:xfrm>
            <a:off x="2640013" y="5373688"/>
            <a:ext cx="8351837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所容纳的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液体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比较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多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的时候就用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升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作单位。</a:t>
            </a:r>
          </a:p>
        </p:txBody>
      </p:sp>
    </p:spTree>
  </p:cSld>
  <p:clrMapOvr>
    <a:masterClrMapping/>
  </p:clrMapOvr>
  <p:transition spd="med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图片 133121" descr="4s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725" y="908050"/>
            <a:ext cx="3200400" cy="162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3" name="图片 133122" descr="511867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5188" y="3068638"/>
            <a:ext cx="18002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4" name="图片 133123" descr="pr-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138" y="3068638"/>
            <a:ext cx="1593850" cy="171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5" name="图片 133124" descr="pr-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8213" y="692150"/>
            <a:ext cx="1587500" cy="198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6" name="图片 133125" descr="cn_b_3_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963" y="3140075"/>
            <a:ext cx="2155825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7" name="图片 1331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4338" y="692150"/>
            <a:ext cx="1860550" cy="187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8" name="文本框 133127"/>
          <p:cNvSpPr txBox="1"/>
          <p:nvPr/>
        </p:nvSpPr>
        <p:spPr>
          <a:xfrm>
            <a:off x="2279650" y="5229225"/>
            <a:ext cx="864076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所容纳的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液体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比较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少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的时候就用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毫升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作单位。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文本框 110593"/>
          <p:cNvSpPr txBox="1"/>
          <p:nvPr/>
        </p:nvSpPr>
        <p:spPr>
          <a:xfrm>
            <a:off x="1614488" y="915988"/>
            <a:ext cx="867568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在括号里填上合适的单位：</a:t>
            </a:r>
          </a:p>
        </p:txBody>
      </p:sp>
      <p:sp>
        <p:nvSpPr>
          <p:cNvPr id="110595" name="文本框 110594"/>
          <p:cNvSpPr txBox="1"/>
          <p:nvPr/>
        </p:nvSpPr>
        <p:spPr>
          <a:xfrm>
            <a:off x="2168525" y="1697038"/>
            <a:ext cx="720090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一瓶雪碧的容积是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1.5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        ）</a:t>
            </a:r>
          </a:p>
          <a:p>
            <a:pPr>
              <a:spcBef>
                <a:spcPct val="50000"/>
              </a:spcBef>
            </a:pP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596" name="文本框 110595"/>
          <p:cNvSpPr txBox="1"/>
          <p:nvPr/>
        </p:nvSpPr>
        <p:spPr>
          <a:xfrm>
            <a:off x="2135188" y="2552700"/>
            <a:ext cx="7921625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一罐旺仔牛奶的容积是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145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        ）</a:t>
            </a:r>
          </a:p>
        </p:txBody>
      </p:sp>
      <p:sp>
        <p:nvSpPr>
          <p:cNvPr id="110597" name="文本框 110596"/>
          <p:cNvSpPr txBox="1"/>
          <p:nvPr/>
        </p:nvSpPr>
        <p:spPr>
          <a:xfrm>
            <a:off x="2135188" y="3384550"/>
            <a:ext cx="82438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一个游泳池的蓄水量是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600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            ）</a:t>
            </a:r>
          </a:p>
        </p:txBody>
      </p:sp>
      <p:sp>
        <p:nvSpPr>
          <p:cNvPr id="110598" name="文本框 110597"/>
          <p:cNvSpPr txBox="1"/>
          <p:nvPr/>
        </p:nvSpPr>
        <p:spPr>
          <a:xfrm>
            <a:off x="7104063" y="1616075"/>
            <a:ext cx="9366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升</a:t>
            </a:r>
          </a:p>
        </p:txBody>
      </p:sp>
      <p:sp>
        <p:nvSpPr>
          <p:cNvPr id="110599" name="文本框 110598"/>
          <p:cNvSpPr txBox="1"/>
          <p:nvPr/>
        </p:nvSpPr>
        <p:spPr>
          <a:xfrm>
            <a:off x="7967663" y="2520950"/>
            <a:ext cx="1295400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毫升</a:t>
            </a:r>
          </a:p>
        </p:txBody>
      </p:sp>
      <p:sp>
        <p:nvSpPr>
          <p:cNvPr id="110600" name="文本框 110599"/>
          <p:cNvSpPr txBox="1"/>
          <p:nvPr/>
        </p:nvSpPr>
        <p:spPr>
          <a:xfrm>
            <a:off x="7896225" y="3313113"/>
            <a:ext cx="1706563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立方米</a:t>
            </a:r>
          </a:p>
        </p:txBody>
      </p:sp>
      <p:sp>
        <p:nvSpPr>
          <p:cNvPr id="110601" name="文本框 110600"/>
          <p:cNvSpPr txBox="1"/>
          <p:nvPr/>
        </p:nvSpPr>
        <p:spPr>
          <a:xfrm>
            <a:off x="1614488" y="4298950"/>
            <a:ext cx="8963025" cy="1322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计量</a:t>
            </a:r>
            <a:r>
              <a:rPr lang="zh-CN" altLang="en-US" sz="40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大容量的水体积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时，会用到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作单位。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110597" grpId="0"/>
      <p:bldP spid="110598" grpId="0"/>
      <p:bldP spid="110599" grpId="0"/>
      <p:bldP spid="110600" grpId="0"/>
      <p:bldP spid="110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文本框 43009"/>
          <p:cNvSpPr txBox="1"/>
          <p:nvPr/>
        </p:nvSpPr>
        <p:spPr>
          <a:xfrm>
            <a:off x="8789988" y="6272213"/>
            <a:ext cx="1452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000" dirty="0">
                <a:solidFill>
                  <a:srgbClr val="CCEC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江苏省电化教育馆制作</a:t>
            </a:r>
          </a:p>
        </p:txBody>
      </p:sp>
      <p:grpSp>
        <p:nvGrpSpPr>
          <p:cNvPr id="113666" name="组合 43010"/>
          <p:cNvGrpSpPr/>
          <p:nvPr/>
        </p:nvGrpSpPr>
        <p:grpSpPr>
          <a:xfrm>
            <a:off x="6994525" y="1973263"/>
            <a:ext cx="2438400" cy="2457450"/>
            <a:chOff x="3312" y="1232"/>
            <a:chExt cx="1032" cy="1040"/>
          </a:xfrm>
        </p:grpSpPr>
        <p:sp>
          <p:nvSpPr>
            <p:cNvPr id="113667" name="立方体 43011"/>
            <p:cNvSpPr/>
            <p:nvPr/>
          </p:nvSpPr>
          <p:spPr>
            <a:xfrm>
              <a:off x="3312" y="168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68" name="立方体 43012"/>
            <p:cNvSpPr/>
            <p:nvPr/>
          </p:nvSpPr>
          <p:spPr>
            <a:xfrm>
              <a:off x="3752" y="168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69" name="立方体 43013"/>
            <p:cNvSpPr/>
            <p:nvPr/>
          </p:nvSpPr>
          <p:spPr>
            <a:xfrm>
              <a:off x="3312" y="1232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70" name="立方体 43014"/>
            <p:cNvSpPr/>
            <p:nvPr/>
          </p:nvSpPr>
          <p:spPr>
            <a:xfrm>
              <a:off x="3752" y="1232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3671" name="组合 43015"/>
          <p:cNvGrpSpPr/>
          <p:nvPr/>
        </p:nvGrpSpPr>
        <p:grpSpPr>
          <a:xfrm>
            <a:off x="2495550" y="2566988"/>
            <a:ext cx="3670300" cy="1663700"/>
            <a:chOff x="720" y="1200"/>
            <a:chExt cx="1624" cy="736"/>
          </a:xfrm>
        </p:grpSpPr>
        <p:sp>
          <p:nvSpPr>
            <p:cNvPr id="113672" name="立方体 43016"/>
            <p:cNvSpPr/>
            <p:nvPr/>
          </p:nvSpPr>
          <p:spPr>
            <a:xfrm>
              <a:off x="872" y="120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73" name="立方体 43017"/>
            <p:cNvSpPr/>
            <p:nvPr/>
          </p:nvSpPr>
          <p:spPr>
            <a:xfrm>
              <a:off x="1312" y="120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74" name="立方体 43018"/>
            <p:cNvSpPr/>
            <p:nvPr/>
          </p:nvSpPr>
          <p:spPr>
            <a:xfrm>
              <a:off x="1752" y="120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75" name="立方体 43019"/>
            <p:cNvSpPr/>
            <p:nvPr/>
          </p:nvSpPr>
          <p:spPr>
            <a:xfrm>
              <a:off x="720" y="1344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76" name="立方体 43020"/>
            <p:cNvSpPr/>
            <p:nvPr/>
          </p:nvSpPr>
          <p:spPr>
            <a:xfrm>
              <a:off x="1160" y="1344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77" name="立方体 43021"/>
            <p:cNvSpPr/>
            <p:nvPr/>
          </p:nvSpPr>
          <p:spPr>
            <a:xfrm>
              <a:off x="1600" y="1344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23" name="文本框 43022"/>
          <p:cNvSpPr txBox="1"/>
          <p:nvPr/>
        </p:nvSpPr>
        <p:spPr>
          <a:xfrm>
            <a:off x="3413125" y="5022850"/>
            <a:ext cx="7254875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5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左边的长方体体积大</a:t>
            </a:r>
          </a:p>
        </p:txBody>
      </p:sp>
      <p:sp>
        <p:nvSpPr>
          <p:cNvPr id="113679" name="文本框 1"/>
          <p:cNvSpPr txBox="1"/>
          <p:nvPr/>
        </p:nvSpPr>
        <p:spPr>
          <a:xfrm>
            <a:off x="538163" y="1038225"/>
            <a:ext cx="101298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比一比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：哪个长方体的体积大一些，你是怎样比较的？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2"/>
          <p:cNvSpPr txBox="1"/>
          <p:nvPr/>
        </p:nvSpPr>
        <p:spPr>
          <a:xfrm>
            <a:off x="1498600" y="1714500"/>
            <a:ext cx="10774363" cy="1338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比较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厘米、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平方厘米和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立方厘米，  </a:t>
            </a: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说说它们有什么不同。</a:t>
            </a:r>
          </a:p>
        </p:txBody>
      </p:sp>
      <p:sp>
        <p:nvSpPr>
          <p:cNvPr id="141314" name="Line 3"/>
          <p:cNvSpPr/>
          <p:nvPr/>
        </p:nvSpPr>
        <p:spPr>
          <a:xfrm>
            <a:off x="2609850" y="4589463"/>
            <a:ext cx="12763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1315" name="Text Box 4"/>
          <p:cNvSpPr txBox="1"/>
          <p:nvPr/>
        </p:nvSpPr>
        <p:spPr>
          <a:xfrm>
            <a:off x="2446338" y="4711700"/>
            <a:ext cx="1611312" cy="784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5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</p:txBody>
      </p:sp>
      <p:sp>
        <p:nvSpPr>
          <p:cNvPr id="141316" name="Rectangle 5"/>
          <p:cNvSpPr/>
          <p:nvPr/>
        </p:nvSpPr>
        <p:spPr>
          <a:xfrm>
            <a:off x="5051425" y="3340100"/>
            <a:ext cx="1233488" cy="123348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141317" name="Text Box 6"/>
          <p:cNvSpPr txBox="1"/>
          <p:nvPr/>
        </p:nvSpPr>
        <p:spPr>
          <a:xfrm>
            <a:off x="4360863" y="4721225"/>
            <a:ext cx="2754312" cy="784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5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平方厘米</a:t>
            </a:r>
          </a:p>
        </p:txBody>
      </p:sp>
      <p:sp>
        <p:nvSpPr>
          <p:cNvPr id="141318" name="AutoShape 7"/>
          <p:cNvSpPr/>
          <p:nvPr/>
        </p:nvSpPr>
        <p:spPr>
          <a:xfrm>
            <a:off x="7916863" y="3127375"/>
            <a:ext cx="1552575" cy="15525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19" name="Text Box 8"/>
          <p:cNvSpPr txBox="1"/>
          <p:nvPr/>
        </p:nvSpPr>
        <p:spPr>
          <a:xfrm>
            <a:off x="7358063" y="4716463"/>
            <a:ext cx="2754312" cy="784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5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pic>
        <p:nvPicPr>
          <p:cNvPr id="141320" name="Picture 9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88" y="912813"/>
            <a:ext cx="696912" cy="103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/>
          <p:nvPr/>
        </p:nvSpPr>
        <p:spPr>
          <a:xfrm>
            <a:off x="1374775" y="1066800"/>
            <a:ext cx="9144000" cy="47418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/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728913" y="3375025"/>
          <a:ext cx="11430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619125" imgH="161925" progId="Paint.Picture">
                  <p:embed/>
                </p:oleObj>
              </mc:Choice>
              <mc:Fallback>
                <p:oleObj r:id="rId3" imgW="619125" imgH="1619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913" y="3375025"/>
                        <a:ext cx="1143000" cy="298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/>
          <p:nvPr/>
        </p:nvSpPr>
        <p:spPr>
          <a:xfrm>
            <a:off x="2640013" y="3860800"/>
            <a:ext cx="17113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2424113" y="4365625"/>
            <a:ext cx="20574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长度单位</a:t>
            </a:r>
          </a:p>
        </p:txBody>
      </p:sp>
      <p:sp>
        <p:nvSpPr>
          <p:cNvPr id="15367" name="Rectangle 7"/>
          <p:cNvSpPr/>
          <p:nvPr/>
        </p:nvSpPr>
        <p:spPr>
          <a:xfrm>
            <a:off x="4953000" y="2765425"/>
            <a:ext cx="990600" cy="9144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4572000" y="3908425"/>
            <a:ext cx="274796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4648200" y="4365625"/>
            <a:ext cx="19050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面积单位</a:t>
            </a:r>
          </a:p>
        </p:txBody>
      </p:sp>
      <p:sp>
        <p:nvSpPr>
          <p:cNvPr id="15370" name="AutoShape 10"/>
          <p:cNvSpPr/>
          <p:nvPr/>
        </p:nvSpPr>
        <p:spPr>
          <a:xfrm>
            <a:off x="7467600" y="2384425"/>
            <a:ext cx="1295400" cy="1295400"/>
          </a:xfrm>
          <a:prstGeom prst="cube">
            <a:avLst>
              <a:gd name="adj" fmla="val 26593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371" name="Line 11"/>
          <p:cNvSpPr/>
          <p:nvPr/>
        </p:nvSpPr>
        <p:spPr>
          <a:xfrm>
            <a:off x="7772400" y="2384425"/>
            <a:ext cx="0" cy="9906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12"/>
          <p:cNvSpPr/>
          <p:nvPr/>
        </p:nvSpPr>
        <p:spPr>
          <a:xfrm flipH="1">
            <a:off x="7772400" y="3375025"/>
            <a:ext cx="99060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13"/>
          <p:cNvSpPr/>
          <p:nvPr/>
        </p:nvSpPr>
        <p:spPr>
          <a:xfrm flipH="1">
            <a:off x="7467600" y="3375025"/>
            <a:ext cx="304800" cy="3048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Text Box 14"/>
          <p:cNvSpPr txBox="1"/>
          <p:nvPr/>
        </p:nvSpPr>
        <p:spPr>
          <a:xfrm>
            <a:off x="7162800" y="3908425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立方厘米</a:t>
            </a:r>
          </a:p>
        </p:txBody>
      </p:sp>
      <p:sp>
        <p:nvSpPr>
          <p:cNvPr id="15375" name="Text Box 15"/>
          <p:cNvSpPr txBox="1"/>
          <p:nvPr/>
        </p:nvSpPr>
        <p:spPr>
          <a:xfrm>
            <a:off x="7359650" y="4365625"/>
            <a:ext cx="19050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体积单位</a:t>
            </a:r>
          </a:p>
        </p:txBody>
      </p:sp>
      <p:sp>
        <p:nvSpPr>
          <p:cNvPr id="15376" name="Text Box 16"/>
          <p:cNvSpPr txBox="1"/>
          <p:nvPr/>
        </p:nvSpPr>
        <p:spPr>
          <a:xfrm>
            <a:off x="2681288" y="4822825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量一次</a:t>
            </a:r>
          </a:p>
        </p:txBody>
      </p:sp>
      <p:sp>
        <p:nvSpPr>
          <p:cNvPr id="15377" name="Text Box 17"/>
          <p:cNvSpPr txBox="1"/>
          <p:nvPr/>
        </p:nvSpPr>
        <p:spPr>
          <a:xfrm>
            <a:off x="4876800" y="4822825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量两次</a:t>
            </a:r>
          </a:p>
        </p:txBody>
      </p:sp>
      <p:sp>
        <p:nvSpPr>
          <p:cNvPr id="15378" name="Text Box 18"/>
          <p:cNvSpPr txBox="1"/>
          <p:nvPr/>
        </p:nvSpPr>
        <p:spPr>
          <a:xfrm>
            <a:off x="7537450" y="4822825"/>
            <a:ext cx="1295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量三次</a:t>
            </a:r>
          </a:p>
        </p:txBody>
      </p:sp>
      <p:sp>
        <p:nvSpPr>
          <p:cNvPr id="15379" name="Text Box 19"/>
          <p:cNvSpPr txBox="1"/>
          <p:nvPr/>
        </p:nvSpPr>
        <p:spPr>
          <a:xfrm>
            <a:off x="2566988" y="5348288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一条线段</a:t>
            </a:r>
          </a:p>
        </p:txBody>
      </p:sp>
      <p:sp>
        <p:nvSpPr>
          <p:cNvPr id="15380" name="Text Box 20"/>
          <p:cNvSpPr txBox="1"/>
          <p:nvPr/>
        </p:nvSpPr>
        <p:spPr>
          <a:xfrm>
            <a:off x="4714875" y="5348288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一个平面</a:t>
            </a:r>
          </a:p>
        </p:txBody>
      </p:sp>
      <p:sp>
        <p:nvSpPr>
          <p:cNvPr id="15381" name="Text Box 21"/>
          <p:cNvSpPr txBox="1"/>
          <p:nvPr/>
        </p:nvSpPr>
        <p:spPr>
          <a:xfrm>
            <a:off x="6696075" y="5348288"/>
            <a:ext cx="3352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是个立体图形</a:t>
            </a:r>
            <a:r>
              <a:rPr lang="zh-CN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(6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个面</a:t>
            </a:r>
            <a:r>
              <a:rPr lang="zh-CN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 bldLvl="0" animBg="1"/>
      <p:bldP spid="15368" grpId="0"/>
      <p:bldP spid="15369" grpId="0"/>
      <p:bldP spid="15370" grpId="0" bldLvl="0" animBg="1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  <p:bldP spid="153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10"/>
          <p:cNvSpPr txBox="1"/>
          <p:nvPr/>
        </p:nvSpPr>
        <p:spPr>
          <a:xfrm>
            <a:off x="1390650" y="1652588"/>
            <a:ext cx="9661525" cy="119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、下面的物体都是用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立方厘米的正方体摆成的，它们的体积各是多少立方厘米？</a:t>
            </a:r>
          </a:p>
        </p:txBody>
      </p:sp>
      <p:grpSp>
        <p:nvGrpSpPr>
          <p:cNvPr id="143362" name="Group 18"/>
          <p:cNvGrpSpPr/>
          <p:nvPr/>
        </p:nvGrpSpPr>
        <p:grpSpPr>
          <a:xfrm>
            <a:off x="2497138" y="3411538"/>
            <a:ext cx="2273300" cy="1225550"/>
            <a:chOff x="430" y="1671"/>
            <a:chExt cx="1131" cy="610"/>
          </a:xfrm>
        </p:grpSpPr>
        <p:sp>
          <p:nvSpPr>
            <p:cNvPr id="143363" name="AutoShape 11"/>
            <p:cNvSpPr/>
            <p:nvPr/>
          </p:nvSpPr>
          <p:spPr>
            <a:xfrm>
              <a:off x="430" y="1932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64" name="AutoShape 12"/>
            <p:cNvSpPr/>
            <p:nvPr/>
          </p:nvSpPr>
          <p:spPr>
            <a:xfrm>
              <a:off x="430" y="1672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65" name="AutoShape 13"/>
            <p:cNvSpPr/>
            <p:nvPr/>
          </p:nvSpPr>
          <p:spPr>
            <a:xfrm>
              <a:off x="689" y="1934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66" name="AutoShape 14"/>
            <p:cNvSpPr/>
            <p:nvPr/>
          </p:nvSpPr>
          <p:spPr>
            <a:xfrm>
              <a:off x="689" y="1671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67" name="AutoShape 15"/>
            <p:cNvSpPr/>
            <p:nvPr/>
          </p:nvSpPr>
          <p:spPr>
            <a:xfrm>
              <a:off x="951" y="1934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68" name="AutoShape 16"/>
            <p:cNvSpPr/>
            <p:nvPr/>
          </p:nvSpPr>
          <p:spPr>
            <a:xfrm>
              <a:off x="952" y="1671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69" name="AutoShape 17"/>
            <p:cNvSpPr/>
            <p:nvPr/>
          </p:nvSpPr>
          <p:spPr>
            <a:xfrm>
              <a:off x="1214" y="1934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370" name="Group 27"/>
          <p:cNvGrpSpPr/>
          <p:nvPr/>
        </p:nvGrpSpPr>
        <p:grpSpPr>
          <a:xfrm>
            <a:off x="5526088" y="3246438"/>
            <a:ext cx="1395412" cy="1393825"/>
            <a:chOff x="2173" y="1758"/>
            <a:chExt cx="696" cy="695"/>
          </a:xfrm>
        </p:grpSpPr>
        <p:sp>
          <p:nvSpPr>
            <p:cNvPr id="143371" name="AutoShape 20"/>
            <p:cNvSpPr/>
            <p:nvPr/>
          </p:nvSpPr>
          <p:spPr>
            <a:xfrm>
              <a:off x="2263" y="2019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72" name="AutoShape 21"/>
            <p:cNvSpPr/>
            <p:nvPr/>
          </p:nvSpPr>
          <p:spPr>
            <a:xfrm>
              <a:off x="2263" y="1759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73" name="AutoShape 22"/>
            <p:cNvSpPr/>
            <p:nvPr/>
          </p:nvSpPr>
          <p:spPr>
            <a:xfrm>
              <a:off x="2522" y="2021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74" name="AutoShape 23"/>
            <p:cNvSpPr/>
            <p:nvPr/>
          </p:nvSpPr>
          <p:spPr>
            <a:xfrm>
              <a:off x="2522" y="1758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75" name="AutoShape 25"/>
            <p:cNvSpPr/>
            <p:nvPr/>
          </p:nvSpPr>
          <p:spPr>
            <a:xfrm>
              <a:off x="2173" y="2106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76" name="AutoShape 24"/>
            <p:cNvSpPr/>
            <p:nvPr/>
          </p:nvSpPr>
          <p:spPr>
            <a:xfrm>
              <a:off x="2435" y="2106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377" name="Group 39"/>
          <p:cNvGrpSpPr/>
          <p:nvPr/>
        </p:nvGrpSpPr>
        <p:grpSpPr>
          <a:xfrm>
            <a:off x="7820025" y="3163888"/>
            <a:ext cx="2146300" cy="1487487"/>
            <a:chOff x="4244" y="1671"/>
            <a:chExt cx="1128" cy="782"/>
          </a:xfrm>
        </p:grpSpPr>
        <p:sp>
          <p:nvSpPr>
            <p:cNvPr id="143378" name="AutoShape 29"/>
            <p:cNvSpPr/>
            <p:nvPr/>
          </p:nvSpPr>
          <p:spPr>
            <a:xfrm>
              <a:off x="4334" y="1932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79" name="AutoShape 31"/>
            <p:cNvSpPr/>
            <p:nvPr/>
          </p:nvSpPr>
          <p:spPr>
            <a:xfrm>
              <a:off x="4593" y="1934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0" name="AutoShape 32"/>
            <p:cNvSpPr/>
            <p:nvPr/>
          </p:nvSpPr>
          <p:spPr>
            <a:xfrm>
              <a:off x="4593" y="1671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1" name="AutoShape 33"/>
            <p:cNvSpPr/>
            <p:nvPr/>
          </p:nvSpPr>
          <p:spPr>
            <a:xfrm>
              <a:off x="4244" y="2019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2" name="AutoShape 34"/>
            <p:cNvSpPr/>
            <p:nvPr/>
          </p:nvSpPr>
          <p:spPr>
            <a:xfrm>
              <a:off x="4506" y="2019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3" name="AutoShape 35"/>
            <p:cNvSpPr/>
            <p:nvPr/>
          </p:nvSpPr>
          <p:spPr>
            <a:xfrm>
              <a:off x="4854" y="1932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4" name="AutoShape 36"/>
            <p:cNvSpPr/>
            <p:nvPr/>
          </p:nvSpPr>
          <p:spPr>
            <a:xfrm>
              <a:off x="4763" y="2020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5" name="AutoShape 37"/>
            <p:cNvSpPr/>
            <p:nvPr/>
          </p:nvSpPr>
          <p:spPr>
            <a:xfrm>
              <a:off x="5025" y="2019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6" name="AutoShape 30"/>
            <p:cNvSpPr/>
            <p:nvPr/>
          </p:nvSpPr>
          <p:spPr>
            <a:xfrm>
              <a:off x="4505" y="1760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7" name="AutoShape 38"/>
            <p:cNvSpPr/>
            <p:nvPr/>
          </p:nvSpPr>
          <p:spPr>
            <a:xfrm>
              <a:off x="4420" y="2106"/>
              <a:ext cx="347" cy="347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2264" name="Text Box 40"/>
          <p:cNvSpPr txBox="1"/>
          <p:nvPr/>
        </p:nvSpPr>
        <p:spPr>
          <a:xfrm>
            <a:off x="2446338" y="5191125"/>
            <a:ext cx="28543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sp>
        <p:nvSpPr>
          <p:cNvPr id="52265" name="Text Box 41"/>
          <p:cNvSpPr txBox="1"/>
          <p:nvPr/>
        </p:nvSpPr>
        <p:spPr>
          <a:xfrm>
            <a:off x="5003800" y="5180013"/>
            <a:ext cx="268605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sp>
        <p:nvSpPr>
          <p:cNvPr id="52266" name="Text Box 42"/>
          <p:cNvSpPr txBox="1"/>
          <p:nvPr/>
        </p:nvSpPr>
        <p:spPr>
          <a:xfrm>
            <a:off x="7567613" y="5168900"/>
            <a:ext cx="3100387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pic>
        <p:nvPicPr>
          <p:cNvPr id="143391" name="Picture 43" descr="OT_000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38" y="825500"/>
            <a:ext cx="696912" cy="103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4" grpId="0"/>
      <p:bldP spid="52265" grpId="0"/>
      <p:bldP spid="522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图片 55297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38" y="3017838"/>
            <a:ext cx="3067050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6" name="图片 55298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88" y="2849563"/>
            <a:ext cx="3189287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7" name="文本框 55301"/>
          <p:cNvSpPr txBox="1"/>
          <p:nvPr/>
        </p:nvSpPr>
        <p:spPr>
          <a:xfrm>
            <a:off x="2509838" y="1541463"/>
            <a:ext cx="787948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、在括号里填上合适的单位名称：</a:t>
            </a:r>
          </a:p>
        </p:txBody>
      </p:sp>
      <p:sp>
        <p:nvSpPr>
          <p:cNvPr id="144388" name="文本框 55302"/>
          <p:cNvSpPr txBox="1"/>
          <p:nvPr/>
        </p:nvSpPr>
        <p:spPr>
          <a:xfrm>
            <a:off x="2209800" y="4910138"/>
            <a:ext cx="4438650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橡皮的体积大约是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6(       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44389" name="文本框 55303"/>
          <p:cNvSpPr txBox="1"/>
          <p:nvPr/>
        </p:nvSpPr>
        <p:spPr>
          <a:xfrm>
            <a:off x="6624638" y="4800600"/>
            <a:ext cx="3352800" cy="193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集装箱的体</a:t>
            </a:r>
            <a:b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积大约是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b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（       ）</a:t>
            </a:r>
          </a:p>
        </p:txBody>
      </p:sp>
      <p:sp>
        <p:nvSpPr>
          <p:cNvPr id="55307" name="文本框 55306"/>
          <p:cNvSpPr txBox="1"/>
          <p:nvPr/>
        </p:nvSpPr>
        <p:spPr>
          <a:xfrm>
            <a:off x="2790825" y="5513388"/>
            <a:ext cx="287655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sp>
        <p:nvSpPr>
          <p:cNvPr id="55308" name="文本框 55307"/>
          <p:cNvSpPr txBox="1"/>
          <p:nvPr/>
        </p:nvSpPr>
        <p:spPr>
          <a:xfrm>
            <a:off x="7435850" y="6032500"/>
            <a:ext cx="1905000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</a:p>
        </p:txBody>
      </p:sp>
      <p:pic>
        <p:nvPicPr>
          <p:cNvPr id="144392" name="图片 55310" descr="OT_000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0038" y="676275"/>
            <a:ext cx="696912" cy="103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25" y="2747963"/>
            <a:ext cx="2054225" cy="2030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0" name="Picture 5" descr="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0" y="2747963"/>
            <a:ext cx="2041525" cy="208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1" name="Text Box 6"/>
          <p:cNvSpPr txBox="1"/>
          <p:nvPr/>
        </p:nvSpPr>
        <p:spPr>
          <a:xfrm>
            <a:off x="2154238" y="1751013"/>
            <a:ext cx="775811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、在括号里填上合适的单位名称：</a:t>
            </a:r>
          </a:p>
        </p:txBody>
      </p:sp>
      <p:sp>
        <p:nvSpPr>
          <p:cNvPr id="145412" name="Text Box 9"/>
          <p:cNvSpPr txBox="1"/>
          <p:nvPr/>
        </p:nvSpPr>
        <p:spPr>
          <a:xfrm>
            <a:off x="2154238" y="4868863"/>
            <a:ext cx="400050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水桶的容积大约是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）</a:t>
            </a:r>
          </a:p>
        </p:txBody>
      </p:sp>
      <p:sp>
        <p:nvSpPr>
          <p:cNvPr id="145413" name="Text Box 10"/>
          <p:cNvSpPr txBox="1"/>
          <p:nvPr/>
        </p:nvSpPr>
        <p:spPr>
          <a:xfrm>
            <a:off x="5999163" y="4868863"/>
            <a:ext cx="426720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西瓜的体积大约是</a:t>
            </a: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4(        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3741" name="Text Box 13"/>
          <p:cNvSpPr txBox="1"/>
          <p:nvPr/>
        </p:nvSpPr>
        <p:spPr>
          <a:xfrm>
            <a:off x="7169150" y="5522913"/>
            <a:ext cx="249555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sp>
        <p:nvSpPr>
          <p:cNvPr id="73742" name="Text Box 14"/>
          <p:cNvSpPr txBox="1"/>
          <p:nvPr/>
        </p:nvSpPr>
        <p:spPr>
          <a:xfrm>
            <a:off x="4575175" y="5530850"/>
            <a:ext cx="81915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</a:t>
            </a:r>
          </a:p>
        </p:txBody>
      </p:sp>
      <p:pic>
        <p:nvPicPr>
          <p:cNvPr id="145416" name="Picture 15" descr="OT_000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688" y="719138"/>
            <a:ext cx="696912" cy="103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  <p:bldP spid="737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文本框 43009"/>
          <p:cNvSpPr txBox="1"/>
          <p:nvPr/>
        </p:nvSpPr>
        <p:spPr>
          <a:xfrm>
            <a:off x="8789988" y="6272213"/>
            <a:ext cx="1452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000" dirty="0">
                <a:solidFill>
                  <a:srgbClr val="CCEC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江苏省电化教育馆制作</a:t>
            </a:r>
          </a:p>
        </p:txBody>
      </p:sp>
      <p:sp>
        <p:nvSpPr>
          <p:cNvPr id="114690" name="文本框 1"/>
          <p:cNvSpPr txBox="1"/>
          <p:nvPr/>
        </p:nvSpPr>
        <p:spPr>
          <a:xfrm>
            <a:off x="1206500" y="1065213"/>
            <a:ext cx="101298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比一比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：哪个物体的体积大一些，为什么？</a:t>
            </a:r>
          </a:p>
        </p:txBody>
      </p:sp>
      <p:grpSp>
        <p:nvGrpSpPr>
          <p:cNvPr id="114691" name="组合 8231"/>
          <p:cNvGrpSpPr/>
          <p:nvPr/>
        </p:nvGrpSpPr>
        <p:grpSpPr>
          <a:xfrm>
            <a:off x="1571625" y="2947988"/>
            <a:ext cx="2228850" cy="671512"/>
            <a:chOff x="0" y="0"/>
            <a:chExt cx="1519" cy="510"/>
          </a:xfrm>
        </p:grpSpPr>
        <p:grpSp>
          <p:nvGrpSpPr>
            <p:cNvPr id="114692" name="组合 8232"/>
            <p:cNvGrpSpPr/>
            <p:nvPr/>
          </p:nvGrpSpPr>
          <p:grpSpPr>
            <a:xfrm>
              <a:off x="96" y="0"/>
              <a:ext cx="1423" cy="414"/>
              <a:chOff x="0" y="0"/>
              <a:chExt cx="1423" cy="414"/>
            </a:xfrm>
          </p:grpSpPr>
          <p:sp>
            <p:nvSpPr>
              <p:cNvPr id="114693" name="AutoShape 24"/>
              <p:cNvSpPr/>
              <p:nvPr/>
            </p:nvSpPr>
            <p:spPr>
              <a:xfrm>
                <a:off x="0" y="0"/>
                <a:ext cx="415" cy="414"/>
              </a:xfrm>
              <a:prstGeom prst="cube">
                <a:avLst>
                  <a:gd name="adj" fmla="val 25000"/>
                </a:avLst>
              </a:prstGeom>
              <a:solidFill>
                <a:srgbClr val="99FF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000000"/>
                  </a:solidFill>
                  <a:latin typeface="Georgia" panose="02040502050405020303" pitchFamily="18" charset="0"/>
                  <a:ea typeface="方正舒体" panose="02010601030101010101" pitchFamily="2" charset="-122"/>
                  <a:sym typeface="方正舒体" panose="02010601030101010101" pitchFamily="2" charset="-122"/>
                </a:endParaRPr>
              </a:p>
            </p:txBody>
          </p:sp>
          <p:sp>
            <p:nvSpPr>
              <p:cNvPr id="114694" name="AutoShape 25"/>
              <p:cNvSpPr/>
              <p:nvPr/>
            </p:nvSpPr>
            <p:spPr>
              <a:xfrm>
                <a:off x="336" y="0"/>
                <a:ext cx="415" cy="414"/>
              </a:xfrm>
              <a:prstGeom prst="cube">
                <a:avLst>
                  <a:gd name="adj" fmla="val 25000"/>
                </a:avLst>
              </a:prstGeom>
              <a:solidFill>
                <a:srgbClr val="99FF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000000"/>
                  </a:solidFill>
                  <a:latin typeface="Georgia" panose="02040502050405020303" pitchFamily="18" charset="0"/>
                  <a:ea typeface="方正舒体" panose="02010601030101010101" pitchFamily="2" charset="-122"/>
                  <a:sym typeface="方正舒体" panose="02010601030101010101" pitchFamily="2" charset="-122"/>
                </a:endParaRPr>
              </a:p>
            </p:txBody>
          </p:sp>
          <p:sp>
            <p:nvSpPr>
              <p:cNvPr id="114695" name="AutoShape 26"/>
              <p:cNvSpPr/>
              <p:nvPr/>
            </p:nvSpPr>
            <p:spPr>
              <a:xfrm>
                <a:off x="672" y="0"/>
                <a:ext cx="415" cy="414"/>
              </a:xfrm>
              <a:prstGeom prst="cube">
                <a:avLst>
                  <a:gd name="adj" fmla="val 25000"/>
                </a:avLst>
              </a:prstGeom>
              <a:solidFill>
                <a:srgbClr val="99FF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000000"/>
                  </a:solidFill>
                  <a:latin typeface="Georgia" panose="02040502050405020303" pitchFamily="18" charset="0"/>
                  <a:ea typeface="方正舒体" panose="02010601030101010101" pitchFamily="2" charset="-122"/>
                  <a:sym typeface="方正舒体" panose="02010601030101010101" pitchFamily="2" charset="-122"/>
                </a:endParaRPr>
              </a:p>
            </p:txBody>
          </p:sp>
          <p:sp>
            <p:nvSpPr>
              <p:cNvPr id="114696" name="AutoShape 27"/>
              <p:cNvSpPr/>
              <p:nvPr/>
            </p:nvSpPr>
            <p:spPr>
              <a:xfrm>
                <a:off x="1008" y="0"/>
                <a:ext cx="415" cy="414"/>
              </a:xfrm>
              <a:prstGeom prst="cube">
                <a:avLst>
                  <a:gd name="adj" fmla="val 25000"/>
                </a:avLst>
              </a:prstGeom>
              <a:solidFill>
                <a:srgbClr val="99FF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000000"/>
                  </a:solidFill>
                  <a:latin typeface="Georgia" panose="02040502050405020303" pitchFamily="18" charset="0"/>
                  <a:ea typeface="方正舒体" panose="02010601030101010101" pitchFamily="2" charset="-122"/>
                  <a:sym typeface="方正舒体" panose="02010601030101010101" pitchFamily="2" charset="-122"/>
                </a:endParaRPr>
              </a:p>
            </p:txBody>
          </p:sp>
        </p:grpSp>
        <p:sp>
          <p:nvSpPr>
            <p:cNvPr id="114697" name="AutoShape 28"/>
            <p:cNvSpPr/>
            <p:nvPr/>
          </p:nvSpPr>
          <p:spPr>
            <a:xfrm>
              <a:off x="0" y="96"/>
              <a:ext cx="415" cy="414"/>
            </a:xfrm>
            <a:prstGeom prst="cube">
              <a:avLst>
                <a:gd name="adj" fmla="val 25000"/>
              </a:avLst>
            </a:prstGeom>
            <a:solidFill>
              <a:srgbClr val="99FF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solidFill>
                  <a:srgbClr val="000000"/>
                </a:solidFill>
                <a:latin typeface="Georgia" panose="02040502050405020303" pitchFamily="18" charset="0"/>
                <a:ea typeface="方正舒体" panose="02010601030101010101" pitchFamily="2" charset="-122"/>
                <a:sym typeface="方正舒体" panose="02010601030101010101" pitchFamily="2" charset="-122"/>
              </a:endParaRPr>
            </a:p>
          </p:txBody>
        </p:sp>
        <p:sp>
          <p:nvSpPr>
            <p:cNvPr id="114698" name="AutoShape 29"/>
            <p:cNvSpPr/>
            <p:nvPr/>
          </p:nvSpPr>
          <p:spPr>
            <a:xfrm>
              <a:off x="336" y="96"/>
              <a:ext cx="415" cy="414"/>
            </a:xfrm>
            <a:prstGeom prst="cube">
              <a:avLst>
                <a:gd name="adj" fmla="val 25000"/>
              </a:avLst>
            </a:prstGeom>
            <a:solidFill>
              <a:srgbClr val="99FF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solidFill>
                  <a:srgbClr val="000000"/>
                </a:solidFill>
                <a:latin typeface="Georgia" panose="02040502050405020303" pitchFamily="18" charset="0"/>
                <a:ea typeface="方正舒体" panose="02010601030101010101" pitchFamily="2" charset="-122"/>
                <a:sym typeface="方正舒体" panose="02010601030101010101" pitchFamily="2" charset="-122"/>
              </a:endParaRPr>
            </a:p>
          </p:txBody>
        </p:sp>
        <p:sp>
          <p:nvSpPr>
            <p:cNvPr id="114699" name="AutoShape 30"/>
            <p:cNvSpPr/>
            <p:nvPr/>
          </p:nvSpPr>
          <p:spPr>
            <a:xfrm>
              <a:off x="672" y="96"/>
              <a:ext cx="415" cy="414"/>
            </a:xfrm>
            <a:prstGeom prst="cube">
              <a:avLst>
                <a:gd name="adj" fmla="val 25000"/>
              </a:avLst>
            </a:prstGeom>
            <a:solidFill>
              <a:srgbClr val="99FF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solidFill>
                  <a:srgbClr val="000000"/>
                </a:solidFill>
                <a:latin typeface="Georgia" panose="02040502050405020303" pitchFamily="18" charset="0"/>
                <a:ea typeface="方正舒体" panose="02010601030101010101" pitchFamily="2" charset="-122"/>
                <a:sym typeface="方正舒体" panose="02010601030101010101" pitchFamily="2" charset="-122"/>
              </a:endParaRPr>
            </a:p>
          </p:txBody>
        </p:sp>
        <p:sp>
          <p:nvSpPr>
            <p:cNvPr id="114700" name="AutoShape 31"/>
            <p:cNvSpPr/>
            <p:nvPr/>
          </p:nvSpPr>
          <p:spPr>
            <a:xfrm>
              <a:off x="1008" y="96"/>
              <a:ext cx="415" cy="414"/>
            </a:xfrm>
            <a:prstGeom prst="cube">
              <a:avLst>
                <a:gd name="adj" fmla="val 25000"/>
              </a:avLst>
            </a:prstGeom>
            <a:solidFill>
              <a:srgbClr val="99FF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solidFill>
                  <a:srgbClr val="000000"/>
                </a:solidFill>
                <a:latin typeface="Georgia" panose="02040502050405020303" pitchFamily="18" charset="0"/>
                <a:ea typeface="方正舒体" panose="02010601030101010101" pitchFamily="2" charset="-122"/>
                <a:sym typeface="方正舒体" panose="02010601030101010101" pitchFamily="2" charset="-122"/>
              </a:endParaRPr>
            </a:p>
          </p:txBody>
        </p:sp>
      </p:grpSp>
      <p:grpSp>
        <p:nvGrpSpPr>
          <p:cNvPr id="114701" name="组合 43015"/>
          <p:cNvGrpSpPr/>
          <p:nvPr/>
        </p:nvGrpSpPr>
        <p:grpSpPr>
          <a:xfrm>
            <a:off x="5602288" y="2295525"/>
            <a:ext cx="3670300" cy="1970088"/>
            <a:chOff x="720" y="1200"/>
            <a:chExt cx="1624" cy="736"/>
          </a:xfrm>
        </p:grpSpPr>
        <p:sp>
          <p:nvSpPr>
            <p:cNvPr id="114702" name="立方体 43016"/>
            <p:cNvSpPr/>
            <p:nvPr/>
          </p:nvSpPr>
          <p:spPr>
            <a:xfrm>
              <a:off x="872" y="120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703" name="立方体 43017"/>
            <p:cNvSpPr/>
            <p:nvPr/>
          </p:nvSpPr>
          <p:spPr>
            <a:xfrm>
              <a:off x="1312" y="120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704" name="立方体 43018"/>
            <p:cNvSpPr/>
            <p:nvPr/>
          </p:nvSpPr>
          <p:spPr>
            <a:xfrm>
              <a:off x="1752" y="1200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705" name="立方体 43019"/>
            <p:cNvSpPr/>
            <p:nvPr/>
          </p:nvSpPr>
          <p:spPr>
            <a:xfrm>
              <a:off x="720" y="1344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706" name="立方体 43020"/>
            <p:cNvSpPr/>
            <p:nvPr/>
          </p:nvSpPr>
          <p:spPr>
            <a:xfrm>
              <a:off x="1160" y="1344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707" name="立方体 43021"/>
            <p:cNvSpPr/>
            <p:nvPr/>
          </p:nvSpPr>
          <p:spPr>
            <a:xfrm>
              <a:off x="1600" y="1344"/>
              <a:ext cx="592" cy="59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206500" y="5026025"/>
            <a:ext cx="9094788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比小正方体个数的方法比较物体的体积大小，就用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同样大小</a:t>
            </a:r>
            <a:r>
              <a:rPr lang="zh-CN" altLang="en-US" sz="3200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的正方体。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文本框 31745"/>
          <p:cNvSpPr txBox="1"/>
          <p:nvPr/>
        </p:nvSpPr>
        <p:spPr>
          <a:xfrm>
            <a:off x="8789988" y="6272213"/>
            <a:ext cx="1452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000" dirty="0">
                <a:solidFill>
                  <a:srgbClr val="CCEC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江苏省电化教育馆制作</a:t>
            </a:r>
          </a:p>
        </p:txBody>
      </p:sp>
      <p:sp>
        <p:nvSpPr>
          <p:cNvPr id="115714" name="文本框 31777"/>
          <p:cNvSpPr txBox="1"/>
          <p:nvPr/>
        </p:nvSpPr>
        <p:spPr>
          <a:xfrm>
            <a:off x="1119188" y="857250"/>
            <a:ext cx="88804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方正大黑简体" pitchFamily="2" charset="-122"/>
              </a:rPr>
              <a:t>例</a:t>
            </a:r>
            <a:r>
              <a:rPr lang="en-US" altLang="zh-CN" sz="3200" dirty="0">
                <a:latin typeface="Arial" panose="020B0604020202020204" pitchFamily="34" charset="0"/>
                <a:ea typeface="方正大黑简体" pitchFamily="2" charset="-122"/>
              </a:rPr>
              <a:t>8</a:t>
            </a:r>
            <a:r>
              <a:rPr lang="zh-CN" altLang="en-US" sz="3200" dirty="0">
                <a:latin typeface="Arial" panose="020B0604020202020204" pitchFamily="34" charset="0"/>
                <a:ea typeface="方正大黑简体" pitchFamily="2" charset="-122"/>
              </a:rPr>
              <a:t>：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下面的长方体和正方体，哪个的体积大？</a:t>
            </a:r>
          </a:p>
        </p:txBody>
      </p:sp>
      <p:pic>
        <p:nvPicPr>
          <p:cNvPr id="31791" name="图片 31790" descr="8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1497013"/>
            <a:ext cx="4056062" cy="239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6" name="文本框 31791"/>
          <p:cNvSpPr txBox="1"/>
          <p:nvPr/>
        </p:nvSpPr>
        <p:spPr>
          <a:xfrm>
            <a:off x="6518275" y="3432175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97" name="图片 31796" descr="9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519238"/>
            <a:ext cx="3578225" cy="2574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815" name="组合 31814"/>
          <p:cNvGrpSpPr/>
          <p:nvPr/>
        </p:nvGrpSpPr>
        <p:grpSpPr>
          <a:xfrm>
            <a:off x="6669088" y="1754188"/>
            <a:ext cx="2327275" cy="2165350"/>
            <a:chOff x="3049" y="2631"/>
            <a:chExt cx="1393" cy="1400"/>
          </a:xfrm>
        </p:grpSpPr>
        <p:grpSp>
          <p:nvGrpSpPr>
            <p:cNvPr id="115719" name="组合 31804"/>
            <p:cNvGrpSpPr/>
            <p:nvPr/>
          </p:nvGrpSpPr>
          <p:grpSpPr>
            <a:xfrm>
              <a:off x="3224" y="2631"/>
              <a:ext cx="1218" cy="1228"/>
              <a:chOff x="3312" y="1232"/>
              <a:chExt cx="1032" cy="1040"/>
            </a:xfrm>
          </p:grpSpPr>
          <p:sp>
            <p:nvSpPr>
              <p:cNvPr id="115720" name="立方体 31805"/>
              <p:cNvSpPr/>
              <p:nvPr/>
            </p:nvSpPr>
            <p:spPr>
              <a:xfrm>
                <a:off x="3312" y="1680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21" name="立方体 31806"/>
              <p:cNvSpPr/>
              <p:nvPr/>
            </p:nvSpPr>
            <p:spPr>
              <a:xfrm>
                <a:off x="3752" y="1680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22" name="立方体 31807"/>
              <p:cNvSpPr/>
              <p:nvPr/>
            </p:nvSpPr>
            <p:spPr>
              <a:xfrm>
                <a:off x="3312" y="1232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23" name="立方体 31808"/>
              <p:cNvSpPr/>
              <p:nvPr/>
            </p:nvSpPr>
            <p:spPr>
              <a:xfrm>
                <a:off x="3752" y="1232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5724" name="组合 31809"/>
            <p:cNvGrpSpPr/>
            <p:nvPr/>
          </p:nvGrpSpPr>
          <p:grpSpPr>
            <a:xfrm>
              <a:off x="3049" y="2803"/>
              <a:ext cx="1218" cy="1228"/>
              <a:chOff x="3312" y="1232"/>
              <a:chExt cx="1032" cy="1040"/>
            </a:xfrm>
          </p:grpSpPr>
          <p:sp>
            <p:nvSpPr>
              <p:cNvPr id="115725" name="立方体 31810"/>
              <p:cNvSpPr/>
              <p:nvPr/>
            </p:nvSpPr>
            <p:spPr>
              <a:xfrm>
                <a:off x="3312" y="1680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26" name="立方体 31811"/>
              <p:cNvSpPr/>
              <p:nvPr/>
            </p:nvSpPr>
            <p:spPr>
              <a:xfrm>
                <a:off x="3752" y="1680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27" name="立方体 31812"/>
              <p:cNvSpPr/>
              <p:nvPr/>
            </p:nvSpPr>
            <p:spPr>
              <a:xfrm>
                <a:off x="3312" y="1232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28" name="立方体 31813"/>
              <p:cNvSpPr/>
              <p:nvPr/>
            </p:nvSpPr>
            <p:spPr>
              <a:xfrm>
                <a:off x="3752" y="1232"/>
                <a:ext cx="592" cy="59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821" name="组合 31820"/>
          <p:cNvGrpSpPr/>
          <p:nvPr/>
        </p:nvGrpSpPr>
        <p:grpSpPr>
          <a:xfrm>
            <a:off x="1379538" y="1952625"/>
            <a:ext cx="3440112" cy="1725613"/>
            <a:chOff x="455" y="2613"/>
            <a:chExt cx="2524" cy="1266"/>
          </a:xfrm>
        </p:grpSpPr>
        <p:sp>
          <p:nvSpPr>
            <p:cNvPr id="115730" name="立方体 31798"/>
            <p:cNvSpPr/>
            <p:nvPr/>
          </p:nvSpPr>
          <p:spPr>
            <a:xfrm>
              <a:off x="883" y="2613"/>
              <a:ext cx="843" cy="84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731" name="立方体 31799"/>
            <p:cNvSpPr/>
            <p:nvPr/>
          </p:nvSpPr>
          <p:spPr>
            <a:xfrm>
              <a:off x="1510" y="2613"/>
              <a:ext cx="843" cy="84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732" name="立方体 31800"/>
            <p:cNvSpPr/>
            <p:nvPr/>
          </p:nvSpPr>
          <p:spPr>
            <a:xfrm>
              <a:off x="2136" y="2613"/>
              <a:ext cx="843" cy="84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5733" name="组合 31815"/>
            <p:cNvGrpSpPr/>
            <p:nvPr/>
          </p:nvGrpSpPr>
          <p:grpSpPr>
            <a:xfrm>
              <a:off x="667" y="2818"/>
              <a:ext cx="2096" cy="843"/>
              <a:chOff x="667" y="2818"/>
              <a:chExt cx="2096" cy="843"/>
            </a:xfrm>
          </p:grpSpPr>
          <p:sp>
            <p:nvSpPr>
              <p:cNvPr id="115734" name="立方体 31801"/>
              <p:cNvSpPr/>
              <p:nvPr/>
            </p:nvSpPr>
            <p:spPr>
              <a:xfrm>
                <a:off x="667" y="2818"/>
                <a:ext cx="843" cy="84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35" name="立方体 31802"/>
              <p:cNvSpPr/>
              <p:nvPr/>
            </p:nvSpPr>
            <p:spPr>
              <a:xfrm>
                <a:off x="1293" y="2818"/>
                <a:ext cx="843" cy="84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36" name="立方体 31803"/>
              <p:cNvSpPr/>
              <p:nvPr/>
            </p:nvSpPr>
            <p:spPr>
              <a:xfrm>
                <a:off x="1920" y="2818"/>
                <a:ext cx="843" cy="84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5737" name="组合 31816"/>
            <p:cNvGrpSpPr/>
            <p:nvPr/>
          </p:nvGrpSpPr>
          <p:grpSpPr>
            <a:xfrm>
              <a:off x="455" y="3036"/>
              <a:ext cx="2096" cy="843"/>
              <a:chOff x="667" y="2818"/>
              <a:chExt cx="2096" cy="843"/>
            </a:xfrm>
          </p:grpSpPr>
          <p:sp>
            <p:nvSpPr>
              <p:cNvPr id="115738" name="立方体 31817"/>
              <p:cNvSpPr/>
              <p:nvPr/>
            </p:nvSpPr>
            <p:spPr>
              <a:xfrm>
                <a:off x="667" y="2818"/>
                <a:ext cx="843" cy="84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39" name="立方体 31818"/>
              <p:cNvSpPr/>
              <p:nvPr/>
            </p:nvSpPr>
            <p:spPr>
              <a:xfrm>
                <a:off x="1293" y="2818"/>
                <a:ext cx="843" cy="84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740" name="立方体 31819"/>
              <p:cNvSpPr/>
              <p:nvPr/>
            </p:nvSpPr>
            <p:spPr>
              <a:xfrm>
                <a:off x="1920" y="2818"/>
                <a:ext cx="843" cy="84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822" name="文本框 31821"/>
          <p:cNvSpPr txBox="1"/>
          <p:nvPr/>
        </p:nvSpPr>
        <p:spPr>
          <a:xfrm>
            <a:off x="1708150" y="3984625"/>
            <a:ext cx="6092825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长方体的体积大</a:t>
            </a:r>
          </a:p>
        </p:txBody>
      </p:sp>
      <p:sp>
        <p:nvSpPr>
          <p:cNvPr id="31823" name="文本框 31822"/>
          <p:cNvSpPr txBox="1"/>
          <p:nvPr/>
        </p:nvSpPr>
        <p:spPr>
          <a:xfrm>
            <a:off x="909638" y="5056188"/>
            <a:ext cx="9972675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把它们切成同样大小的正方体，就能比出大小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2" grpId="0"/>
      <p:bldP spid="318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文本框 57347"/>
          <p:cNvSpPr txBox="1"/>
          <p:nvPr/>
        </p:nvSpPr>
        <p:spPr>
          <a:xfrm>
            <a:off x="2171700" y="1222375"/>
            <a:ext cx="8496300" cy="2084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为了准确测量或计量体积的大小，</a:t>
            </a: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要用同样大的正方体作为体积单位。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常用的体积单位有：</a:t>
            </a:r>
          </a:p>
        </p:txBody>
      </p:sp>
      <p:pic>
        <p:nvPicPr>
          <p:cNvPr id="116738" name="图片 57348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738" y="993775"/>
            <a:ext cx="1730375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2" name="文本框 57351"/>
          <p:cNvSpPr txBox="1"/>
          <p:nvPr/>
        </p:nvSpPr>
        <p:spPr>
          <a:xfrm>
            <a:off x="6411913" y="3306763"/>
            <a:ext cx="35052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立方厘米</a:t>
            </a:r>
          </a:p>
        </p:txBody>
      </p:sp>
      <p:sp>
        <p:nvSpPr>
          <p:cNvPr id="57353" name="文本框 57352"/>
          <p:cNvSpPr txBox="1"/>
          <p:nvPr/>
        </p:nvSpPr>
        <p:spPr>
          <a:xfrm>
            <a:off x="6411913" y="4254500"/>
            <a:ext cx="379095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立方分米</a:t>
            </a:r>
          </a:p>
        </p:txBody>
      </p:sp>
      <p:sp>
        <p:nvSpPr>
          <p:cNvPr id="57354" name="文本框 57353"/>
          <p:cNvSpPr txBox="1"/>
          <p:nvPr/>
        </p:nvSpPr>
        <p:spPr>
          <a:xfrm>
            <a:off x="6411913" y="5202238"/>
            <a:ext cx="42672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立方米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  <p:bldP spid="573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3"/>
          <p:cNvSpPr txBox="1"/>
          <p:nvPr/>
        </p:nvSpPr>
        <p:spPr>
          <a:xfrm>
            <a:off x="2820988" y="1638300"/>
            <a:ext cx="7523162" cy="3128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立方厘米可以写成 </a:t>
            </a: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en-US" altLang="zh-CN" sz="47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立方分米可以写成 </a:t>
            </a: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en-US" altLang="zh-CN" sz="47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  <a:p>
            <a:pPr>
              <a:lnSpc>
                <a:spcPct val="140000"/>
              </a:lnSpc>
            </a:pP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立方米可以写成 </a:t>
            </a: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47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7762" name="Picture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4344988"/>
            <a:ext cx="1730375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0205_2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6900" y="55245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9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/>
          <p:nvPr/>
        </p:nvSpPr>
        <p:spPr>
          <a:xfrm>
            <a:off x="1785938" y="2760663"/>
            <a:ext cx="7502525" cy="1898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棱长</a:t>
            </a: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厘米的正方体，</a:t>
            </a:r>
          </a:p>
          <a:p>
            <a:pPr>
              <a:spcBef>
                <a:spcPct val="50000"/>
              </a:spcBef>
            </a:pP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   体积是</a:t>
            </a:r>
            <a:r>
              <a:rPr lang="en-US" altLang="zh-CN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700" b="1" dirty="0">
                <a:latin typeface="黑体" panose="02010609060101010101" pitchFamily="49" charset="-122"/>
                <a:ea typeface="黑体" panose="02010609060101010101" pitchFamily="49" charset="-122"/>
              </a:rPr>
              <a:t>立方厘米。</a:t>
            </a:r>
          </a:p>
        </p:txBody>
      </p:sp>
      <p:pic>
        <p:nvPicPr>
          <p:cNvPr id="118786" name="Picture 4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4750" y="4659313"/>
            <a:ext cx="1220788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97913" y="2768600"/>
            <a:ext cx="2060575" cy="1890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云形 4"/>
          <p:cNvSpPr/>
          <p:nvPr/>
        </p:nvSpPr>
        <p:spPr>
          <a:xfrm>
            <a:off x="84138" y="1371600"/>
            <a:ext cx="8321675" cy="2651125"/>
          </a:xfrm>
          <a:custGeom>
            <a:avLst/>
            <a:gdLst/>
            <a:ahLst/>
            <a:cxnLst>
              <a:cxn ang="0">
                <a:pos x="751262" y="881867"/>
              </a:cxn>
              <a:cxn ang="0">
                <a:pos x="739319" y="805832"/>
              </a:cxn>
              <a:cxn ang="0">
                <a:pos x="2040159" y="241854"/>
              </a:cxn>
              <a:cxn ang="0">
                <a:pos x="2697995" y="319178"/>
              </a:cxn>
              <a:cxn ang="0">
                <a:pos x="3605289" y="82418"/>
              </a:cxn>
              <a:cxn ang="0">
                <a:pos x="4325923" y="210556"/>
              </a:cxn>
              <a:cxn ang="0">
                <a:pos x="5078341" y="8592"/>
              </a:cxn>
              <a:cxn ang="0">
                <a:pos x="5746965" y="152194"/>
              </a:cxn>
              <a:cxn ang="0">
                <a:pos x="6460664" y="9144"/>
              </a:cxn>
              <a:cxn ang="0">
                <a:pos x="7381442" y="341946"/>
              </a:cxn>
              <a:cxn ang="0">
                <a:pos x="8138869" y="772631"/>
              </a:cxn>
              <a:cxn ang="0">
                <a:pos x="8055845" y="948636"/>
              </a:cxn>
              <a:cxn ang="0">
                <a:pos x="8325914" y="1293283"/>
              </a:cxn>
              <a:cxn ang="0">
                <a:pos x="7206148" y="1853455"/>
              </a:cxn>
              <a:cxn ang="0">
                <a:pos x="6091775" y="2332376"/>
              </a:cxn>
              <a:cxn ang="0">
                <a:pos x="5501552" y="2259164"/>
              </a:cxn>
              <a:cxn ang="0">
                <a:pos x="4256768" y="2660821"/>
              </a:cxn>
              <a:cxn ang="0">
                <a:pos x="3175336" y="2409639"/>
              </a:cxn>
              <a:cxn ang="0">
                <a:pos x="2409241" y="2502122"/>
              </a:cxn>
              <a:cxn ang="0">
                <a:pos x="1118803" y="2176930"/>
              </a:cxn>
              <a:cxn ang="0">
                <a:pos x="1020946" y="2179384"/>
              </a:cxn>
              <a:cxn ang="0">
                <a:pos x="181074" y="1816205"/>
              </a:cxn>
              <a:cxn ang="0">
                <a:pos x="407801" y="1568030"/>
              </a:cxn>
              <a:cxn ang="0">
                <a:pos x="-6164" y="1253209"/>
              </a:cxn>
              <a:cxn ang="0">
                <a:pos x="744713" y="890275"/>
              </a:cxn>
              <a:cxn ang="0">
                <a:pos x="904019" y="1606447"/>
              </a:cxn>
              <a:cxn ang="0">
                <a:pos x="839102" y="1607551"/>
              </a:cxn>
              <a:cxn ang="0">
                <a:pos x="416084" y="1557597"/>
              </a:cxn>
              <a:cxn ang="0">
                <a:pos x="1334550" y="2141704"/>
              </a:cxn>
              <a:cxn ang="0">
                <a:pos x="1121307" y="2165147"/>
              </a:cxn>
              <a:cxn ang="0">
                <a:pos x="3174180" y="2398900"/>
              </a:cxn>
              <a:cxn ang="0">
                <a:pos x="3045310" y="2292364"/>
              </a:cxn>
              <a:cxn ang="0">
                <a:pos x="5552985" y="2132621"/>
              </a:cxn>
              <a:cxn ang="0">
                <a:pos x="5501938" y="2249958"/>
              </a:cxn>
              <a:cxn ang="0">
                <a:pos x="6574317" y="1408656"/>
              </a:cxn>
              <a:cxn ang="0">
                <a:pos x="7200754" y="1842716"/>
              </a:cxn>
              <a:cxn ang="0">
                <a:pos x="7200754" y="1846582"/>
              </a:cxn>
              <a:cxn ang="0">
                <a:pos x="8051607" y="942254"/>
              </a:cxn>
              <a:cxn ang="0">
                <a:pos x="7772869" y="1106476"/>
              </a:cxn>
              <a:cxn ang="0">
                <a:pos x="7382405" y="332986"/>
              </a:cxn>
              <a:cxn ang="0">
                <a:pos x="7397238" y="404726"/>
              </a:cxn>
              <a:cxn ang="0">
                <a:pos x="7397238" y="410556"/>
              </a:cxn>
              <a:cxn ang="0">
                <a:pos x="5601336" y="242529"/>
              </a:cxn>
              <a:cxn ang="0">
                <a:pos x="5744268" y="143664"/>
              </a:cxn>
              <a:cxn ang="0">
                <a:pos x="4265052" y="289660"/>
              </a:cxn>
              <a:cxn ang="0">
                <a:pos x="4334014" y="204296"/>
              </a:cxn>
              <a:cxn ang="0">
                <a:pos x="2696839" y="318626"/>
              </a:cxn>
              <a:cxn ang="0">
                <a:pos x="2947260" y="401351"/>
              </a:cxn>
              <a:cxn ang="0">
                <a:pos x="794990" y="968949"/>
              </a:cxn>
              <a:cxn ang="0">
                <a:pos x="751262" y="882174"/>
              </a:cxn>
            </a:cxnLst>
            <a:rect l="0" t="0" r="0" b="0"/>
            <a:pathLst>
              <a:path w="43200" h="43200">
                <a:moveTo>
                  <a:pt x="3900" y="14370"/>
                </a:moveTo>
                <a:cubicBezTo>
                  <a:pt x="3859" y="13965"/>
                  <a:pt x="3838" y="13551"/>
                  <a:pt x="3838" y="13131"/>
                </a:cubicBezTo>
                <a:cubicBezTo>
                  <a:pt x="3838" y="8056"/>
                  <a:pt x="6861" y="3941"/>
                  <a:pt x="10591" y="3941"/>
                </a:cubicBezTo>
                <a:cubicBezTo>
                  <a:pt x="11837" y="3941"/>
                  <a:pt x="13004" y="4400"/>
                  <a:pt x="14006" y="5201"/>
                </a:cubicBezTo>
                <a:cubicBezTo>
                  <a:pt x="14902" y="2905"/>
                  <a:pt x="16675" y="1343"/>
                  <a:pt x="18716" y="1343"/>
                </a:cubicBezTo>
                <a:cubicBezTo>
                  <a:pt x="20174" y="1343"/>
                  <a:pt x="21494" y="2140"/>
                  <a:pt x="22457" y="3431"/>
                </a:cubicBezTo>
                <a:cubicBezTo>
                  <a:pt x="23173" y="1479"/>
                  <a:pt x="24653" y="140"/>
                  <a:pt x="26363" y="140"/>
                </a:cubicBezTo>
                <a:cubicBezTo>
                  <a:pt x="27778" y="140"/>
                  <a:pt x="29037" y="1058"/>
                  <a:pt x="29834" y="2480"/>
                </a:cubicBezTo>
                <a:cubicBezTo>
                  <a:pt x="30725" y="1054"/>
                  <a:pt x="32054" y="149"/>
                  <a:pt x="33539" y="149"/>
                </a:cubicBezTo>
                <a:cubicBezTo>
                  <a:pt x="35927" y="149"/>
                  <a:pt x="37913" y="2490"/>
                  <a:pt x="38319" y="5572"/>
                </a:cubicBezTo>
                <a:cubicBezTo>
                  <a:pt x="40586" y="6412"/>
                  <a:pt x="42251" y="9236"/>
                  <a:pt x="42251" y="12590"/>
                </a:cubicBezTo>
                <a:cubicBezTo>
                  <a:pt x="42251" y="13609"/>
                  <a:pt x="42097" y="14578"/>
                  <a:pt x="41820" y="15458"/>
                </a:cubicBezTo>
                <a:cubicBezTo>
                  <a:pt x="42699" y="17013"/>
                  <a:pt x="43222" y="18960"/>
                  <a:pt x="43222" y="21074"/>
                </a:cubicBezTo>
                <a:cubicBezTo>
                  <a:pt x="43222" y="25723"/>
                  <a:pt x="40694" y="29568"/>
                  <a:pt x="37409" y="30202"/>
                </a:cubicBezTo>
                <a:cubicBezTo>
                  <a:pt x="37384" y="34518"/>
                  <a:pt x="34803" y="38006"/>
                  <a:pt x="31624" y="38006"/>
                </a:cubicBezTo>
                <a:cubicBezTo>
                  <a:pt x="30499" y="38006"/>
                  <a:pt x="29448" y="37569"/>
                  <a:pt x="28560" y="36813"/>
                </a:cubicBezTo>
                <a:cubicBezTo>
                  <a:pt x="27721" y="40603"/>
                  <a:pt x="25145" y="43358"/>
                  <a:pt x="22098" y="43358"/>
                </a:cubicBezTo>
                <a:cubicBezTo>
                  <a:pt x="19758" y="43358"/>
                  <a:pt x="17696" y="41733"/>
                  <a:pt x="16484" y="39265"/>
                </a:cubicBezTo>
                <a:cubicBezTo>
                  <a:pt x="15323" y="40222"/>
                  <a:pt x="13962" y="40772"/>
                  <a:pt x="12507" y="40772"/>
                </a:cubicBezTo>
                <a:cubicBezTo>
                  <a:pt x="9641" y="40772"/>
                  <a:pt x="7140" y="38639"/>
                  <a:pt x="5808" y="35473"/>
                </a:cubicBezTo>
                <a:cubicBezTo>
                  <a:pt x="5642" y="35499"/>
                  <a:pt x="5472" y="35513"/>
                  <a:pt x="5300" y="35513"/>
                </a:cubicBezTo>
                <a:cubicBezTo>
                  <a:pt x="2892" y="35513"/>
                  <a:pt x="940" y="32863"/>
                  <a:pt x="940" y="29595"/>
                </a:cubicBezTo>
                <a:cubicBezTo>
                  <a:pt x="940" y="28031"/>
                  <a:pt x="1387" y="26609"/>
                  <a:pt x="2117" y="25551"/>
                </a:cubicBezTo>
                <a:cubicBezTo>
                  <a:pt x="831" y="24519"/>
                  <a:pt x="-32" y="22608"/>
                  <a:pt x="-32" y="20421"/>
                </a:cubicBezTo>
                <a:cubicBezTo>
                  <a:pt x="-32" y="17344"/>
                  <a:pt x="1677" y="14813"/>
                  <a:pt x="3866" y="14507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cubicBezTo>
                  <a:pt x="4582" y="26189"/>
                  <a:pt x="4470" y="26195"/>
                  <a:pt x="4356" y="26195"/>
                </a:cubicBezTo>
                <a:cubicBezTo>
                  <a:pt x="3555" y="26195"/>
                  <a:pt x="2804" y="25898"/>
                  <a:pt x="2160" y="25381"/>
                </a:cubicBezTo>
                <a:moveTo>
                  <a:pt x="6928" y="34899"/>
                </a:moveTo>
                <a:cubicBezTo>
                  <a:pt x="6579" y="35090"/>
                  <a:pt x="6207" y="35220"/>
                  <a:pt x="5821" y="35281"/>
                </a:cubicBezTo>
                <a:moveTo>
                  <a:pt x="16478" y="39090"/>
                </a:moveTo>
                <a:cubicBezTo>
                  <a:pt x="16211" y="38549"/>
                  <a:pt x="15986" y="37967"/>
                  <a:pt x="15809" y="37354"/>
                </a:cubicBezTo>
                <a:moveTo>
                  <a:pt x="28827" y="34751"/>
                </a:moveTo>
                <a:cubicBezTo>
                  <a:pt x="28787" y="35413"/>
                  <a:pt x="28697" y="36052"/>
                  <a:pt x="28562" y="36663"/>
                </a:cubicBezTo>
                <a:moveTo>
                  <a:pt x="34129" y="22954"/>
                </a:moveTo>
                <a:cubicBezTo>
                  <a:pt x="36055" y="24231"/>
                  <a:pt x="37381" y="26919"/>
                  <a:pt x="37381" y="30027"/>
                </a:cubicBezTo>
                <a:cubicBezTo>
                  <a:pt x="37381" y="30048"/>
                  <a:pt x="37381" y="30069"/>
                  <a:pt x="37381" y="30090"/>
                </a:cubicBezTo>
                <a:moveTo>
                  <a:pt x="41798" y="15354"/>
                </a:moveTo>
                <a:cubicBezTo>
                  <a:pt x="41472" y="16395"/>
                  <a:pt x="40973" y="17308"/>
                  <a:pt x="40351" y="18030"/>
                </a:cubicBezTo>
                <a:moveTo>
                  <a:pt x="38324" y="5426"/>
                </a:moveTo>
                <a:cubicBezTo>
                  <a:pt x="38375" y="5804"/>
                  <a:pt x="38401" y="6196"/>
                  <a:pt x="38401" y="6595"/>
                </a:cubicBezTo>
                <a:cubicBezTo>
                  <a:pt x="38401" y="6627"/>
                  <a:pt x="38401" y="6658"/>
                  <a:pt x="38401" y="6690"/>
                </a:cubicBezTo>
                <a:moveTo>
                  <a:pt x="29078" y="3952"/>
                </a:moveTo>
                <a:cubicBezTo>
                  <a:pt x="29268" y="3364"/>
                  <a:pt x="29519" y="2823"/>
                  <a:pt x="29820" y="2341"/>
                </a:cubicBezTo>
                <a:moveTo>
                  <a:pt x="22141" y="4720"/>
                </a:moveTo>
                <a:cubicBezTo>
                  <a:pt x="22218" y="4229"/>
                  <a:pt x="22340" y="3764"/>
                  <a:pt x="22499" y="3329"/>
                </a:cubicBezTo>
                <a:moveTo>
                  <a:pt x="14000" y="5192"/>
                </a:moveTo>
                <a:cubicBezTo>
                  <a:pt x="14474" y="5569"/>
                  <a:pt x="14910" y="6023"/>
                  <a:pt x="15300" y="6540"/>
                </a:cubicBezTo>
                <a:moveTo>
                  <a:pt x="4127" y="15789"/>
                </a:moveTo>
                <a:cubicBezTo>
                  <a:pt x="4024" y="15332"/>
                  <a:pt x="3948" y="14858"/>
                  <a:pt x="3900" y="14375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10" name="文本框 5"/>
          <p:cNvSpPr txBox="1"/>
          <p:nvPr/>
        </p:nvSpPr>
        <p:spPr>
          <a:xfrm>
            <a:off x="1116013" y="2200275"/>
            <a:ext cx="66135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哪些物体的体积接近1立方厘米？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宽屏</PresentationFormat>
  <Paragraphs>105</Paragraphs>
  <Slides>35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方正大黑简体</vt:lpstr>
      <vt:lpstr>方正舒体</vt:lpstr>
      <vt:lpstr>黑体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Georgia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2023-01-17T00:41:13Z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2C39698DCDC24AE18D1708623F75E687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