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80" r:id="rId4"/>
    <p:sldId id="312" r:id="rId5"/>
    <p:sldId id="313" r:id="rId6"/>
    <p:sldId id="306" r:id="rId7"/>
    <p:sldId id="314" r:id="rId8"/>
    <p:sldId id="317" r:id="rId9"/>
    <p:sldId id="307" r:id="rId10"/>
    <p:sldId id="265" r:id="rId11"/>
    <p:sldId id="304" r:id="rId12"/>
    <p:sldId id="291" r:id="rId13"/>
    <p:sldId id="309" r:id="rId14"/>
    <p:sldId id="318" r:id="rId15"/>
    <p:sldId id="300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8302" autoAdjust="0"/>
  </p:normalViewPr>
  <p:slideViewPr>
    <p:cSldViewPr>
      <p:cViewPr varScale="1">
        <p:scale>
          <a:sx n="152" d="100"/>
          <a:sy n="152" d="100"/>
        </p:scale>
        <p:origin x="-6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6CE2-C6EB-40B1-AB63-E0918F4ED4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698F-AABA-47B2-987D-B18F1D66D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940A7-49EB-4931-8A31-7AD3391CE1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510C-4197-4E10-B732-9BC57DBF1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0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15913"/>
            <a:ext cx="9144000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土地面积问题</a:t>
            </a:r>
            <a:endParaRPr lang="zh-CN" altLang="en-US" sz="5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79101" y="629056"/>
            <a:ext cx="1574790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土</a:t>
            </a:r>
            <a:r>
              <a:rPr lang="zh-CN" altLang="en-US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地面</a:t>
            </a:r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积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7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182036" y="444396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755576" y="2211712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2.05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平方千米＝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      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755576" y="2804071"/>
            <a:ext cx="8136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）光明村共有土地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公顷，全村共有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人，平均每人拥有土地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    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平方米。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1040999"/>
            <a:ext cx="19896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填一填。</a:t>
            </a:r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755576" y="1635648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5888" y="1746452"/>
            <a:ext cx="95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36000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936" y="232611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2050000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2990" y="3450401"/>
            <a:ext cx="85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12" grpId="0"/>
      <p:bldP spid="14" grpId="0"/>
      <p:bldP spid="3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755576" y="2715766"/>
            <a:ext cx="81369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）我国的陆地面积是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960.1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万平方千米，人口约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137054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万人，人均陆地面积约是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   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保留一位小数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1040999"/>
            <a:ext cx="19896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填一填。</a:t>
            </a:r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755576" y="1635648"/>
            <a:ext cx="8136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）学校操场的面积是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公顷，全校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1000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名学生到操场上做广播体操，平均每名学生的占地面积是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8224" y="225410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336209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7005.3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3" y="555528"/>
            <a:ext cx="770485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全球荒漠化日益危害人类的生存环境，全球陆地面积中可耕地面积只有约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0.15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亿平方千米，而荒漠化面积约有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万平方千米。全球荒漠化面积约合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亿平方千米，全球荒漠化面积约是可耕地面积的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倍。</a:t>
            </a: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3158723" y="2499743"/>
            <a:ext cx="9092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0.36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5428092" y="3075807"/>
            <a:ext cx="7280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2.4</a:t>
            </a:r>
            <a:endParaRPr lang="zh-CN" altLang="en-US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555528"/>
            <a:ext cx="77768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下面是我国人口最多的六个省份的人口（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年全国第六次人口普查结果）和土地面积，请你算出每个省的人均土地面积。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915566"/>
          <a:ext cx="7483996" cy="374313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省份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人口</a:t>
                      </a: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alt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万</a:t>
                      </a: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人）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土地面积</a:t>
                      </a:r>
                      <a:r>
                        <a:rPr lang="en-US" sz="2400" u="none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</a:p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en-US" sz="2400" u="none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万平方千米</a:t>
                      </a:r>
                      <a:r>
                        <a:rPr lang="zh-CN" sz="2400" u="none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）</a:t>
                      </a:r>
                      <a:endParaRPr lang="zh-CN" sz="2400" b="1" u="none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人均土地面积</a:t>
                      </a:r>
                      <a:endParaRPr lang="en-US" sz="2400" kern="1200" spc="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(</a:t>
                      </a: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平方米</a:t>
                      </a: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）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广东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10430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山东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9579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河南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9402</a:t>
                      </a:r>
                      <a:endParaRPr lang="zh-CN" sz="2400" b="1" kern="1200" spc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四川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8042</a:t>
                      </a:r>
                      <a:endParaRPr lang="zh-CN" sz="2400" b="1" kern="1200" spc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江苏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7866</a:t>
                      </a:r>
                      <a:endParaRPr lang="zh-CN" sz="2400" b="1" kern="1200" spc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zh-CN" sz="2400" b="1" kern="1200" spc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 anchor="ctr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975"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 err="1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河北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7185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tc>
                  <a:txBody>
                    <a:bodyPr/>
                    <a:lstStyle/>
                    <a:p>
                      <a:pPr marL="0" indent="-25400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spc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sz="2400" b="1" kern="1200" spc="0" dirty="0"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349" marR="634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36"/>
          <p:cNvSpPr txBox="1">
            <a:spLocks noChangeArrowheads="1"/>
          </p:cNvSpPr>
          <p:nvPr/>
        </p:nvSpPr>
        <p:spPr bwMode="auto">
          <a:xfrm>
            <a:off x="6732592" y="3939904"/>
            <a:ext cx="915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2644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48467" y="1729722"/>
            <a:ext cx="806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1726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732592" y="2211712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1670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732592" y="2573493"/>
            <a:ext cx="806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1808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732592" y="3118199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6093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732592" y="3509597"/>
            <a:ext cx="806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1271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555528"/>
            <a:ext cx="770485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计划在甲、乙两城之间修筑一条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千米长的公路。设计路面宽为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米，公路两边共留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米作为绿化带。修路共要征用土地多少公顷？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619672" y="2628659"/>
            <a:ext cx="655272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千米＝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40000×40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1600000(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83568" y="1751775"/>
            <a:ext cx="7992888" cy="2764192"/>
            <a:chOff x="683568" y="1751774"/>
            <a:chExt cx="7992888" cy="276419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83568" y="1751774"/>
              <a:ext cx="7992888" cy="276419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2911" y="2075676"/>
              <a:ext cx="7632849" cy="2008242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．人均占地面积＝总面积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÷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总人数。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．求国家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(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或省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)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人均占地面积时需先换算单位，再计算。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927100" y="1059584"/>
            <a:ext cx="7302500" cy="1795463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        我国土地荒漠化形势十分严峻，是世界上荒漠化严重的国家之一。荒漠化面积大、分布广、类型多，全国荒漠化土地面积超过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262.2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万平方公里，占国土总面积的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27.3%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。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3484563" y="627536"/>
            <a:ext cx="1973262" cy="725487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土地荒漠化</a:t>
            </a:r>
          </a:p>
        </p:txBody>
      </p:sp>
      <p:pic>
        <p:nvPicPr>
          <p:cNvPr id="27" name="图片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9632" y="2855045"/>
            <a:ext cx="6768752" cy="19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1043612" y="978800"/>
            <a:ext cx="198804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读统计表。</a:t>
            </a:r>
          </a:p>
        </p:txBody>
      </p:sp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884242" y="2355825"/>
          <a:ext cx="7412037" cy="2129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国 家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陆地面积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万平方千米</a:t>
                      </a:r>
                      <a:r>
                        <a:rPr kumimoji="0" 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人口（万人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人均面积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平方米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俄罗斯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1707. 5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14239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加拿大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997. 1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3413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中国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960. 1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137054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美国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936.4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30935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TextBox 29"/>
          <p:cNvSpPr txBox="1">
            <a:spLocks noChangeArrowheads="1"/>
          </p:cNvSpPr>
          <p:nvPr/>
        </p:nvSpPr>
        <p:spPr bwMode="auto">
          <a:xfrm>
            <a:off x="2052639" y="1707751"/>
            <a:ext cx="50882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陆地面积最大的四个国家的陆地面积和人口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3512620"/>
            <a:ext cx="960298" cy="1363386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202756"/>
            <a:ext cx="990460" cy="1457228"/>
          </a:xfrm>
          <a:prstGeom prst="rect">
            <a:avLst/>
          </a:prstGeom>
        </p:spPr>
      </p:pic>
      <p:sp>
        <p:nvSpPr>
          <p:cNvPr id="8" name="云形标注 7"/>
          <p:cNvSpPr/>
          <p:nvPr/>
        </p:nvSpPr>
        <p:spPr>
          <a:xfrm>
            <a:off x="1602020" y="3204880"/>
            <a:ext cx="2736304" cy="1021760"/>
          </a:xfrm>
          <a:prstGeom prst="cloudCallout">
            <a:avLst>
              <a:gd name="adj1" fmla="val -52375"/>
              <a:gd name="adj2" fmla="val 2879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我国陆地面积排第三位，人口是最多的。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4211960" y="3291830"/>
            <a:ext cx="3168352" cy="1342119"/>
          </a:xfrm>
          <a:prstGeom prst="cloudCallout">
            <a:avLst>
              <a:gd name="adj1" fmla="val 57624"/>
              <a:gd name="adj2" fmla="val 325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我国陆地面积和加拿大、美国相比差不多，人口可差太多了。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945469" y="411512"/>
          <a:ext cx="7412037" cy="2129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国 家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陆地面积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万平方千米</a:t>
                      </a:r>
                      <a:r>
                        <a:rPr kumimoji="0" 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人口（万人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人均面积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平方米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俄罗斯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1707. 5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14239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加拿大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997. 1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3413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中国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960. 1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137054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美国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936.4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30935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1115616" y="2499743"/>
            <a:ext cx="5753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从上面的统计表中，你了解到哪些信息？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796" y="3641209"/>
            <a:ext cx="879830" cy="1306807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22" y="3462516"/>
            <a:ext cx="951934" cy="1464514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1907704" y="3723880"/>
            <a:ext cx="3168352" cy="814037"/>
          </a:xfrm>
          <a:prstGeom prst="wedgeRoundRectCallout">
            <a:avLst>
              <a:gd name="adj1" fmla="val -65604"/>
              <a:gd name="adj2" fmla="val 2661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比较我国和其他国家的人均面积，你有何感想？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4842380" y="3511649"/>
            <a:ext cx="2609940" cy="1038321"/>
          </a:xfrm>
          <a:prstGeom prst="cloudCallout">
            <a:avLst>
              <a:gd name="adj1" fmla="val 57624"/>
              <a:gd name="adj2" fmla="val 325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我国的人均面积太少啦！</a:t>
            </a: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1090657" y="2451721"/>
            <a:ext cx="71216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用计算器算一算各国人均面积大约有多少平方米，填在表中。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45469" y="411512"/>
          <a:ext cx="7412037" cy="2129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国 家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陆地面积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万平方千米</a:t>
                      </a:r>
                      <a:r>
                        <a:rPr kumimoji="0" 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人口（万人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人均面积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平方米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俄罗斯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1707. 5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14239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加拿大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997. 1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3413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中国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960. 1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137054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美国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936.4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30935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60232" y="9155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0.12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12663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0.29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0348" y="16109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0.007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0348" y="19956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0.03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2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1000415" y="411510"/>
            <a:ext cx="27093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读下面的数据。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230535"/>
            <a:ext cx="1970088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06876" y="3084737"/>
            <a:ext cx="2349500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3897168" y="1557562"/>
            <a:ext cx="3395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●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地球上陆地面积约为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14900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万平方千米。</a:t>
            </a: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1625454" y="3378424"/>
            <a:ext cx="3811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●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全球荒漠化面积达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万平方千米。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827587" y="2295948"/>
            <a:ext cx="75630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）把全球荒漠化面积与俄罗斯、加拿大、中国、美国四个国家的陆地面积比较，你发现了什么？</a:t>
            </a:r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827588" y="3337704"/>
            <a:ext cx="756300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俄罗斯、中国、美国三国陆地面积之和是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1707.5+960.1+936.4=3604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（万平方千米），可见全球荒漠化面积相当于这三国陆地面积的总和。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45469" y="411608"/>
          <a:ext cx="7412037" cy="2129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国 家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陆地面积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万平方千米</a:t>
                      </a:r>
                      <a:r>
                        <a:rPr kumimoji="0" 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人口（万人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人均面积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平方米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俄罗斯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1707. 5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14239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加拿大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997. 1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3413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中国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960. 1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137054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美国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936.4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30935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9155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0.12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12663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0.29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0348" y="16109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0.007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348" y="19956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0.03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827587" y="2295948"/>
            <a:ext cx="75630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）算一算：全球荒漠化面积大约占地球陆地面积的几分之几？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29"/>
              <p:cNvSpPr txBox="1">
                <a:spLocks noChangeArrowheads="1"/>
              </p:cNvSpPr>
              <p:nvPr/>
            </p:nvSpPr>
            <p:spPr bwMode="auto">
              <a:xfrm>
                <a:off x="827588" y="3337706"/>
                <a:ext cx="7563003" cy="1443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3600÷14900≈0.25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  <a:sym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Times New Roman" panose="02020603050405020304" pitchFamily="18" charset="0"/>
                  </a:rPr>
                  <a:t>，可见全球荒漠化面积相当于地球陆地面积的四分之一。</a:t>
                </a:r>
              </a:p>
            </p:txBody>
          </p:sp>
        </mc:Choice>
        <mc:Fallback xmlns="">
          <p:sp>
            <p:nvSpPr>
              <p:cNvPr id="7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8" y="3337706"/>
                <a:ext cx="7563003" cy="1443985"/>
              </a:xfrm>
              <a:prstGeom prst="rect">
                <a:avLst/>
              </a:prstGeom>
              <a:blipFill rotWithShape="1">
                <a:blip r:embed="rId2"/>
                <a:stretch>
                  <a:fillRect l="-2" t="-10" r="4" b="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45469" y="411608"/>
          <a:ext cx="7412037" cy="2129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国 家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陆地面积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万平方千米</a:t>
                      </a:r>
                      <a:r>
                        <a:rPr kumimoji="0" 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人口（万人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人均面积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平方米</a:t>
                      </a: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俄罗斯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1707. 5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14239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加拿大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997. 1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3413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中国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960. 1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137054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10160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美国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936.4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2540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30935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" panose="02020509000000000000" pitchFamily="49" charset="-120"/>
                        <a:ea typeface="MingLiU" panose="02020509000000000000" pitchFamily="49" charset="-120"/>
                      </a:endParaRPr>
                    </a:p>
                  </a:txBody>
                  <a:tcPr marL="6350" marR="635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pitchFamily="18" charset="-120"/>
                        <a:ea typeface="MingLiU_HKSCS" panose="02020500000000000000" pitchFamily="18" charset="-120"/>
                      </a:endParaRPr>
                    </a:p>
                  </a:txBody>
                  <a:tcPr marL="6350" marR="635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91556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0.12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12663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0.29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0348" y="16109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0.007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348" y="19956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0.03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4" y="827592"/>
            <a:ext cx="959439" cy="1335928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2115447" y="555526"/>
            <a:ext cx="3689424" cy="1021760"/>
          </a:xfrm>
          <a:prstGeom prst="cloudCallout">
            <a:avLst>
              <a:gd name="adj1" fmla="val -54204"/>
              <a:gd name="adj2" fmla="val 511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说说你对土地荒漠化现象的感受。</a:t>
            </a: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259632" y="2139702"/>
            <a:ext cx="712879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457200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 通过以上的计算和比较足以说明全球荒漠化的严重性，大家要充分认识到土地荒漠化的危害，积极行动起来，重视对土地荒漠化的治理。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全屏显示(16:9)</PresentationFormat>
  <Paragraphs>209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MingLiU</vt:lpstr>
      <vt:lpstr>MingLiU_HKSCS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4E655CF67DDB4331974FA930845BBF89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