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0" r:id="rId3"/>
    <p:sldId id="257" r:id="rId4"/>
    <p:sldId id="281" r:id="rId5"/>
    <p:sldId id="282" r:id="rId6"/>
    <p:sldId id="283" r:id="rId7"/>
    <p:sldId id="285" r:id="rId8"/>
    <p:sldId id="294" r:id="rId9"/>
    <p:sldId id="295" r:id="rId10"/>
    <p:sldId id="286" r:id="rId11"/>
    <p:sldId id="288" r:id="rId12"/>
    <p:sldId id="289" r:id="rId13"/>
    <p:sldId id="291" r:id="rId14"/>
    <p:sldId id="292" r:id="rId15"/>
    <p:sldId id="293" r:id="rId16"/>
  </p:sldIdLst>
  <p:sldSz cx="12192000" cy="6858000"/>
  <p:notesSz cx="6858000" cy="9144000"/>
  <p:embeddedFontLst>
    <p:embeddedFont>
      <p:font typeface="等线" panose="02010600030101010101" pitchFamily="2" charset="-12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2" autoAdjust="0"/>
    <p:restoredTop sz="94660"/>
  </p:normalViewPr>
  <p:slideViewPr>
    <p:cSldViewPr snapToGrid="0">
      <p:cViewPr>
        <p:scale>
          <a:sx n="75" d="100"/>
          <a:sy n="75" d="100"/>
        </p:scale>
        <p:origin x="1493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7B4B584-418D-4904-8183-059BEE37D132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1D7AD7C-E309-40C3-BF45-49AA34B445A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7AD7C-E309-40C3-BF45-49AA34B445A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2000" cy="6656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" y="2"/>
            <a:ext cx="2129742" cy="769614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0" y="4826642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0" y="4919240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0" y="2"/>
            <a:ext cx="2000909" cy="723058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347111" y="462987"/>
            <a:ext cx="447491" cy="1189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8606" y="2591798"/>
            <a:ext cx="581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渔家傲（天接云涛连晓雾）</a:t>
            </a:r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5463251" y="2406605"/>
            <a:ext cx="3530277" cy="0"/>
          </a:xfrm>
          <a:prstGeom prst="line">
            <a:avLst/>
          </a:prstGeom>
          <a:ln w="28575">
            <a:gradFill>
              <a:gsLst>
                <a:gs pos="0">
                  <a:srgbClr val="7030A0"/>
                </a:gs>
                <a:gs pos="100000">
                  <a:srgbClr val="7030A0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/>
          <p:cNvSpPr/>
          <p:nvPr/>
        </p:nvSpPr>
        <p:spPr>
          <a:xfrm>
            <a:off x="5367941" y="3732757"/>
            <a:ext cx="2225052" cy="4166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mtClean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1600" b="1" smtClean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lang="zh-CN" altLang="en-US" sz="1600" b="1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graduation-hat_2473"/>
          <p:cNvSpPr>
            <a:spLocks noChangeAspect="1"/>
          </p:cNvSpPr>
          <p:nvPr/>
        </p:nvSpPr>
        <p:spPr bwMode="auto">
          <a:xfrm>
            <a:off x="5329169" y="1808194"/>
            <a:ext cx="650174" cy="401641"/>
          </a:xfrm>
          <a:custGeom>
            <a:avLst/>
            <a:gdLst>
              <a:gd name="connsiteX0" fmla="*/ 543428 w 576238"/>
              <a:gd name="connsiteY0" fmla="*/ 274208 h 355968"/>
              <a:gd name="connsiteX1" fmla="*/ 543428 w 576238"/>
              <a:gd name="connsiteY1" fmla="*/ 338693 h 355968"/>
              <a:gd name="connsiteX2" fmla="*/ 541442 w 576238"/>
              <a:gd name="connsiteY2" fmla="*/ 343653 h 355968"/>
              <a:gd name="connsiteX3" fmla="*/ 535484 w 576238"/>
              <a:gd name="connsiteY3" fmla="*/ 345637 h 355968"/>
              <a:gd name="connsiteX4" fmla="*/ 517608 w 576238"/>
              <a:gd name="connsiteY4" fmla="*/ 354566 h 355968"/>
              <a:gd name="connsiteX5" fmla="*/ 512643 w 576238"/>
              <a:gd name="connsiteY5" fmla="*/ 355558 h 355968"/>
              <a:gd name="connsiteX6" fmla="*/ 509663 w 576238"/>
              <a:gd name="connsiteY6" fmla="*/ 350598 h 355968"/>
              <a:gd name="connsiteX7" fmla="*/ 514629 w 576238"/>
              <a:gd name="connsiteY7" fmla="*/ 277184 h 355968"/>
              <a:gd name="connsiteX8" fmla="*/ 543428 w 576238"/>
              <a:gd name="connsiteY8" fmla="*/ 274208 h 355968"/>
              <a:gd name="connsiteX9" fmla="*/ 288119 w 576238"/>
              <a:gd name="connsiteY9" fmla="*/ 251378 h 355968"/>
              <a:gd name="connsiteX10" fmla="*/ 126176 w 576238"/>
              <a:gd name="connsiteY10" fmla="*/ 274185 h 355968"/>
              <a:gd name="connsiteX11" fmla="*/ 288119 w 576238"/>
              <a:gd name="connsiteY11" fmla="*/ 296001 h 355968"/>
              <a:gd name="connsiteX12" fmla="*/ 450062 w 576238"/>
              <a:gd name="connsiteY12" fmla="*/ 274185 h 355968"/>
              <a:gd name="connsiteX13" fmla="*/ 288119 w 576238"/>
              <a:gd name="connsiteY13" fmla="*/ 251378 h 355968"/>
              <a:gd name="connsiteX14" fmla="*/ 288119 w 576238"/>
              <a:gd name="connsiteY14" fmla="*/ 126432 h 355968"/>
              <a:gd name="connsiteX15" fmla="*/ 111273 w 576238"/>
              <a:gd name="connsiteY15" fmla="*/ 178989 h 355968"/>
              <a:gd name="connsiteX16" fmla="*/ 111273 w 576238"/>
              <a:gd name="connsiteY16" fmla="*/ 190888 h 355968"/>
              <a:gd name="connsiteX17" fmla="*/ 288119 w 576238"/>
              <a:gd name="connsiteY17" fmla="*/ 144282 h 355968"/>
              <a:gd name="connsiteX18" fmla="*/ 464964 w 576238"/>
              <a:gd name="connsiteY18" fmla="*/ 190888 h 355968"/>
              <a:gd name="connsiteX19" fmla="*/ 464964 w 576238"/>
              <a:gd name="connsiteY19" fmla="*/ 178989 h 355968"/>
              <a:gd name="connsiteX20" fmla="*/ 288119 w 576238"/>
              <a:gd name="connsiteY20" fmla="*/ 126432 h 355968"/>
              <a:gd name="connsiteX21" fmla="*/ 288119 w 576238"/>
              <a:gd name="connsiteY21" fmla="*/ 0 h 355968"/>
              <a:gd name="connsiteX22" fmla="*/ 306002 w 576238"/>
              <a:gd name="connsiteY22" fmla="*/ 4462 h 355968"/>
              <a:gd name="connsiteX23" fmla="*/ 569284 w 576238"/>
              <a:gd name="connsiteY23" fmla="*/ 144282 h 355968"/>
              <a:gd name="connsiteX24" fmla="*/ 576238 w 576238"/>
              <a:gd name="connsiteY24" fmla="*/ 155190 h 355968"/>
              <a:gd name="connsiteX25" fmla="*/ 569284 w 576238"/>
              <a:gd name="connsiteY25" fmla="*/ 166098 h 355968"/>
              <a:gd name="connsiteX26" fmla="*/ 533517 w 576238"/>
              <a:gd name="connsiteY26" fmla="*/ 185930 h 355968"/>
              <a:gd name="connsiteX27" fmla="*/ 533517 w 576238"/>
              <a:gd name="connsiteY27" fmla="*/ 243445 h 355968"/>
              <a:gd name="connsiteX28" fmla="*/ 543452 w 576238"/>
              <a:gd name="connsiteY28" fmla="*/ 258319 h 355968"/>
              <a:gd name="connsiteX29" fmla="*/ 527556 w 576238"/>
              <a:gd name="connsiteY29" fmla="*/ 274185 h 355968"/>
              <a:gd name="connsiteX30" fmla="*/ 511660 w 576238"/>
              <a:gd name="connsiteY30" fmla="*/ 258319 h 355968"/>
              <a:gd name="connsiteX31" fmla="*/ 521595 w 576238"/>
              <a:gd name="connsiteY31" fmla="*/ 243445 h 355968"/>
              <a:gd name="connsiteX32" fmla="*/ 521595 w 576238"/>
              <a:gd name="connsiteY32" fmla="*/ 192872 h 355968"/>
              <a:gd name="connsiteX33" fmla="*/ 470925 w 576238"/>
              <a:gd name="connsiteY33" fmla="*/ 223612 h 355968"/>
              <a:gd name="connsiteX34" fmla="*/ 470925 w 576238"/>
              <a:gd name="connsiteY34" fmla="*/ 274185 h 355968"/>
              <a:gd name="connsiteX35" fmla="*/ 288119 w 576238"/>
              <a:gd name="connsiteY35" fmla="*/ 309884 h 355968"/>
              <a:gd name="connsiteX36" fmla="*/ 106306 w 576238"/>
              <a:gd name="connsiteY36" fmla="*/ 274185 h 355968"/>
              <a:gd name="connsiteX37" fmla="*/ 105312 w 576238"/>
              <a:gd name="connsiteY37" fmla="*/ 223612 h 355968"/>
              <a:gd name="connsiteX38" fmla="*/ 5961 w 576238"/>
              <a:gd name="connsiteY38" fmla="*/ 166098 h 355968"/>
              <a:gd name="connsiteX39" fmla="*/ 0 w 576238"/>
              <a:gd name="connsiteY39" fmla="*/ 155190 h 355968"/>
              <a:gd name="connsiteX40" fmla="*/ 6954 w 576238"/>
              <a:gd name="connsiteY40" fmla="*/ 144282 h 355968"/>
              <a:gd name="connsiteX41" fmla="*/ 270236 w 576238"/>
              <a:gd name="connsiteY41" fmla="*/ 4462 h 355968"/>
              <a:gd name="connsiteX42" fmla="*/ 288119 w 576238"/>
              <a:gd name="connsiteY42" fmla="*/ 0 h 35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76238" h="355968">
                <a:moveTo>
                  <a:pt x="543428" y="274208"/>
                </a:moveTo>
                <a:lnTo>
                  <a:pt x="543428" y="338693"/>
                </a:lnTo>
                <a:cubicBezTo>
                  <a:pt x="543428" y="340677"/>
                  <a:pt x="542435" y="341669"/>
                  <a:pt x="541442" y="343653"/>
                </a:cubicBezTo>
                <a:cubicBezTo>
                  <a:pt x="539456" y="344645"/>
                  <a:pt x="537470" y="345637"/>
                  <a:pt x="535484" y="345637"/>
                </a:cubicBezTo>
                <a:cubicBezTo>
                  <a:pt x="531511" y="345637"/>
                  <a:pt x="524560" y="347621"/>
                  <a:pt x="517608" y="354566"/>
                </a:cubicBezTo>
                <a:cubicBezTo>
                  <a:pt x="516615" y="355558"/>
                  <a:pt x="513636" y="356550"/>
                  <a:pt x="512643" y="355558"/>
                </a:cubicBezTo>
                <a:cubicBezTo>
                  <a:pt x="510656" y="354566"/>
                  <a:pt x="509663" y="352582"/>
                  <a:pt x="509663" y="350598"/>
                </a:cubicBezTo>
                <a:lnTo>
                  <a:pt x="514629" y="277184"/>
                </a:lnTo>
                <a:cubicBezTo>
                  <a:pt x="514629" y="277184"/>
                  <a:pt x="530518" y="288097"/>
                  <a:pt x="543428" y="274208"/>
                </a:cubicBezTo>
                <a:close/>
                <a:moveTo>
                  <a:pt x="288119" y="251378"/>
                </a:moveTo>
                <a:cubicBezTo>
                  <a:pt x="198703" y="251378"/>
                  <a:pt x="126176" y="261294"/>
                  <a:pt x="126176" y="274185"/>
                </a:cubicBezTo>
                <a:cubicBezTo>
                  <a:pt x="126176" y="286085"/>
                  <a:pt x="198703" y="296001"/>
                  <a:pt x="288119" y="296001"/>
                </a:cubicBezTo>
                <a:cubicBezTo>
                  <a:pt x="377535" y="296001"/>
                  <a:pt x="450062" y="286085"/>
                  <a:pt x="450062" y="274185"/>
                </a:cubicBezTo>
                <a:cubicBezTo>
                  <a:pt x="450062" y="261294"/>
                  <a:pt x="377535" y="251378"/>
                  <a:pt x="288119" y="251378"/>
                </a:cubicBezTo>
                <a:close/>
                <a:moveTo>
                  <a:pt x="288119" y="126432"/>
                </a:moveTo>
                <a:cubicBezTo>
                  <a:pt x="146046" y="126432"/>
                  <a:pt x="111273" y="178989"/>
                  <a:pt x="111273" y="178989"/>
                </a:cubicBezTo>
                <a:lnTo>
                  <a:pt x="111273" y="190888"/>
                </a:lnTo>
                <a:cubicBezTo>
                  <a:pt x="123195" y="177997"/>
                  <a:pt x="165917" y="144282"/>
                  <a:pt x="288119" y="144282"/>
                </a:cubicBezTo>
                <a:cubicBezTo>
                  <a:pt x="410321" y="144282"/>
                  <a:pt x="453042" y="177997"/>
                  <a:pt x="464964" y="190888"/>
                </a:cubicBezTo>
                <a:lnTo>
                  <a:pt x="464964" y="178989"/>
                </a:lnTo>
                <a:cubicBezTo>
                  <a:pt x="464964" y="178989"/>
                  <a:pt x="430191" y="126432"/>
                  <a:pt x="288119" y="126432"/>
                </a:cubicBezTo>
                <a:close/>
                <a:moveTo>
                  <a:pt x="288119" y="0"/>
                </a:moveTo>
                <a:cubicBezTo>
                  <a:pt x="294328" y="0"/>
                  <a:pt x="300538" y="1487"/>
                  <a:pt x="306002" y="4462"/>
                </a:cubicBezTo>
                <a:lnTo>
                  <a:pt x="569284" y="144282"/>
                </a:lnTo>
                <a:cubicBezTo>
                  <a:pt x="573258" y="146265"/>
                  <a:pt x="576238" y="150231"/>
                  <a:pt x="576238" y="155190"/>
                </a:cubicBezTo>
                <a:cubicBezTo>
                  <a:pt x="576238" y="160148"/>
                  <a:pt x="573258" y="164114"/>
                  <a:pt x="569284" y="166098"/>
                </a:cubicBezTo>
                <a:lnTo>
                  <a:pt x="533517" y="185930"/>
                </a:lnTo>
                <a:lnTo>
                  <a:pt x="533517" y="243445"/>
                </a:lnTo>
                <a:cubicBezTo>
                  <a:pt x="539478" y="245428"/>
                  <a:pt x="543452" y="251378"/>
                  <a:pt x="543452" y="258319"/>
                </a:cubicBezTo>
                <a:cubicBezTo>
                  <a:pt x="543452" y="266252"/>
                  <a:pt x="536498" y="274185"/>
                  <a:pt x="527556" y="274185"/>
                </a:cubicBezTo>
                <a:cubicBezTo>
                  <a:pt x="519608" y="274185"/>
                  <a:pt x="511660" y="266252"/>
                  <a:pt x="511660" y="258319"/>
                </a:cubicBezTo>
                <a:cubicBezTo>
                  <a:pt x="511660" y="251378"/>
                  <a:pt x="515634" y="245428"/>
                  <a:pt x="521595" y="243445"/>
                </a:cubicBezTo>
                <a:lnTo>
                  <a:pt x="521595" y="192872"/>
                </a:lnTo>
                <a:lnTo>
                  <a:pt x="470925" y="223612"/>
                </a:lnTo>
                <a:cubicBezTo>
                  <a:pt x="470925" y="223612"/>
                  <a:pt x="470925" y="272202"/>
                  <a:pt x="470925" y="274185"/>
                </a:cubicBezTo>
                <a:cubicBezTo>
                  <a:pt x="470925" y="294018"/>
                  <a:pt x="388464" y="309884"/>
                  <a:pt x="288119" y="309884"/>
                </a:cubicBezTo>
                <a:cubicBezTo>
                  <a:pt x="187774" y="309884"/>
                  <a:pt x="106306" y="294018"/>
                  <a:pt x="106306" y="274185"/>
                </a:cubicBezTo>
                <a:cubicBezTo>
                  <a:pt x="106306" y="272202"/>
                  <a:pt x="105312" y="223612"/>
                  <a:pt x="105312" y="223612"/>
                </a:cubicBezTo>
                <a:lnTo>
                  <a:pt x="5961" y="166098"/>
                </a:lnTo>
                <a:cubicBezTo>
                  <a:pt x="1987" y="164114"/>
                  <a:pt x="0" y="160148"/>
                  <a:pt x="0" y="155190"/>
                </a:cubicBezTo>
                <a:cubicBezTo>
                  <a:pt x="0" y="151223"/>
                  <a:pt x="2980" y="146265"/>
                  <a:pt x="6954" y="144282"/>
                </a:cubicBezTo>
                <a:lnTo>
                  <a:pt x="270236" y="4462"/>
                </a:lnTo>
                <a:cubicBezTo>
                  <a:pt x="275700" y="1487"/>
                  <a:pt x="281909" y="0"/>
                  <a:pt x="28811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42363" y="1261640"/>
            <a:ext cx="3919004" cy="3919004"/>
          </a:xfrm>
          <a:prstGeom prst="ellipse">
            <a:avLst/>
          </a:prstGeom>
          <a:blipFill dpi="0" rotWithShape="1">
            <a:blip r:embed="rId3"/>
            <a:srcRect/>
            <a:stretch>
              <a:fillRect l="-25000" r="-25000"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64324" y="358814"/>
            <a:ext cx="370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spc="3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79940" y="1737130"/>
            <a:ext cx="750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诗词五首</a:t>
            </a:r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en-US" altLang="zh-CN" sz="32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18" grpId="0" animBg="1"/>
      <p:bldP spid="20" grpId="0"/>
      <p:bldP spid="22" grpId="0" animBg="1"/>
      <p:bldP spid="23" grpId="0" animBg="1"/>
      <p:bldP spid="24" grpId="0" animBg="1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8" name="矩形 15"/>
          <p:cNvSpPr>
            <a:spLocks noChangeArrowheads="1"/>
          </p:cNvSpPr>
          <p:nvPr/>
        </p:nvSpPr>
        <p:spPr bwMode="auto">
          <a:xfrm>
            <a:off x="829849" y="1425211"/>
            <a:ext cx="1527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 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974700" y="2387075"/>
            <a:ext cx="8257074" cy="27101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我回答路途遥远，叹息天色已晚，我虽能写出惊人的诗句，却毫无用处。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我要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像大鹏鸟那样乘风高飞。风啊，你不要停，把我所乘的如飞蓬般轻快的小船吹到仙山上去吧。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37" y="2843102"/>
            <a:ext cx="10635325" cy="168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98865" y="1351605"/>
            <a:ext cx="10607335" cy="1293944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赏析“接”“连”两个动词的妙处。  </a:t>
            </a:r>
          </a:p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合作交流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接”“连”二字把四垂的天幕、汹涌的云涛、弥漫的大雾自然地组合在一起，形成一种浑茫无际的境界。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8865" y="3127517"/>
            <a:ext cx="10607335" cy="878446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indent="2667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2. “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路长”“日暮”两个词写出了什么？  </a:t>
            </a:r>
          </a:p>
          <a:p>
            <a:pPr lvl="0" indent="266700">
              <a:lnSpc>
                <a:spcPct val="150000"/>
              </a:lnSpc>
            </a:pP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【</a:t>
            </a:r>
            <a:r>
              <a:rPr lang="zh-CN" altLang="en-US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合作交流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】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写出了词人孤独无依的痛苦感受和辛苦求索、遭逢坎坷的境遇。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8865" y="4487930"/>
            <a:ext cx="10607335" cy="1709442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indent="26670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4.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这首词是如何体现词人的浪漫主义特色的？   </a:t>
            </a:r>
          </a:p>
          <a:p>
            <a:pPr lvl="0" indent="266700">
              <a:lnSpc>
                <a:spcPct val="150000"/>
              </a:lnSpc>
            </a:pP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【</a:t>
            </a:r>
            <a:r>
              <a:rPr lang="zh-CN" altLang="en-US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合作交流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】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这首词，思路开宕，想象丰富，意境辽阔，充满了浪漫主义色彩。它把读者带到仙境中去，饱览丰富多姿的云涛；大鹏展翅万里的浩大境界，以及那轻舟乘风吹向三山的美景，使人为之神往。这首词就是这样借神仙境界来表达自己浪漫主义胸怀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 animBg="1"/>
      <p:bldP spid="8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68101" y="2899420"/>
            <a:ext cx="10532962" cy="16922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这首词通过对梦境的描述，抒发了词人对现实的不满，表达了词人烦闷的心情，充分表现了她对理想生活的追求。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68101" y="2594464"/>
            <a:ext cx="10532962" cy="27101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此词语工词妙，天、云涛、晓雾有机地连在一起，气势磅礴，格调雄奇，大有豪放气派。词人最后表示，要像大鹏一样乘风高飞，奔向缥缈的神山，寻求幸福，意境壮阔，想象丰富，充满浓厚的浪漫主义色彩。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8101" y="1724461"/>
            <a:ext cx="8599990" cy="5232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语言豪迈，气势磅礴，想象丰富，充满浪漫主义色彩。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1" y="2"/>
            <a:ext cx="2129742" cy="769614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0" y="4826642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0" y="4919240"/>
            <a:ext cx="12192000" cy="1938759"/>
          </a:xfrm>
          <a:custGeom>
            <a:avLst/>
            <a:gdLst>
              <a:gd name="connsiteX0" fmla="*/ 2523281 w 12192000"/>
              <a:gd name="connsiteY0" fmla="*/ 1411 h 3051340"/>
              <a:gd name="connsiteX1" fmla="*/ 10486663 w 12192000"/>
              <a:gd name="connsiteY1" fmla="*/ 2455244 h 3051340"/>
              <a:gd name="connsiteX2" fmla="*/ 12128963 w 12192000"/>
              <a:gd name="connsiteY2" fmla="*/ 2623644 h 3051340"/>
              <a:gd name="connsiteX3" fmla="*/ 12192000 w 12192000"/>
              <a:gd name="connsiteY3" fmla="*/ 2622410 h 3051340"/>
              <a:gd name="connsiteX4" fmla="*/ 12192000 w 12192000"/>
              <a:gd name="connsiteY4" fmla="*/ 3051340 h 3051340"/>
              <a:gd name="connsiteX5" fmla="*/ 0 w 12192000"/>
              <a:gd name="connsiteY5" fmla="*/ 3051340 h 3051340"/>
              <a:gd name="connsiteX6" fmla="*/ 0 w 12192000"/>
              <a:gd name="connsiteY6" fmla="*/ 1278751 h 3051340"/>
              <a:gd name="connsiteX7" fmla="*/ 128975 w 12192000"/>
              <a:gd name="connsiteY7" fmla="*/ 1128733 h 3051340"/>
              <a:gd name="connsiteX8" fmla="*/ 2523281 w 12192000"/>
              <a:gd name="connsiteY8" fmla="*/ 1411 h 305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51340">
                <a:moveTo>
                  <a:pt x="2523281" y="1411"/>
                </a:moveTo>
                <a:cubicBezTo>
                  <a:pt x="4444679" y="-62250"/>
                  <a:pt x="8503534" y="2046272"/>
                  <a:pt x="10486663" y="2455244"/>
                </a:cubicBezTo>
                <a:cubicBezTo>
                  <a:pt x="11106391" y="2583048"/>
                  <a:pt x="11650763" y="2624758"/>
                  <a:pt x="12128963" y="2623644"/>
                </a:cubicBezTo>
                <a:lnTo>
                  <a:pt x="12192000" y="2622410"/>
                </a:lnTo>
                <a:lnTo>
                  <a:pt x="12192000" y="3051340"/>
                </a:lnTo>
                <a:lnTo>
                  <a:pt x="0" y="3051340"/>
                </a:lnTo>
                <a:lnTo>
                  <a:pt x="0" y="1278751"/>
                </a:lnTo>
                <a:lnTo>
                  <a:pt x="128975" y="1128733"/>
                </a:lnTo>
                <a:cubicBezTo>
                  <a:pt x="709628" y="491448"/>
                  <a:pt x="1442495" y="37221"/>
                  <a:pt x="2523281" y="141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0" y="2"/>
            <a:ext cx="2000909" cy="723058"/>
          </a:xfrm>
          <a:custGeom>
            <a:avLst/>
            <a:gdLst>
              <a:gd name="connsiteX0" fmla="*/ 0 w 5476898"/>
              <a:gd name="connsiteY0" fmla="*/ 0 h 1979159"/>
              <a:gd name="connsiteX1" fmla="*/ 5476898 w 5476898"/>
              <a:gd name="connsiteY1" fmla="*/ 0 h 1979159"/>
              <a:gd name="connsiteX2" fmla="*/ 5439695 w 5476898"/>
              <a:gd name="connsiteY2" fmla="*/ 47276 h 1979159"/>
              <a:gd name="connsiteX3" fmla="*/ 3125165 w 5476898"/>
              <a:gd name="connsiteY3" fmla="*/ 1944547 h 1979159"/>
              <a:gd name="connsiteX4" fmla="*/ 186262 w 5476898"/>
              <a:gd name="connsiteY4" fmla="*/ 1200587 h 1979159"/>
              <a:gd name="connsiteX5" fmla="*/ 0 w 5476898"/>
              <a:gd name="connsiteY5" fmla="*/ 1133810 h 197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898" h="1979159">
                <a:moveTo>
                  <a:pt x="0" y="0"/>
                </a:moveTo>
                <a:lnTo>
                  <a:pt x="5476898" y="0"/>
                </a:lnTo>
                <a:lnTo>
                  <a:pt x="5439695" y="47276"/>
                </a:lnTo>
                <a:cubicBezTo>
                  <a:pt x="4734649" y="933555"/>
                  <a:pt x="4009664" y="1743678"/>
                  <a:pt x="3125165" y="1944547"/>
                </a:cubicBezTo>
                <a:cubicBezTo>
                  <a:pt x="2303845" y="2131069"/>
                  <a:pt x="1035520" y="1517822"/>
                  <a:pt x="186262" y="1200587"/>
                </a:cubicBezTo>
                <a:lnTo>
                  <a:pt x="0" y="113381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347111" y="462987"/>
            <a:ext cx="447491" cy="1189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08607" y="2591798"/>
            <a:ext cx="6562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6000" i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5463251" y="2406605"/>
            <a:ext cx="3530277" cy="0"/>
          </a:xfrm>
          <a:prstGeom prst="line">
            <a:avLst/>
          </a:prstGeom>
          <a:ln w="28575">
            <a:gradFill>
              <a:gsLst>
                <a:gs pos="0">
                  <a:srgbClr val="7030A0"/>
                </a:gs>
                <a:gs pos="100000">
                  <a:srgbClr val="7030A0">
                    <a:alpha val="0"/>
                  </a:srgb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/>
          <p:cNvSpPr/>
          <p:nvPr/>
        </p:nvSpPr>
        <p:spPr>
          <a:xfrm>
            <a:off x="5367941" y="3934463"/>
            <a:ext cx="2225052" cy="4166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graduation-hat_2473"/>
          <p:cNvSpPr>
            <a:spLocks noChangeAspect="1"/>
          </p:cNvSpPr>
          <p:nvPr/>
        </p:nvSpPr>
        <p:spPr bwMode="auto">
          <a:xfrm>
            <a:off x="5329169" y="1808194"/>
            <a:ext cx="650174" cy="401641"/>
          </a:xfrm>
          <a:custGeom>
            <a:avLst/>
            <a:gdLst>
              <a:gd name="connsiteX0" fmla="*/ 543428 w 576238"/>
              <a:gd name="connsiteY0" fmla="*/ 274208 h 355968"/>
              <a:gd name="connsiteX1" fmla="*/ 543428 w 576238"/>
              <a:gd name="connsiteY1" fmla="*/ 338693 h 355968"/>
              <a:gd name="connsiteX2" fmla="*/ 541442 w 576238"/>
              <a:gd name="connsiteY2" fmla="*/ 343653 h 355968"/>
              <a:gd name="connsiteX3" fmla="*/ 535484 w 576238"/>
              <a:gd name="connsiteY3" fmla="*/ 345637 h 355968"/>
              <a:gd name="connsiteX4" fmla="*/ 517608 w 576238"/>
              <a:gd name="connsiteY4" fmla="*/ 354566 h 355968"/>
              <a:gd name="connsiteX5" fmla="*/ 512643 w 576238"/>
              <a:gd name="connsiteY5" fmla="*/ 355558 h 355968"/>
              <a:gd name="connsiteX6" fmla="*/ 509663 w 576238"/>
              <a:gd name="connsiteY6" fmla="*/ 350598 h 355968"/>
              <a:gd name="connsiteX7" fmla="*/ 514629 w 576238"/>
              <a:gd name="connsiteY7" fmla="*/ 277184 h 355968"/>
              <a:gd name="connsiteX8" fmla="*/ 543428 w 576238"/>
              <a:gd name="connsiteY8" fmla="*/ 274208 h 355968"/>
              <a:gd name="connsiteX9" fmla="*/ 288119 w 576238"/>
              <a:gd name="connsiteY9" fmla="*/ 251378 h 355968"/>
              <a:gd name="connsiteX10" fmla="*/ 126176 w 576238"/>
              <a:gd name="connsiteY10" fmla="*/ 274185 h 355968"/>
              <a:gd name="connsiteX11" fmla="*/ 288119 w 576238"/>
              <a:gd name="connsiteY11" fmla="*/ 296001 h 355968"/>
              <a:gd name="connsiteX12" fmla="*/ 450062 w 576238"/>
              <a:gd name="connsiteY12" fmla="*/ 274185 h 355968"/>
              <a:gd name="connsiteX13" fmla="*/ 288119 w 576238"/>
              <a:gd name="connsiteY13" fmla="*/ 251378 h 355968"/>
              <a:gd name="connsiteX14" fmla="*/ 288119 w 576238"/>
              <a:gd name="connsiteY14" fmla="*/ 126432 h 355968"/>
              <a:gd name="connsiteX15" fmla="*/ 111273 w 576238"/>
              <a:gd name="connsiteY15" fmla="*/ 178989 h 355968"/>
              <a:gd name="connsiteX16" fmla="*/ 111273 w 576238"/>
              <a:gd name="connsiteY16" fmla="*/ 190888 h 355968"/>
              <a:gd name="connsiteX17" fmla="*/ 288119 w 576238"/>
              <a:gd name="connsiteY17" fmla="*/ 144282 h 355968"/>
              <a:gd name="connsiteX18" fmla="*/ 464964 w 576238"/>
              <a:gd name="connsiteY18" fmla="*/ 190888 h 355968"/>
              <a:gd name="connsiteX19" fmla="*/ 464964 w 576238"/>
              <a:gd name="connsiteY19" fmla="*/ 178989 h 355968"/>
              <a:gd name="connsiteX20" fmla="*/ 288119 w 576238"/>
              <a:gd name="connsiteY20" fmla="*/ 126432 h 355968"/>
              <a:gd name="connsiteX21" fmla="*/ 288119 w 576238"/>
              <a:gd name="connsiteY21" fmla="*/ 0 h 355968"/>
              <a:gd name="connsiteX22" fmla="*/ 306002 w 576238"/>
              <a:gd name="connsiteY22" fmla="*/ 4462 h 355968"/>
              <a:gd name="connsiteX23" fmla="*/ 569284 w 576238"/>
              <a:gd name="connsiteY23" fmla="*/ 144282 h 355968"/>
              <a:gd name="connsiteX24" fmla="*/ 576238 w 576238"/>
              <a:gd name="connsiteY24" fmla="*/ 155190 h 355968"/>
              <a:gd name="connsiteX25" fmla="*/ 569284 w 576238"/>
              <a:gd name="connsiteY25" fmla="*/ 166098 h 355968"/>
              <a:gd name="connsiteX26" fmla="*/ 533517 w 576238"/>
              <a:gd name="connsiteY26" fmla="*/ 185930 h 355968"/>
              <a:gd name="connsiteX27" fmla="*/ 533517 w 576238"/>
              <a:gd name="connsiteY27" fmla="*/ 243445 h 355968"/>
              <a:gd name="connsiteX28" fmla="*/ 543452 w 576238"/>
              <a:gd name="connsiteY28" fmla="*/ 258319 h 355968"/>
              <a:gd name="connsiteX29" fmla="*/ 527556 w 576238"/>
              <a:gd name="connsiteY29" fmla="*/ 274185 h 355968"/>
              <a:gd name="connsiteX30" fmla="*/ 511660 w 576238"/>
              <a:gd name="connsiteY30" fmla="*/ 258319 h 355968"/>
              <a:gd name="connsiteX31" fmla="*/ 521595 w 576238"/>
              <a:gd name="connsiteY31" fmla="*/ 243445 h 355968"/>
              <a:gd name="connsiteX32" fmla="*/ 521595 w 576238"/>
              <a:gd name="connsiteY32" fmla="*/ 192872 h 355968"/>
              <a:gd name="connsiteX33" fmla="*/ 470925 w 576238"/>
              <a:gd name="connsiteY33" fmla="*/ 223612 h 355968"/>
              <a:gd name="connsiteX34" fmla="*/ 470925 w 576238"/>
              <a:gd name="connsiteY34" fmla="*/ 274185 h 355968"/>
              <a:gd name="connsiteX35" fmla="*/ 288119 w 576238"/>
              <a:gd name="connsiteY35" fmla="*/ 309884 h 355968"/>
              <a:gd name="connsiteX36" fmla="*/ 106306 w 576238"/>
              <a:gd name="connsiteY36" fmla="*/ 274185 h 355968"/>
              <a:gd name="connsiteX37" fmla="*/ 105312 w 576238"/>
              <a:gd name="connsiteY37" fmla="*/ 223612 h 355968"/>
              <a:gd name="connsiteX38" fmla="*/ 5961 w 576238"/>
              <a:gd name="connsiteY38" fmla="*/ 166098 h 355968"/>
              <a:gd name="connsiteX39" fmla="*/ 0 w 576238"/>
              <a:gd name="connsiteY39" fmla="*/ 155190 h 355968"/>
              <a:gd name="connsiteX40" fmla="*/ 6954 w 576238"/>
              <a:gd name="connsiteY40" fmla="*/ 144282 h 355968"/>
              <a:gd name="connsiteX41" fmla="*/ 270236 w 576238"/>
              <a:gd name="connsiteY41" fmla="*/ 4462 h 355968"/>
              <a:gd name="connsiteX42" fmla="*/ 288119 w 576238"/>
              <a:gd name="connsiteY42" fmla="*/ 0 h 35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76238" h="355968">
                <a:moveTo>
                  <a:pt x="543428" y="274208"/>
                </a:moveTo>
                <a:lnTo>
                  <a:pt x="543428" y="338693"/>
                </a:lnTo>
                <a:cubicBezTo>
                  <a:pt x="543428" y="340677"/>
                  <a:pt x="542435" y="341669"/>
                  <a:pt x="541442" y="343653"/>
                </a:cubicBezTo>
                <a:cubicBezTo>
                  <a:pt x="539456" y="344645"/>
                  <a:pt x="537470" y="345637"/>
                  <a:pt x="535484" y="345637"/>
                </a:cubicBezTo>
                <a:cubicBezTo>
                  <a:pt x="531511" y="345637"/>
                  <a:pt x="524560" y="347621"/>
                  <a:pt x="517608" y="354566"/>
                </a:cubicBezTo>
                <a:cubicBezTo>
                  <a:pt x="516615" y="355558"/>
                  <a:pt x="513636" y="356550"/>
                  <a:pt x="512643" y="355558"/>
                </a:cubicBezTo>
                <a:cubicBezTo>
                  <a:pt x="510656" y="354566"/>
                  <a:pt x="509663" y="352582"/>
                  <a:pt x="509663" y="350598"/>
                </a:cubicBezTo>
                <a:lnTo>
                  <a:pt x="514629" y="277184"/>
                </a:lnTo>
                <a:cubicBezTo>
                  <a:pt x="514629" y="277184"/>
                  <a:pt x="530518" y="288097"/>
                  <a:pt x="543428" y="274208"/>
                </a:cubicBezTo>
                <a:close/>
                <a:moveTo>
                  <a:pt x="288119" y="251378"/>
                </a:moveTo>
                <a:cubicBezTo>
                  <a:pt x="198703" y="251378"/>
                  <a:pt x="126176" y="261294"/>
                  <a:pt x="126176" y="274185"/>
                </a:cubicBezTo>
                <a:cubicBezTo>
                  <a:pt x="126176" y="286085"/>
                  <a:pt x="198703" y="296001"/>
                  <a:pt x="288119" y="296001"/>
                </a:cubicBezTo>
                <a:cubicBezTo>
                  <a:pt x="377535" y="296001"/>
                  <a:pt x="450062" y="286085"/>
                  <a:pt x="450062" y="274185"/>
                </a:cubicBezTo>
                <a:cubicBezTo>
                  <a:pt x="450062" y="261294"/>
                  <a:pt x="377535" y="251378"/>
                  <a:pt x="288119" y="251378"/>
                </a:cubicBezTo>
                <a:close/>
                <a:moveTo>
                  <a:pt x="288119" y="126432"/>
                </a:moveTo>
                <a:cubicBezTo>
                  <a:pt x="146046" y="126432"/>
                  <a:pt x="111273" y="178989"/>
                  <a:pt x="111273" y="178989"/>
                </a:cubicBezTo>
                <a:lnTo>
                  <a:pt x="111273" y="190888"/>
                </a:lnTo>
                <a:cubicBezTo>
                  <a:pt x="123195" y="177997"/>
                  <a:pt x="165917" y="144282"/>
                  <a:pt x="288119" y="144282"/>
                </a:cubicBezTo>
                <a:cubicBezTo>
                  <a:pt x="410321" y="144282"/>
                  <a:pt x="453042" y="177997"/>
                  <a:pt x="464964" y="190888"/>
                </a:cubicBezTo>
                <a:lnTo>
                  <a:pt x="464964" y="178989"/>
                </a:lnTo>
                <a:cubicBezTo>
                  <a:pt x="464964" y="178989"/>
                  <a:pt x="430191" y="126432"/>
                  <a:pt x="288119" y="126432"/>
                </a:cubicBezTo>
                <a:close/>
                <a:moveTo>
                  <a:pt x="288119" y="0"/>
                </a:moveTo>
                <a:cubicBezTo>
                  <a:pt x="294328" y="0"/>
                  <a:pt x="300538" y="1487"/>
                  <a:pt x="306002" y="4462"/>
                </a:cubicBezTo>
                <a:lnTo>
                  <a:pt x="569284" y="144282"/>
                </a:lnTo>
                <a:cubicBezTo>
                  <a:pt x="573258" y="146265"/>
                  <a:pt x="576238" y="150231"/>
                  <a:pt x="576238" y="155190"/>
                </a:cubicBezTo>
                <a:cubicBezTo>
                  <a:pt x="576238" y="160148"/>
                  <a:pt x="573258" y="164114"/>
                  <a:pt x="569284" y="166098"/>
                </a:cubicBezTo>
                <a:lnTo>
                  <a:pt x="533517" y="185930"/>
                </a:lnTo>
                <a:lnTo>
                  <a:pt x="533517" y="243445"/>
                </a:lnTo>
                <a:cubicBezTo>
                  <a:pt x="539478" y="245428"/>
                  <a:pt x="543452" y="251378"/>
                  <a:pt x="543452" y="258319"/>
                </a:cubicBezTo>
                <a:cubicBezTo>
                  <a:pt x="543452" y="266252"/>
                  <a:pt x="536498" y="274185"/>
                  <a:pt x="527556" y="274185"/>
                </a:cubicBezTo>
                <a:cubicBezTo>
                  <a:pt x="519608" y="274185"/>
                  <a:pt x="511660" y="266252"/>
                  <a:pt x="511660" y="258319"/>
                </a:cubicBezTo>
                <a:cubicBezTo>
                  <a:pt x="511660" y="251378"/>
                  <a:pt x="515634" y="245428"/>
                  <a:pt x="521595" y="243445"/>
                </a:cubicBezTo>
                <a:lnTo>
                  <a:pt x="521595" y="192872"/>
                </a:lnTo>
                <a:lnTo>
                  <a:pt x="470925" y="223612"/>
                </a:lnTo>
                <a:cubicBezTo>
                  <a:pt x="470925" y="223612"/>
                  <a:pt x="470925" y="272202"/>
                  <a:pt x="470925" y="274185"/>
                </a:cubicBezTo>
                <a:cubicBezTo>
                  <a:pt x="470925" y="294018"/>
                  <a:pt x="388464" y="309884"/>
                  <a:pt x="288119" y="309884"/>
                </a:cubicBezTo>
                <a:cubicBezTo>
                  <a:pt x="187774" y="309884"/>
                  <a:pt x="106306" y="294018"/>
                  <a:pt x="106306" y="274185"/>
                </a:cubicBezTo>
                <a:cubicBezTo>
                  <a:pt x="106306" y="272202"/>
                  <a:pt x="105312" y="223612"/>
                  <a:pt x="105312" y="223612"/>
                </a:cubicBezTo>
                <a:lnTo>
                  <a:pt x="5961" y="166098"/>
                </a:lnTo>
                <a:cubicBezTo>
                  <a:pt x="1987" y="164114"/>
                  <a:pt x="0" y="160148"/>
                  <a:pt x="0" y="155190"/>
                </a:cubicBezTo>
                <a:cubicBezTo>
                  <a:pt x="0" y="151223"/>
                  <a:pt x="2980" y="146265"/>
                  <a:pt x="6954" y="144282"/>
                </a:cubicBezTo>
                <a:lnTo>
                  <a:pt x="270236" y="4462"/>
                </a:lnTo>
                <a:cubicBezTo>
                  <a:pt x="275700" y="1487"/>
                  <a:pt x="281909" y="0"/>
                  <a:pt x="288119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42363" y="1261640"/>
            <a:ext cx="3919004" cy="3919004"/>
          </a:xfrm>
          <a:prstGeom prst="ellipse">
            <a:avLst/>
          </a:prstGeom>
          <a:blipFill dpi="0" rotWithShape="1">
            <a:blip r:embed="rId3"/>
            <a:srcRect/>
            <a:stretch>
              <a:fillRect l="-25000" r="-25000"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64324" y="358814"/>
            <a:ext cx="370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i="1" spc="3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879940" y="1737130"/>
            <a:ext cx="750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诗词五首</a:t>
            </a:r>
            <a:r>
              <a:rPr lang="en-US" altLang="zh-CN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en-US" altLang="zh-CN" sz="32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18" grpId="0" animBg="1"/>
      <p:bldP spid="20" grpId="0"/>
      <p:bldP spid="22" grpId="0" animBg="1"/>
      <p:bldP spid="23" grpId="0" animBg="1"/>
      <p:bldP spid="24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38479" y="2414316"/>
            <a:ext cx="11151951" cy="22023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李清照前期时题材多为自然风光和思念之情，清丽、明快。后期因国破家亡后政治上的风险和个人生活的种种悲惨遭遇，词变得凄凉而又深沉，多抒发伤时念旧和悼念亡夫之情。今天，我们学习这首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渔家傲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，看一看是什么风格的诗词呢？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38479" y="924011"/>
            <a:ext cx="11360295" cy="271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诵读不同体裁的诗歌，体会它们不同的韵律特点。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结合诗人生平和诗歌创作背景，理解诗歌中寄寓的情感。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初步学习品析诗歌中传情达意的艺术手法。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74700" y="2432787"/>
            <a:ext cx="7602701" cy="29409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李清照（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1084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－约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1155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），济南（今属山东）人，号易安居士。宋代女词人，婉约词派代表。其词风格婉约，善用白描手法，自辟蹊径，语言清丽，富有生活气息，人称“易安体”。后人有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漱玉词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辑本。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50" y="2432788"/>
            <a:ext cx="2211893" cy="294099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写作背景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21690" y="1800276"/>
            <a:ext cx="8119110" cy="28024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李清照南渡后不久，丈夫赵明诚病死。国破家亡兼夫死，使她生活上和精神上受到很大的打击。从此，她只身漂泊江南，孤单寂寞地度过晚年，处于“路长嗟日暮”的困境。但李清照性格爽直，不愿受生活的束缚，所以有时她会乘着想象的翅膀飞向另一个世界，去那里寻求自己的理想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74701" y="1730578"/>
            <a:ext cx="57388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殷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勤（       ）      </a:t>
            </a:r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嗟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日暮（      ）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216126" y="1768678"/>
            <a:ext cx="617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yīn</a:t>
            </a:r>
            <a:endParaRPr lang="zh-CN" altLang="en-US" sz="240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238309" y="1730578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jié</a:t>
            </a:r>
            <a:endParaRPr lang="zh-CN" altLang="en-US" sz="240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34807" y="2838639"/>
            <a:ext cx="546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谩</a:t>
            </a:r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81787" y="2819145"/>
            <a:ext cx="5461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蓬</a:t>
            </a:r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4700" y="2690336"/>
            <a:ext cx="8847137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学诗</a:t>
            </a:r>
            <a:r>
              <a:rPr lang="en-US" altLang="zh-CN" sz="2800" u="sng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màn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）有惊人句      </a:t>
            </a:r>
            <a:r>
              <a:rPr lang="en-US" altLang="zh-CN" sz="2800" u="sng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péng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2728" y="1356241"/>
            <a:ext cx="106073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根据课下注释疏通文义，并将不懂之处画出来。</a:t>
            </a:r>
          </a:p>
        </p:txBody>
      </p:sp>
      <p:pic>
        <p:nvPicPr>
          <p:cNvPr id="18" name="范读《古诗五首5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418670"/>
            <a:ext cx="609600" cy="609600"/>
          </a:xfrm>
          <a:prstGeom prst="rect">
            <a:avLst/>
          </a:prstGeom>
        </p:spPr>
      </p:pic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608036" y="1879461"/>
            <a:ext cx="8333228" cy="114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原文：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天接云涛连晓雾，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星河欲转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帆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舞。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仿佛梦魂归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帝所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，闻天语，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殷勤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问我何处。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08036" y="3436119"/>
            <a:ext cx="89042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注释</a:t>
            </a:r>
            <a:r>
              <a:rPr lang="zh-CN" altLang="zh-CN" sz="24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星河欲转：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银河流转，指天快亮了。星河，银河。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帆：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船，这里喻指星星。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帝所：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天帝居住的地方。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殷勤：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情意恳切。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817863" y="5652110"/>
            <a:ext cx="1913576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报：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回答。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6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18" name="矩形 15"/>
          <p:cNvSpPr>
            <a:spLocks noChangeArrowheads="1"/>
          </p:cNvSpPr>
          <p:nvPr/>
        </p:nvSpPr>
        <p:spPr bwMode="auto">
          <a:xfrm>
            <a:off x="829849" y="1425211"/>
            <a:ext cx="1527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译文： 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974699" y="2387075"/>
            <a:ext cx="8620713" cy="271016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漫天的云涛汹涌翻滚，连着早晨的雾气弥漫飘移，银河流转，星星点点如千帆荡移。迷迷糊糊中（我觉得）灵魂归回到天帝住的地方，听到天帝在说话，恳切地问我要回哪儿去。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4700" y="249181"/>
            <a:ext cx="224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0" y="2"/>
            <a:ext cx="1281271" cy="825908"/>
            <a:chOff x="0" y="2"/>
            <a:chExt cx="1281271" cy="82590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0" y="2"/>
              <a:ext cx="1281271" cy="825908"/>
            </a:xfrm>
            <a:custGeom>
              <a:avLst/>
              <a:gdLst>
                <a:gd name="connsiteX0" fmla="*/ 0 w 1281271"/>
                <a:gd name="connsiteY0" fmla="*/ 0 h 825908"/>
                <a:gd name="connsiteX1" fmla="*/ 1281271 w 1281271"/>
                <a:gd name="connsiteY1" fmla="*/ 0 h 825908"/>
                <a:gd name="connsiteX2" fmla="*/ 1270643 w 1281271"/>
                <a:gd name="connsiteY2" fmla="*/ 19728 h 825908"/>
                <a:gd name="connsiteX3" fmla="*/ 609432 w 1281271"/>
                <a:gd name="connsiteY3" fmla="*/ 811464 h 825908"/>
                <a:gd name="connsiteX4" fmla="*/ 80251 w 1281271"/>
                <a:gd name="connsiteY4" fmla="*/ 677938 h 825908"/>
                <a:gd name="connsiteX5" fmla="*/ 0 w 1281271"/>
                <a:gd name="connsiteY5" fmla="*/ 632920 h 82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271" h="825908">
                  <a:moveTo>
                    <a:pt x="0" y="0"/>
                  </a:moveTo>
                  <a:lnTo>
                    <a:pt x="1281271" y="0"/>
                  </a:lnTo>
                  <a:lnTo>
                    <a:pt x="1270643" y="19728"/>
                  </a:lnTo>
                  <a:cubicBezTo>
                    <a:pt x="1069227" y="389575"/>
                    <a:pt x="862114" y="727641"/>
                    <a:pt x="609432" y="811464"/>
                  </a:cubicBezTo>
                  <a:cubicBezTo>
                    <a:pt x="462786" y="860112"/>
                    <a:pt x="266258" y="778390"/>
                    <a:pt x="80251" y="677938"/>
                  </a:cubicBezTo>
                  <a:lnTo>
                    <a:pt x="0" y="6329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" y="2"/>
              <a:ext cx="1203767" cy="775947"/>
            </a:xfrm>
            <a:custGeom>
              <a:avLst/>
              <a:gdLst>
                <a:gd name="connsiteX0" fmla="*/ 0 w 1203767"/>
                <a:gd name="connsiteY0" fmla="*/ 0 h 775947"/>
                <a:gd name="connsiteX1" fmla="*/ 1203767 w 1203767"/>
                <a:gd name="connsiteY1" fmla="*/ 0 h 775947"/>
                <a:gd name="connsiteX2" fmla="*/ 1193782 w 1203767"/>
                <a:gd name="connsiteY2" fmla="*/ 18535 h 775947"/>
                <a:gd name="connsiteX3" fmla="*/ 572569 w 1203767"/>
                <a:gd name="connsiteY3" fmla="*/ 762377 h 775947"/>
                <a:gd name="connsiteX4" fmla="*/ 75399 w 1203767"/>
                <a:gd name="connsiteY4" fmla="*/ 636928 h 775947"/>
                <a:gd name="connsiteX5" fmla="*/ 0 w 1203767"/>
                <a:gd name="connsiteY5" fmla="*/ 594632 h 7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3767" h="775947">
                  <a:moveTo>
                    <a:pt x="0" y="0"/>
                  </a:moveTo>
                  <a:lnTo>
                    <a:pt x="1203767" y="0"/>
                  </a:lnTo>
                  <a:lnTo>
                    <a:pt x="1193782" y="18535"/>
                  </a:lnTo>
                  <a:cubicBezTo>
                    <a:pt x="1004550" y="366009"/>
                    <a:pt x="809966" y="683625"/>
                    <a:pt x="572569" y="762377"/>
                  </a:cubicBezTo>
                  <a:cubicBezTo>
                    <a:pt x="434794" y="808082"/>
                    <a:pt x="250154" y="731304"/>
                    <a:pt x="75399" y="636928"/>
                  </a:cubicBezTo>
                  <a:lnTo>
                    <a:pt x="0" y="594632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74" y="3052855"/>
            <a:ext cx="2667000" cy="3581400"/>
          </a:xfrm>
          <a:prstGeom prst="rect">
            <a:avLst/>
          </a:prstGeom>
        </p:spPr>
      </p:pic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974700" y="1441995"/>
            <a:ext cx="7505700" cy="114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原文：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报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路长 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嗟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日暮</a:t>
            </a: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学诗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谩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有惊人句。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九万里风鹏正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。风休住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蓬舟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吹取</a:t>
            </a: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三山</a:t>
            </a:r>
            <a:r>
              <a:rPr lang="zh-CN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去</a:t>
            </a: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! </a:t>
            </a:r>
            <a:endParaRPr lang="zh-CN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74700" y="3052855"/>
            <a:ext cx="80200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注释</a:t>
            </a:r>
            <a:r>
              <a:rPr lang="zh-CN" altLang="zh-CN" sz="240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endParaRPr lang="en-US" altLang="zh-CN" sz="240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报：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回答。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谩：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同“漫”，空，徒然。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蓬舟：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如飞蓬般轻快的船。</a:t>
            </a:r>
            <a:endParaRPr lang="en-US" altLang="zh-CN" sz="2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三山：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神话中的蓬莱、方丈、瀛洲三座海上仙山。</a:t>
            </a:r>
          </a:p>
        </p:txBody>
      </p:sp>
      <p:sp>
        <p:nvSpPr>
          <p:cNvPr id="11" name="文本框 14"/>
          <p:cNvSpPr txBox="1">
            <a:spLocks noChangeArrowheads="1"/>
          </p:cNvSpPr>
          <p:nvPr/>
        </p:nvSpPr>
        <p:spPr bwMode="auto">
          <a:xfrm>
            <a:off x="5070223" y="3743470"/>
            <a:ext cx="265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嗟：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叹息，慨叹。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070223" y="4205135"/>
            <a:ext cx="1723549" cy="59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举：</a:t>
            </a:r>
            <a:r>
              <a: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高飞。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宽屏</PresentationFormat>
  <Paragraphs>79</Paragraphs>
  <Slides>15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楷体_GB2312</vt:lpstr>
      <vt:lpstr>等线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2020-12-15T03:02:00Z</dcterms:created>
  <dcterms:modified xsi:type="dcterms:W3CDTF">2023-01-11T01:39:28Z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E3721E7FAB0B40AF9C93BCF4CA8C7209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