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orient="horz" pos="600"/>
        <p:guide orient="horz" pos="38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10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11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12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13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14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15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16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17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18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19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2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20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21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3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4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5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6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7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8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9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362293" y="2132530"/>
            <a:ext cx="6953589" cy="2824288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427694"/>
              <a:ext cx="5033249" cy="1493030"/>
              <a:chOff x="-4714868" y="2206759"/>
              <a:chExt cx="5033249" cy="1493030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206759"/>
                <a:ext cx="5033249" cy="907714"/>
                <a:chOff x="-4714868" y="2206759"/>
                <a:chExt cx="5033249" cy="907714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14868" y="2206759"/>
                  <a:ext cx="4338546" cy="660142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1.5  </a:t>
                  </a:r>
                  <a:r>
                    <a:rPr kumimoji="0" lang="en-US" altLang="zh-CN" sz="54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zh-CN" altLang="en-US" sz="5400" b="1" dirty="0">
                      <a:solidFill>
                        <a:srgbClr val="ACAF9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算盘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矩形"/>
          <p:cNvSpPr/>
          <p:nvPr/>
        </p:nvSpPr>
        <p:spPr>
          <a:xfrm>
            <a:off x="6746108" y="1275198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1" name="矩形"/>
          <p:cNvSpPr/>
          <p:nvPr/>
        </p:nvSpPr>
        <p:spPr>
          <a:xfrm>
            <a:off x="6206358" y="1286311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2" name="矩形"/>
          <p:cNvSpPr/>
          <p:nvPr/>
        </p:nvSpPr>
        <p:spPr>
          <a:xfrm>
            <a:off x="5738046" y="1275198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183" name="对象"/>
          <p:cNvGraphicFramePr>
            <a:graphicFrameLocks noChangeAspect="1"/>
          </p:cNvGraphicFramePr>
          <p:nvPr/>
        </p:nvGraphicFramePr>
        <p:xfrm>
          <a:off x="2640832" y="2221348"/>
          <a:ext cx="6172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package" r:id="rId4" imgW="6172200" imgH="2641600" progId="Package">
                  <p:embed/>
                </p:oleObj>
              </mc:Choice>
              <mc:Fallback>
                <p:oleObj name="package" r:id="rId4" imgW="6172200" imgH="26416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/>
                      <a:stretch>
                        <a:fillRect/>
                      </a:stretch>
                    </p:blipFill>
                    <p:spPr>
                      <a:xfrm>
                        <a:off x="2640832" y="2221348"/>
                        <a:ext cx="6172200" cy="26416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直线"/>
          <p:cNvSpPr/>
          <p:nvPr/>
        </p:nvSpPr>
        <p:spPr>
          <a:xfrm>
            <a:off x="4153720" y="5461436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" name="艺术字"/>
          <p:cNvSpPr>
            <a:spLocks noChangeArrowheads="1" noChangeShapeType="1" noTextEdit="1"/>
          </p:cNvSpPr>
          <p:nvPr/>
        </p:nvSpPr>
        <p:spPr>
          <a:xfrm>
            <a:off x="5665020" y="4813736"/>
            <a:ext cx="288924" cy="530224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矩形"/>
          <p:cNvSpPr/>
          <p:nvPr/>
        </p:nvSpPr>
        <p:spPr>
          <a:xfrm>
            <a:off x="6967172" y="1546504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7" name="矩形"/>
          <p:cNvSpPr/>
          <p:nvPr/>
        </p:nvSpPr>
        <p:spPr>
          <a:xfrm>
            <a:off x="6427422" y="1557617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8" name="矩形"/>
          <p:cNvSpPr/>
          <p:nvPr/>
        </p:nvSpPr>
        <p:spPr>
          <a:xfrm>
            <a:off x="5959110" y="1546504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189" name="对象"/>
          <p:cNvGraphicFramePr>
            <a:graphicFrameLocks noChangeAspect="1"/>
          </p:cNvGraphicFramePr>
          <p:nvPr/>
        </p:nvGraphicFramePr>
        <p:xfrm>
          <a:off x="2790458" y="2421216"/>
          <a:ext cx="6121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package" r:id="rId4" imgW="6121400" imgH="2667000" progId="Package">
                  <p:embed/>
                </p:oleObj>
              </mc:Choice>
              <mc:Fallback>
                <p:oleObj name="package" r:id="rId4" imgW="6121400" imgH="26670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/>
                      <a:stretch>
                        <a:fillRect/>
                      </a:stretch>
                    </p:blipFill>
                    <p:spPr>
                      <a:xfrm>
                        <a:off x="2790458" y="2421216"/>
                        <a:ext cx="6121400" cy="26670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直线"/>
          <p:cNvSpPr/>
          <p:nvPr/>
        </p:nvSpPr>
        <p:spPr>
          <a:xfrm>
            <a:off x="4374784" y="5732742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1" name="艺术字"/>
          <p:cNvSpPr>
            <a:spLocks noChangeArrowheads="1" noChangeShapeType="1" noTextEdit="1"/>
          </p:cNvSpPr>
          <p:nvPr/>
        </p:nvSpPr>
        <p:spPr>
          <a:xfrm>
            <a:off x="5886084" y="5085042"/>
            <a:ext cx="288924" cy="530224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矩形"/>
          <p:cNvSpPr/>
          <p:nvPr/>
        </p:nvSpPr>
        <p:spPr>
          <a:xfrm>
            <a:off x="7117898" y="1224714"/>
            <a:ext cx="548429" cy="9486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93" name="矩形"/>
          <p:cNvSpPr/>
          <p:nvPr/>
        </p:nvSpPr>
        <p:spPr>
          <a:xfrm>
            <a:off x="6578148" y="1235826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94" name="矩形"/>
          <p:cNvSpPr/>
          <p:nvPr/>
        </p:nvSpPr>
        <p:spPr>
          <a:xfrm>
            <a:off x="6109836" y="1224714"/>
            <a:ext cx="548429" cy="9486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195" name="对象"/>
          <p:cNvGraphicFramePr>
            <a:graphicFrameLocks noChangeAspect="1"/>
          </p:cNvGraphicFramePr>
          <p:nvPr/>
        </p:nvGraphicFramePr>
        <p:xfrm>
          <a:off x="3012622" y="2170863"/>
          <a:ext cx="61849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package" r:id="rId4" imgW="6184900" imgH="2692400" progId="Package">
                  <p:embed/>
                </p:oleObj>
              </mc:Choice>
              <mc:Fallback>
                <p:oleObj name="package" r:id="rId4" imgW="6184900" imgH="26924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/>
                      <a:stretch>
                        <a:fillRect/>
                      </a:stretch>
                    </p:blipFill>
                    <p:spPr>
                      <a:xfrm>
                        <a:off x="3012622" y="2170863"/>
                        <a:ext cx="6184900" cy="26924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直线"/>
          <p:cNvSpPr/>
          <p:nvPr/>
        </p:nvSpPr>
        <p:spPr>
          <a:xfrm>
            <a:off x="4525510" y="5401426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7" name="艺术字"/>
          <p:cNvSpPr>
            <a:spLocks noChangeArrowheads="1" noChangeShapeType="1" noTextEdit="1"/>
          </p:cNvSpPr>
          <p:nvPr/>
        </p:nvSpPr>
        <p:spPr>
          <a:xfrm>
            <a:off x="5965373" y="4753726"/>
            <a:ext cx="720725" cy="530224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74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矩形"/>
          <p:cNvSpPr/>
          <p:nvPr/>
        </p:nvSpPr>
        <p:spPr>
          <a:xfrm>
            <a:off x="7137994" y="1440891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99" name="矩形"/>
          <p:cNvSpPr/>
          <p:nvPr/>
        </p:nvSpPr>
        <p:spPr>
          <a:xfrm>
            <a:off x="6598244" y="1452004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0" name="矩形"/>
          <p:cNvSpPr/>
          <p:nvPr/>
        </p:nvSpPr>
        <p:spPr>
          <a:xfrm>
            <a:off x="6129932" y="1440891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201" name="对象"/>
          <p:cNvGraphicFramePr>
            <a:graphicFrameLocks noChangeAspect="1"/>
          </p:cNvGraphicFramePr>
          <p:nvPr/>
        </p:nvGraphicFramePr>
        <p:xfrm>
          <a:off x="3032718" y="2315603"/>
          <a:ext cx="62230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package" r:id="rId4" imgW="6223000" imgH="2654300" progId="Package">
                  <p:embed/>
                </p:oleObj>
              </mc:Choice>
              <mc:Fallback>
                <p:oleObj name="package" r:id="rId4" imgW="6223000" imgH="26543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/>
                      <a:stretch>
                        <a:fillRect/>
                      </a:stretch>
                    </p:blipFill>
                    <p:spPr>
                      <a:xfrm>
                        <a:off x="3032718" y="2315603"/>
                        <a:ext cx="6223000" cy="26543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直线"/>
          <p:cNvSpPr/>
          <p:nvPr/>
        </p:nvSpPr>
        <p:spPr>
          <a:xfrm>
            <a:off x="4545606" y="5833504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3" name="艺术字"/>
          <p:cNvSpPr>
            <a:spLocks noChangeArrowheads="1" noChangeShapeType="1" noTextEdit="1"/>
          </p:cNvSpPr>
          <p:nvPr/>
        </p:nvSpPr>
        <p:spPr>
          <a:xfrm>
            <a:off x="5625107" y="5041341"/>
            <a:ext cx="1223961" cy="674688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126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矩形"/>
          <p:cNvSpPr/>
          <p:nvPr/>
        </p:nvSpPr>
        <p:spPr>
          <a:xfrm>
            <a:off x="7288719" y="1310263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5" name="矩形"/>
          <p:cNvSpPr/>
          <p:nvPr/>
        </p:nvSpPr>
        <p:spPr>
          <a:xfrm>
            <a:off x="6748969" y="1321376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6" name="矩形"/>
          <p:cNvSpPr/>
          <p:nvPr/>
        </p:nvSpPr>
        <p:spPr>
          <a:xfrm>
            <a:off x="6280657" y="1310263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7" name="直线"/>
          <p:cNvSpPr/>
          <p:nvPr/>
        </p:nvSpPr>
        <p:spPr>
          <a:xfrm>
            <a:off x="4696331" y="5702876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" name="艺术字"/>
          <p:cNvSpPr>
            <a:spLocks noChangeArrowheads="1" noChangeShapeType="1" noTextEdit="1"/>
          </p:cNvSpPr>
          <p:nvPr/>
        </p:nvSpPr>
        <p:spPr>
          <a:xfrm>
            <a:off x="5775832" y="4910713"/>
            <a:ext cx="1223961" cy="674688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602</a:t>
            </a:r>
          </a:p>
        </p:txBody>
      </p:sp>
      <p:graphicFrame>
        <p:nvGraphicFramePr>
          <p:cNvPr id="209" name="对象"/>
          <p:cNvGraphicFramePr>
            <a:graphicFrameLocks noChangeAspect="1"/>
          </p:cNvGraphicFramePr>
          <p:nvPr/>
        </p:nvGraphicFramePr>
        <p:xfrm>
          <a:off x="3183443" y="2318325"/>
          <a:ext cx="60960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package" r:id="rId4" imgW="6096000" imgH="2565400" progId="Package">
                  <p:embed/>
                </p:oleObj>
              </mc:Choice>
              <mc:Fallback>
                <p:oleObj name="package" r:id="rId4" imgW="6096000" imgH="25654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/>
                      <a:stretch>
                        <a:fillRect/>
                      </a:stretch>
                    </p:blipFill>
                    <p:spPr>
                      <a:xfrm>
                        <a:off x="3183443" y="2318325"/>
                        <a:ext cx="6096000" cy="25654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矩形"/>
          <p:cNvSpPr/>
          <p:nvPr/>
        </p:nvSpPr>
        <p:spPr>
          <a:xfrm>
            <a:off x="744537" y="1303339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12" name="矩形"/>
          <p:cNvSpPr/>
          <p:nvPr/>
        </p:nvSpPr>
        <p:spPr>
          <a:xfrm>
            <a:off x="2240608" y="2276464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17</a:t>
            </a:r>
            <a:endParaRPr lang="zh-CN" altLang="en-US" sz="2400" b="1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13" name="矩形"/>
          <p:cNvSpPr/>
          <p:nvPr/>
        </p:nvSpPr>
        <p:spPr>
          <a:xfrm>
            <a:off x="7566705" y="2194710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1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856" y="2996398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3305961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3305961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3305961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7220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5823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4426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299736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3091" y="4299736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7220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5823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4426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299736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722012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582312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442612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3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299736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3.125E-6 -0.0652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2.5E-6 -0.0662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-0.0666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041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矩形"/>
          <p:cNvSpPr/>
          <p:nvPr/>
        </p:nvSpPr>
        <p:spPr>
          <a:xfrm>
            <a:off x="509422" y="121925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37" name="矩形"/>
          <p:cNvSpPr/>
          <p:nvPr/>
        </p:nvSpPr>
        <p:spPr>
          <a:xfrm>
            <a:off x="1919062" y="2072921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254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38" name="矩形"/>
          <p:cNvSpPr/>
          <p:nvPr/>
        </p:nvSpPr>
        <p:spPr>
          <a:xfrm>
            <a:off x="7737528" y="2254999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3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79" y="3056687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3366250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3366250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7823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6426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3914" y="4360025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7823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6426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5029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360025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782301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642601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502901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360025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5029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360025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3366250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3.125E-6 -0.0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3.125E-6 -0.0666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6.25E-7 0.041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-0.066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-0.0666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-0.0659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-0.0682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矩形"/>
          <p:cNvSpPr/>
          <p:nvPr/>
        </p:nvSpPr>
        <p:spPr>
          <a:xfrm>
            <a:off x="2424113" y="1731964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65" name="矩形"/>
          <p:cNvSpPr/>
          <p:nvPr/>
        </p:nvSpPr>
        <p:spPr>
          <a:xfrm>
            <a:off x="3355976" y="2403476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180</a:t>
            </a:r>
            <a:endParaRPr lang="zh-CN" altLang="en-US" sz="2400" b="1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66" name="矩形"/>
          <p:cNvSpPr/>
          <p:nvPr/>
        </p:nvSpPr>
        <p:spPr>
          <a:xfrm>
            <a:off x="7827963" y="2636837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6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0114" y="3438525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6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3748088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6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51641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50244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349" y="4741863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51641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5024439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4884739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4741863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48847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4741863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3748088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5164139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50244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48847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4741863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3748088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19" pathEditMode="relative" ptsTypes="">
                                      <p:cBhvr>
                                        <p:cTn id="1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19" pathEditMode="relative" ptsTypes="">
                                      <p:cBhvr>
                                        <p:cTn id="14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67" pathEditMode="relative" ptsTypes=""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599" pathEditMode="relative" ptsTypes="">
                                      <p:cBhvr>
                                        <p:cTn id="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21" pathEditMode="relative" ptsTypes="">
                                      <p:cBhvr>
                                        <p:cTn id="2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矩形"/>
          <p:cNvSpPr/>
          <p:nvPr/>
        </p:nvSpPr>
        <p:spPr>
          <a:xfrm>
            <a:off x="565168" y="117448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91" name="矩形"/>
          <p:cNvSpPr/>
          <p:nvPr/>
        </p:nvSpPr>
        <p:spPr>
          <a:xfrm>
            <a:off x="1919062" y="1971397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609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92" name="矩形"/>
          <p:cNvSpPr/>
          <p:nvPr/>
        </p:nvSpPr>
        <p:spPr>
          <a:xfrm>
            <a:off x="8059075" y="2154516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9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226" y="2956204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6818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5421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5461" y="425954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6818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4024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25954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5421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4024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25954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326576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326576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68181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54211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40241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259542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3265767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-0.0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4.58333E-6 0.0412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2.70833E-6 -0.06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-0.0666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2.70833E-6 -0.0659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2.70833E-6 -0.0682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0.0412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矩形"/>
          <p:cNvSpPr/>
          <p:nvPr/>
        </p:nvSpPr>
        <p:spPr>
          <a:xfrm>
            <a:off x="524975" y="121925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319" name="矩形"/>
          <p:cNvSpPr/>
          <p:nvPr/>
        </p:nvSpPr>
        <p:spPr>
          <a:xfrm>
            <a:off x="1524000" y="1819935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800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20" name="矩形"/>
          <p:cNvSpPr/>
          <p:nvPr/>
        </p:nvSpPr>
        <p:spPr>
          <a:xfrm>
            <a:off x="7848060" y="2136826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32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0211" y="2938514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6641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4446" y="424185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6641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24185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5244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3847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24185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324807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324807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66412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52442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38472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241852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3248077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5244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3847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2.29167E-6 -0.066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04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2.29167E-6 -0.0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-0.0659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"/>
          <p:cNvSpPr/>
          <p:nvPr/>
        </p:nvSpPr>
        <p:spPr>
          <a:xfrm>
            <a:off x="1443613" y="959727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"/>
          <p:cNvSpPr/>
          <p:nvPr/>
        </p:nvSpPr>
        <p:spPr>
          <a:xfrm>
            <a:off x="660400" y="1271132"/>
            <a:ext cx="4067175" cy="539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你知道吗？</a:t>
            </a:r>
          </a:p>
        </p:txBody>
      </p:sp>
      <p:sp>
        <p:nvSpPr>
          <p:cNvPr id="32" name="矩形"/>
          <p:cNvSpPr/>
          <p:nvPr/>
        </p:nvSpPr>
        <p:spPr>
          <a:xfrm flipH="1">
            <a:off x="660400" y="5252224"/>
            <a:ext cx="6499352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数学的逐渐发展标志着人类的不断进步。</a:t>
            </a:r>
          </a:p>
        </p:txBody>
      </p:sp>
      <p:grpSp>
        <p:nvGrpSpPr>
          <p:cNvPr id="35" name="组合"/>
          <p:cNvGrpSpPr/>
          <p:nvPr/>
        </p:nvGrpSpPr>
        <p:grpSpPr>
          <a:xfrm>
            <a:off x="7325299" y="1327338"/>
            <a:ext cx="4286247" cy="1480353"/>
            <a:chOff x="4356100" y="342904"/>
            <a:chExt cx="4286247" cy="1480353"/>
          </a:xfrm>
        </p:grpSpPr>
        <p:pic>
          <p:nvPicPr>
            <p:cNvPr id="33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823" y="543733"/>
              <a:ext cx="1279524" cy="127952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34" name="圆角矩形标注"/>
            <p:cNvSpPr/>
            <p:nvPr/>
          </p:nvSpPr>
          <p:spPr>
            <a:xfrm>
              <a:off x="4356100" y="342904"/>
              <a:ext cx="2725737" cy="865187"/>
            </a:xfrm>
            <a:prstGeom prst="wedgeRoundRectCallout">
              <a:avLst>
                <a:gd name="adj1" fmla="val 61351"/>
                <a:gd name="adj2" fmla="val 1531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人类记数经历了漫长的历史过程。</a:t>
              </a:r>
            </a:p>
          </p:txBody>
        </p:sp>
      </p:grp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50" name="矩形"/>
          <p:cNvSpPr/>
          <p:nvPr/>
        </p:nvSpPr>
        <p:spPr>
          <a:xfrm>
            <a:off x="919738" y="3816295"/>
            <a:ext cx="1293812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石子</a:t>
            </a:r>
          </a:p>
        </p:txBody>
      </p:sp>
      <p:sp>
        <p:nvSpPr>
          <p:cNvPr id="51" name="矩形"/>
          <p:cNvSpPr/>
          <p:nvPr/>
        </p:nvSpPr>
        <p:spPr>
          <a:xfrm>
            <a:off x="2627589" y="3791651"/>
            <a:ext cx="1293813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结绳</a:t>
            </a:r>
          </a:p>
        </p:txBody>
      </p:sp>
      <p:sp>
        <p:nvSpPr>
          <p:cNvPr id="52" name="矩形"/>
          <p:cNvSpPr/>
          <p:nvPr/>
        </p:nvSpPr>
        <p:spPr>
          <a:xfrm>
            <a:off x="6087049" y="3793782"/>
            <a:ext cx="129540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算筹</a:t>
            </a:r>
          </a:p>
        </p:txBody>
      </p:sp>
      <p:sp>
        <p:nvSpPr>
          <p:cNvPr id="53" name="矩形"/>
          <p:cNvSpPr/>
          <p:nvPr/>
        </p:nvSpPr>
        <p:spPr>
          <a:xfrm>
            <a:off x="7334824" y="3750919"/>
            <a:ext cx="1416050" cy="5355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u="none" strike="noStrike" kern="1200" cap="none" spc="0" baseline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5   6   3</a:t>
            </a:r>
            <a:endParaRPr lang="zh-CN" altLang="en-US" sz="2400" u="none" strike="noStrike" kern="1200" cap="none" spc="0" baseline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Calibri" panose="020F0502020204030204" charset="0"/>
            </a:endParaRPr>
          </a:p>
        </p:txBody>
      </p:sp>
      <p:sp>
        <p:nvSpPr>
          <p:cNvPr id="54" name="矩形"/>
          <p:cNvSpPr/>
          <p:nvPr/>
        </p:nvSpPr>
        <p:spPr>
          <a:xfrm>
            <a:off x="9772428" y="4100157"/>
            <a:ext cx="129540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摆珠子</a:t>
            </a:r>
          </a:p>
        </p:txBody>
      </p:sp>
      <p:sp>
        <p:nvSpPr>
          <p:cNvPr id="55" name="矩形"/>
          <p:cNvSpPr/>
          <p:nvPr/>
        </p:nvSpPr>
        <p:spPr>
          <a:xfrm>
            <a:off x="7671373" y="5598569"/>
            <a:ext cx="1295399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算盘</a:t>
            </a:r>
          </a:p>
        </p:txBody>
      </p:sp>
      <p:pic>
        <p:nvPicPr>
          <p:cNvPr id="56" name="图片" descr="石子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695" y="2587040"/>
            <a:ext cx="1943100" cy="131129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7" name="图片" descr="摆珠子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71622" y="2678310"/>
            <a:ext cx="1497012" cy="14033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8" name="图片" descr="算盘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98499" y="5102422"/>
            <a:ext cx="2505074" cy="10795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9" name="图片" descr="u7jx03-9_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3557" y="2560598"/>
            <a:ext cx="1943100" cy="13763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0" name="图片" descr="u7jx03-9_2"/>
          <p:cNvPicPr>
            <a:picLocks noChangeAspect="1"/>
          </p:cNvPicPr>
          <p:nvPr/>
        </p:nvPicPr>
        <p:blipFill>
          <a:blip r:embed="rId8" cstate="print"/>
          <a:srcRect b="41344"/>
          <a:stretch>
            <a:fillRect/>
          </a:stretch>
        </p:blipFill>
        <p:spPr>
          <a:xfrm>
            <a:off x="5510787" y="2498382"/>
            <a:ext cx="3028949" cy="7207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1" name="图片" descr="未标题-12"/>
          <p:cNvPicPr>
            <a:picLocks noChangeAspect="1"/>
          </p:cNvPicPr>
          <p:nvPr/>
        </p:nvPicPr>
        <p:blipFill>
          <a:blip r:embed="rId9" cstate="print"/>
          <a:srcRect l="25401" t="9192" r="9134" b="31313"/>
          <a:stretch>
            <a:fillRect/>
          </a:stretch>
        </p:blipFill>
        <p:spPr>
          <a:xfrm>
            <a:off x="4587992" y="3143459"/>
            <a:ext cx="576263" cy="4159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2" name="图片" descr="未标题-12"/>
          <p:cNvPicPr>
            <a:picLocks noChangeAspect="1"/>
          </p:cNvPicPr>
          <p:nvPr/>
        </p:nvPicPr>
        <p:blipFill>
          <a:blip r:embed="rId10" cstate="print"/>
          <a:srcRect l="31313" t="25401" r="9192" b="9134"/>
          <a:stretch>
            <a:fillRect/>
          </a:stretch>
        </p:blipFill>
        <p:spPr>
          <a:xfrm rot="16200000">
            <a:off x="8857285" y="2966064"/>
            <a:ext cx="710536" cy="55324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3" name="图片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536" y="3269907"/>
            <a:ext cx="998537" cy="5334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4" name="图片" descr="未标题-12"/>
          <p:cNvPicPr>
            <a:picLocks noChangeAspect="1"/>
          </p:cNvPicPr>
          <p:nvPr/>
        </p:nvPicPr>
        <p:blipFill>
          <a:blip r:embed="rId12" cstate="print"/>
          <a:srcRect l="9134" t="9192" r="25401" b="31313"/>
          <a:stretch>
            <a:fillRect/>
          </a:stretch>
        </p:blipFill>
        <p:spPr>
          <a:xfrm rot="16200000">
            <a:off x="10088344" y="4589869"/>
            <a:ext cx="576263" cy="422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矩形"/>
          <p:cNvSpPr/>
          <p:nvPr/>
        </p:nvSpPr>
        <p:spPr>
          <a:xfrm>
            <a:off x="660400" y="121925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344" name="矩形"/>
          <p:cNvSpPr/>
          <p:nvPr/>
        </p:nvSpPr>
        <p:spPr>
          <a:xfrm>
            <a:off x="1524000" y="1951300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1000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45" name="矩形"/>
          <p:cNvSpPr/>
          <p:nvPr/>
        </p:nvSpPr>
        <p:spPr>
          <a:xfrm>
            <a:off x="7697335" y="2295193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346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486" y="3096881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8224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8224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400219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6827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5430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400219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3406444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3406444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822495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682795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543095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400219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3406444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6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6827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6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5430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6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0547" y="4400219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0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矩形"/>
          <p:cNvSpPr/>
          <p:nvPr/>
        </p:nvSpPr>
        <p:spPr>
          <a:xfrm>
            <a:off x="1898167" y="5200594"/>
            <a:ext cx="2174874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（                  ）</a:t>
            </a:r>
          </a:p>
        </p:txBody>
      </p:sp>
      <p:sp>
        <p:nvSpPr>
          <p:cNvPr id="365" name="矩形"/>
          <p:cNvSpPr/>
          <p:nvPr/>
        </p:nvSpPr>
        <p:spPr>
          <a:xfrm>
            <a:off x="9180031" y="5200594"/>
            <a:ext cx="1657349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（            ）</a:t>
            </a:r>
          </a:p>
        </p:txBody>
      </p:sp>
      <p:sp>
        <p:nvSpPr>
          <p:cNvPr id="366" name="矩形"/>
          <p:cNvSpPr/>
          <p:nvPr/>
        </p:nvSpPr>
        <p:spPr>
          <a:xfrm>
            <a:off x="5776431" y="5200594"/>
            <a:ext cx="1820863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（             ）</a:t>
            </a:r>
          </a:p>
        </p:txBody>
      </p:sp>
      <p:grpSp>
        <p:nvGrpSpPr>
          <p:cNvPr id="370" name="组合"/>
          <p:cNvGrpSpPr/>
          <p:nvPr/>
        </p:nvGrpSpPr>
        <p:grpSpPr>
          <a:xfrm>
            <a:off x="1763231" y="3335280"/>
            <a:ext cx="8723313" cy="1728788"/>
            <a:chOff x="250825" y="2835275"/>
            <a:chExt cx="8723313" cy="1728788"/>
          </a:xfrm>
        </p:grpSpPr>
        <p:pic>
          <p:nvPicPr>
            <p:cNvPr id="367" name="图片" descr="1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825" y="2835275"/>
              <a:ext cx="1846262" cy="17287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pic>
          <p:nvPicPr>
            <p:cNvPr id="368" name="图片" descr="46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287" y="3179762"/>
              <a:ext cx="3184525" cy="136683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pic>
          <p:nvPicPr>
            <p:cNvPr id="369" name="图片" descr="80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9612" y="3176587"/>
              <a:ext cx="3184525" cy="136683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sp>
        <p:nvSpPr>
          <p:cNvPr id="372" name="矩形"/>
          <p:cNvSpPr/>
          <p:nvPr/>
        </p:nvSpPr>
        <p:spPr>
          <a:xfrm>
            <a:off x="646062" y="1088181"/>
            <a:ext cx="7920037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说一说在算盘上拨数和在计数器上拨数有什么不同。</a:t>
            </a:r>
          </a:p>
        </p:txBody>
      </p:sp>
      <p:sp>
        <p:nvSpPr>
          <p:cNvPr id="373" name="矩形"/>
          <p:cNvSpPr/>
          <p:nvPr/>
        </p:nvSpPr>
        <p:spPr>
          <a:xfrm>
            <a:off x="2196619" y="5154556"/>
            <a:ext cx="1344612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1    2    6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74" name="矩形"/>
          <p:cNvSpPr/>
          <p:nvPr/>
        </p:nvSpPr>
        <p:spPr>
          <a:xfrm>
            <a:off x="6279669" y="5192656"/>
            <a:ext cx="773111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4 6 0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75" name="矩形"/>
          <p:cNvSpPr/>
          <p:nvPr/>
        </p:nvSpPr>
        <p:spPr>
          <a:xfrm>
            <a:off x="9616594" y="5192656"/>
            <a:ext cx="769937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8 0 0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76" name="矩形"/>
          <p:cNvSpPr/>
          <p:nvPr/>
        </p:nvSpPr>
        <p:spPr>
          <a:xfrm>
            <a:off x="629907" y="2139500"/>
            <a:ext cx="732155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写数，并读一读。</a:t>
            </a:r>
          </a:p>
        </p:txBody>
      </p:sp>
      <p:sp>
        <p:nvSpPr>
          <p:cNvPr id="377" name="矩形"/>
          <p:cNvSpPr/>
          <p:nvPr/>
        </p:nvSpPr>
        <p:spPr>
          <a:xfrm>
            <a:off x="6660667" y="3190819"/>
            <a:ext cx="358774" cy="4616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12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378" name="矩形"/>
          <p:cNvSpPr/>
          <p:nvPr/>
        </p:nvSpPr>
        <p:spPr>
          <a:xfrm>
            <a:off x="10045218" y="3190819"/>
            <a:ext cx="358774" cy="4616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12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pSp>
        <p:nvGrpSpPr>
          <p:cNvPr id="381" name="组合"/>
          <p:cNvGrpSpPr/>
          <p:nvPr/>
        </p:nvGrpSpPr>
        <p:grpSpPr>
          <a:xfrm>
            <a:off x="6469526" y="1700230"/>
            <a:ext cx="3970042" cy="1427162"/>
            <a:chOff x="3515889" y="1397020"/>
            <a:chExt cx="3970042" cy="1427162"/>
          </a:xfrm>
        </p:grpSpPr>
        <p:pic>
          <p:nvPicPr>
            <p:cNvPr id="379" name="图片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5889" y="1397020"/>
              <a:ext cx="1427162" cy="1427162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sp>
          <p:nvSpPr>
            <p:cNvPr id="380" name="圆角矩形标注"/>
            <p:cNvSpPr/>
            <p:nvPr/>
          </p:nvSpPr>
          <p:spPr>
            <a:xfrm>
              <a:off x="5038007" y="1578460"/>
              <a:ext cx="2447924" cy="503237"/>
            </a:xfrm>
            <a:prstGeom prst="wedgeRoundRectCallout">
              <a:avLst>
                <a:gd name="adj1" fmla="val -58879"/>
                <a:gd name="adj2" fmla="val -3232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要注意对齐数位。</a:t>
              </a: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65" grpId="0" animBg="1"/>
      <p:bldP spid="366" grpId="0" animBg="1"/>
      <p:bldP spid="370" grpId="0" animBg="1"/>
      <p:bldP spid="372" grpId="0"/>
      <p:bldP spid="373" grpId="0"/>
      <p:bldP spid="374" grpId="0"/>
      <p:bldP spid="375" grpId="0"/>
      <p:bldP spid="376" grpId="0"/>
      <p:bldP spid="377" grpId="0"/>
      <p:bldP spid="378" grpId="0"/>
      <p:bldP spid="3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42303" y="2132530"/>
            <a:ext cx="6953589" cy="2824288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"/>
          <p:cNvSpPr>
            <a:spLocks noGrp="1"/>
          </p:cNvSpPr>
          <p:nvPr>
            <p:ph type="body" idx="4294967295"/>
          </p:nvPr>
        </p:nvSpPr>
        <p:spPr>
          <a:xfrm>
            <a:off x="660400" y="1200514"/>
            <a:ext cx="10858500" cy="23760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rmAutofit fontScale="92500"/>
          </a:bodyPr>
          <a:lstStyle/>
          <a:p>
            <a:pPr algn="l"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算盘是我国古代劳动人民创造的一种计算工具，两千五百多年前中国人发明了算盘，在我国广泛使用。后来，又传到日本、朝鲜等国家。它可以帮助人们表示数目和计算。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pic>
        <p:nvPicPr>
          <p:cNvPr id="24" name="图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58" y="3576578"/>
            <a:ext cx="2394542" cy="175350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" name="图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7" y="3576578"/>
            <a:ext cx="2329865" cy="17535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"/>
          <p:cNvSpPr>
            <a:spLocks noGrp="1"/>
          </p:cNvSpPr>
          <p:nvPr>
            <p:ph type="title" idx="4294967295"/>
          </p:nvPr>
        </p:nvSpPr>
        <p:spPr>
          <a:xfrm>
            <a:off x="660400" y="1054100"/>
            <a:ext cx="6130925" cy="85090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算盘的种类</a:t>
            </a:r>
          </a:p>
        </p:txBody>
      </p:sp>
      <p:sp>
        <p:nvSpPr>
          <p:cNvPr id="61" name="文本框"/>
          <p:cNvSpPr>
            <a:spLocks noGrp="1"/>
          </p:cNvSpPr>
          <p:nvPr>
            <p:ph type="body" idx="4294967295"/>
          </p:nvPr>
        </p:nvSpPr>
        <p:spPr>
          <a:xfrm>
            <a:off x="2047807" y="4780872"/>
            <a:ext cx="2808287" cy="57626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圆形七珠大算盘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2" name="矩形"/>
          <p:cNvSpPr/>
          <p:nvPr/>
        </p:nvSpPr>
        <p:spPr>
          <a:xfrm>
            <a:off x="7193772" y="4780872"/>
            <a:ext cx="2736304" cy="5355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菱形算盘</a:t>
            </a:r>
          </a:p>
        </p:txBody>
      </p:sp>
      <p:pic>
        <p:nvPicPr>
          <p:cNvPr id="388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1280" y="2128877"/>
            <a:ext cx="3726484" cy="21875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8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b="11520"/>
          <a:stretch>
            <a:fillRect/>
          </a:stretch>
        </p:blipFill>
        <p:spPr>
          <a:xfrm>
            <a:off x="1516849" y="2128877"/>
            <a:ext cx="3753826" cy="211152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" descr="算盘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2973" y="2999667"/>
            <a:ext cx="4829517" cy="207230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5" name="直线"/>
          <p:cNvSpPr/>
          <p:nvPr/>
        </p:nvSpPr>
        <p:spPr>
          <a:xfrm flipH="1" flipV="1">
            <a:off x="2735854" y="4606723"/>
            <a:ext cx="790043" cy="38658"/>
          </a:xfrm>
          <a:prstGeom prst="line">
            <a:avLst/>
          </a:prstGeom>
          <a:noFill/>
          <a:ln w="2540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"/>
          <p:cNvSpPr/>
          <p:nvPr/>
        </p:nvSpPr>
        <p:spPr>
          <a:xfrm>
            <a:off x="2245155" y="4338957"/>
            <a:ext cx="75565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框</a:t>
            </a:r>
          </a:p>
        </p:txBody>
      </p:sp>
      <p:sp>
        <p:nvSpPr>
          <p:cNvPr id="67" name="直线"/>
          <p:cNvSpPr/>
          <p:nvPr/>
        </p:nvSpPr>
        <p:spPr>
          <a:xfrm flipH="1" flipV="1">
            <a:off x="3031492" y="3334084"/>
            <a:ext cx="842962" cy="206374"/>
          </a:xfrm>
          <a:prstGeom prst="line">
            <a:avLst/>
          </a:prstGeom>
          <a:noFill/>
          <a:ln w="2540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"/>
          <p:cNvSpPr/>
          <p:nvPr/>
        </p:nvSpPr>
        <p:spPr>
          <a:xfrm>
            <a:off x="2544873" y="2948484"/>
            <a:ext cx="598488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档</a:t>
            </a:r>
          </a:p>
        </p:txBody>
      </p:sp>
      <p:sp>
        <p:nvSpPr>
          <p:cNvPr id="69" name="直线"/>
          <p:cNvSpPr/>
          <p:nvPr/>
        </p:nvSpPr>
        <p:spPr>
          <a:xfrm flipH="1">
            <a:off x="2880580" y="3753728"/>
            <a:ext cx="809625" cy="28574"/>
          </a:xfrm>
          <a:prstGeom prst="line">
            <a:avLst/>
          </a:prstGeom>
          <a:noFill/>
          <a:ln w="2540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"/>
          <p:cNvSpPr/>
          <p:nvPr/>
        </p:nvSpPr>
        <p:spPr>
          <a:xfrm>
            <a:off x="2412267" y="3393365"/>
            <a:ext cx="598488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梁</a:t>
            </a:r>
          </a:p>
        </p:txBody>
      </p:sp>
      <p:sp>
        <p:nvSpPr>
          <p:cNvPr id="71" name="直线"/>
          <p:cNvSpPr/>
          <p:nvPr/>
        </p:nvSpPr>
        <p:spPr>
          <a:xfrm flipH="1" flipV="1">
            <a:off x="7872220" y="3194366"/>
            <a:ext cx="668338" cy="73024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直线"/>
          <p:cNvSpPr/>
          <p:nvPr/>
        </p:nvSpPr>
        <p:spPr>
          <a:xfrm flipV="1">
            <a:off x="7945245" y="3265804"/>
            <a:ext cx="622300" cy="49213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矩形"/>
          <p:cNvSpPr/>
          <p:nvPr/>
        </p:nvSpPr>
        <p:spPr>
          <a:xfrm>
            <a:off x="8449005" y="3050549"/>
            <a:ext cx="899591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上珠</a:t>
            </a:r>
          </a:p>
        </p:txBody>
      </p:sp>
      <p:sp>
        <p:nvSpPr>
          <p:cNvPr id="74" name="直线"/>
          <p:cNvSpPr/>
          <p:nvPr/>
        </p:nvSpPr>
        <p:spPr>
          <a:xfrm flipH="1" flipV="1">
            <a:off x="7945245" y="4281846"/>
            <a:ext cx="639762" cy="219074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"/>
          <p:cNvSpPr/>
          <p:nvPr/>
        </p:nvSpPr>
        <p:spPr>
          <a:xfrm>
            <a:off x="8450070" y="4353284"/>
            <a:ext cx="1152524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下珠</a:t>
            </a:r>
          </a:p>
        </p:txBody>
      </p:sp>
      <p:sp>
        <p:nvSpPr>
          <p:cNvPr id="76" name="直线"/>
          <p:cNvSpPr/>
          <p:nvPr/>
        </p:nvSpPr>
        <p:spPr>
          <a:xfrm flipV="1">
            <a:off x="7945245" y="4497746"/>
            <a:ext cx="628650" cy="271462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"/>
          <p:cNvSpPr/>
          <p:nvPr/>
        </p:nvSpPr>
        <p:spPr>
          <a:xfrm>
            <a:off x="572485" y="1121131"/>
            <a:ext cx="4806950" cy="539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认识算盘。</a:t>
            </a:r>
          </a:p>
        </p:txBody>
      </p:sp>
      <p:grpSp>
        <p:nvGrpSpPr>
          <p:cNvPr id="80" name="组合"/>
          <p:cNvGrpSpPr/>
          <p:nvPr/>
        </p:nvGrpSpPr>
        <p:grpSpPr>
          <a:xfrm>
            <a:off x="5554462" y="1472737"/>
            <a:ext cx="5073659" cy="1279525"/>
            <a:chOff x="3995738" y="1169193"/>
            <a:chExt cx="5073659" cy="1279525"/>
          </a:xfrm>
        </p:grpSpPr>
        <p:pic>
          <p:nvPicPr>
            <p:cNvPr id="78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872" y="1169193"/>
              <a:ext cx="1279525" cy="12795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79" name="圆角矩形标注"/>
            <p:cNvSpPr/>
            <p:nvPr/>
          </p:nvSpPr>
          <p:spPr>
            <a:xfrm>
              <a:off x="3995738" y="1557338"/>
              <a:ext cx="3816349" cy="503237"/>
            </a:xfrm>
            <a:prstGeom prst="wedgeRoundRectCallout">
              <a:avLst>
                <a:gd name="adj1" fmla="val 54078"/>
                <a:gd name="adj2" fmla="val -4431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算盘也可以用来数数和记数。</a:t>
              </a:r>
            </a:p>
          </p:txBody>
        </p:sp>
      </p:grpSp>
      <p:grpSp>
        <p:nvGrpSpPr>
          <p:cNvPr id="83" name="组合"/>
          <p:cNvGrpSpPr/>
          <p:nvPr/>
        </p:nvGrpSpPr>
        <p:grpSpPr>
          <a:xfrm>
            <a:off x="4925112" y="1395298"/>
            <a:ext cx="5725224" cy="1279525"/>
            <a:chOff x="323528" y="279316"/>
            <a:chExt cx="5725224" cy="1279525"/>
          </a:xfrm>
        </p:grpSpPr>
        <p:pic>
          <p:nvPicPr>
            <p:cNvPr id="81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227" y="279316"/>
              <a:ext cx="1279525" cy="12795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82" name="圆角矩形标注"/>
            <p:cNvSpPr/>
            <p:nvPr/>
          </p:nvSpPr>
          <p:spPr>
            <a:xfrm>
              <a:off x="323528" y="620762"/>
              <a:ext cx="4448175" cy="576262"/>
            </a:xfrm>
            <a:prstGeom prst="wedgeRoundRectCallout">
              <a:avLst>
                <a:gd name="adj1" fmla="val 55351"/>
                <a:gd name="adj2" fmla="val -3843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一个下珠表示</a:t>
              </a: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1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，一个上珠表示</a:t>
              </a: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5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 animBg="1"/>
      <p:bldP spid="75" grpId="0"/>
      <p:bldP spid="76" grpId="0" animBg="1"/>
      <p:bldP spid="80" grpId="0" animBg="1"/>
      <p:bldP spid="80" grpId="1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"/>
          <p:cNvSpPr/>
          <p:nvPr/>
        </p:nvSpPr>
        <p:spPr>
          <a:xfrm>
            <a:off x="7523405" y="2423089"/>
            <a:ext cx="466724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90" name="矩形"/>
          <p:cNvSpPr/>
          <p:nvPr/>
        </p:nvSpPr>
        <p:spPr>
          <a:xfrm>
            <a:off x="4024555" y="4888476"/>
            <a:ext cx="650874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1" name="矩形"/>
          <p:cNvSpPr/>
          <p:nvPr/>
        </p:nvSpPr>
        <p:spPr>
          <a:xfrm>
            <a:off x="4188068" y="4891651"/>
            <a:ext cx="793749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2" name="矩形"/>
          <p:cNvSpPr/>
          <p:nvPr/>
        </p:nvSpPr>
        <p:spPr>
          <a:xfrm>
            <a:off x="4589706" y="4891651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3" name="矩形"/>
          <p:cNvSpPr/>
          <p:nvPr/>
        </p:nvSpPr>
        <p:spPr>
          <a:xfrm>
            <a:off x="4992931" y="4891651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4" name="矩形"/>
          <p:cNvSpPr/>
          <p:nvPr/>
        </p:nvSpPr>
        <p:spPr>
          <a:xfrm>
            <a:off x="660400" y="1224756"/>
            <a:ext cx="4551363" cy="50302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用算盘数数、记数。</a:t>
            </a:r>
          </a:p>
        </p:txBody>
      </p:sp>
      <p:grpSp>
        <p:nvGrpSpPr>
          <p:cNvPr id="97" name="组合"/>
          <p:cNvGrpSpPr/>
          <p:nvPr/>
        </p:nvGrpSpPr>
        <p:grpSpPr>
          <a:xfrm>
            <a:off x="7094485" y="1182381"/>
            <a:ext cx="3600450" cy="1676400"/>
            <a:chOff x="5095874" y="692150"/>
            <a:chExt cx="3600450" cy="1676400"/>
          </a:xfrm>
        </p:grpSpPr>
        <p:sp>
          <p:nvSpPr>
            <p:cNvPr id="95" name="圆角矩形标注"/>
            <p:cNvSpPr/>
            <p:nvPr/>
          </p:nvSpPr>
          <p:spPr>
            <a:xfrm>
              <a:off x="5095874" y="765175"/>
              <a:ext cx="2355850" cy="919162"/>
            </a:xfrm>
            <a:prstGeom prst="wedgeRoundRectCallout">
              <a:avLst>
                <a:gd name="adj1" fmla="val 65888"/>
                <a:gd name="adj2" fmla="val 31976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让我们借助算盘</a:t>
              </a:r>
              <a:endPara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一起来数数吧。</a:t>
              </a:r>
            </a:p>
          </p:txBody>
        </p:sp>
        <p:pic>
          <p:nvPicPr>
            <p:cNvPr id="96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4" y="692150"/>
              <a:ext cx="1676400" cy="167640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pic>
        <p:nvPicPr>
          <p:cNvPr id="98" name="图片" descr="算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3118" y="3016814"/>
            <a:ext cx="4132263" cy="18002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99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437627"/>
            <a:ext cx="276224" cy="16351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0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321739"/>
            <a:ext cx="276224" cy="1635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1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201089"/>
            <a:ext cx="276224" cy="1635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2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085202"/>
            <a:ext cx="276224" cy="16351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3.125E-6 -0.05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-0.054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-0.055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-0.053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"/>
          <p:cNvSpPr/>
          <p:nvPr/>
        </p:nvSpPr>
        <p:spPr>
          <a:xfrm>
            <a:off x="6735953" y="1653273"/>
            <a:ext cx="466724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09" name="矩形"/>
          <p:cNvSpPr/>
          <p:nvPr/>
        </p:nvSpPr>
        <p:spPr>
          <a:xfrm>
            <a:off x="3111691" y="4118660"/>
            <a:ext cx="650875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0" name="矩形"/>
          <p:cNvSpPr/>
          <p:nvPr/>
        </p:nvSpPr>
        <p:spPr>
          <a:xfrm>
            <a:off x="3275204" y="4121835"/>
            <a:ext cx="793749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1" name="矩形"/>
          <p:cNvSpPr/>
          <p:nvPr/>
        </p:nvSpPr>
        <p:spPr>
          <a:xfrm>
            <a:off x="3676840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2" name="矩形"/>
          <p:cNvSpPr/>
          <p:nvPr/>
        </p:nvSpPr>
        <p:spPr>
          <a:xfrm>
            <a:off x="4080065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3" name="矩形"/>
          <p:cNvSpPr/>
          <p:nvPr/>
        </p:nvSpPr>
        <p:spPr>
          <a:xfrm>
            <a:off x="4483291" y="4121835"/>
            <a:ext cx="793749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4" name="矩形"/>
          <p:cNvSpPr/>
          <p:nvPr/>
        </p:nvSpPr>
        <p:spPr>
          <a:xfrm>
            <a:off x="4884928" y="4121835"/>
            <a:ext cx="7937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5" name="矩形"/>
          <p:cNvSpPr/>
          <p:nvPr/>
        </p:nvSpPr>
        <p:spPr>
          <a:xfrm>
            <a:off x="5286565" y="4121835"/>
            <a:ext cx="7937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7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6" name="矩形"/>
          <p:cNvSpPr/>
          <p:nvPr/>
        </p:nvSpPr>
        <p:spPr>
          <a:xfrm>
            <a:off x="5688203" y="4121835"/>
            <a:ext cx="7937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7" name="矩形"/>
          <p:cNvSpPr/>
          <p:nvPr/>
        </p:nvSpPr>
        <p:spPr>
          <a:xfrm>
            <a:off x="6089840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9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8" name="矩形"/>
          <p:cNvSpPr/>
          <p:nvPr/>
        </p:nvSpPr>
        <p:spPr>
          <a:xfrm>
            <a:off x="6493064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9" name="矩形"/>
          <p:cNvSpPr/>
          <p:nvPr/>
        </p:nvSpPr>
        <p:spPr>
          <a:xfrm>
            <a:off x="6451791" y="1653273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20" name="矩形"/>
          <p:cNvSpPr/>
          <p:nvPr/>
        </p:nvSpPr>
        <p:spPr>
          <a:xfrm>
            <a:off x="3100578" y="4121835"/>
            <a:ext cx="795336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1" name="矩形"/>
          <p:cNvSpPr/>
          <p:nvPr/>
        </p:nvSpPr>
        <p:spPr>
          <a:xfrm>
            <a:off x="3637153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2" name="矩形"/>
          <p:cNvSpPr/>
          <p:nvPr/>
        </p:nvSpPr>
        <p:spPr>
          <a:xfrm>
            <a:off x="4172141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3" name="矩形"/>
          <p:cNvSpPr/>
          <p:nvPr/>
        </p:nvSpPr>
        <p:spPr>
          <a:xfrm>
            <a:off x="4708715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4" name="矩形"/>
          <p:cNvSpPr/>
          <p:nvPr/>
        </p:nvSpPr>
        <p:spPr>
          <a:xfrm>
            <a:off x="5243704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5" name="矩形"/>
          <p:cNvSpPr/>
          <p:nvPr/>
        </p:nvSpPr>
        <p:spPr>
          <a:xfrm>
            <a:off x="5780278" y="4121835"/>
            <a:ext cx="795336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6" name="矩形"/>
          <p:cNvSpPr/>
          <p:nvPr/>
        </p:nvSpPr>
        <p:spPr>
          <a:xfrm>
            <a:off x="6316854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70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7" name="矩形"/>
          <p:cNvSpPr/>
          <p:nvPr/>
        </p:nvSpPr>
        <p:spPr>
          <a:xfrm>
            <a:off x="6851840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8" name="矩形"/>
          <p:cNvSpPr/>
          <p:nvPr/>
        </p:nvSpPr>
        <p:spPr>
          <a:xfrm>
            <a:off x="7388415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90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9" name="矩形"/>
          <p:cNvSpPr/>
          <p:nvPr/>
        </p:nvSpPr>
        <p:spPr>
          <a:xfrm>
            <a:off x="7923404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</a:t>
            </a: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30" name="矩形"/>
          <p:cNvSpPr/>
          <p:nvPr/>
        </p:nvSpPr>
        <p:spPr>
          <a:xfrm>
            <a:off x="6167629" y="1653273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31" name="矩形"/>
          <p:cNvSpPr/>
          <p:nvPr/>
        </p:nvSpPr>
        <p:spPr>
          <a:xfrm>
            <a:off x="2924175" y="4123422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2" name="矩形"/>
          <p:cNvSpPr/>
          <p:nvPr/>
        </p:nvSpPr>
        <p:spPr>
          <a:xfrm>
            <a:off x="3576638" y="4125010"/>
            <a:ext cx="8953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3" name="矩形"/>
          <p:cNvSpPr/>
          <p:nvPr/>
        </p:nvSpPr>
        <p:spPr>
          <a:xfrm>
            <a:off x="4230689" y="4123422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4" name="矩形"/>
          <p:cNvSpPr/>
          <p:nvPr/>
        </p:nvSpPr>
        <p:spPr>
          <a:xfrm>
            <a:off x="4883151" y="4125010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5" name="矩形"/>
          <p:cNvSpPr/>
          <p:nvPr/>
        </p:nvSpPr>
        <p:spPr>
          <a:xfrm>
            <a:off x="5535614" y="4123422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6" name="矩形"/>
          <p:cNvSpPr/>
          <p:nvPr/>
        </p:nvSpPr>
        <p:spPr>
          <a:xfrm>
            <a:off x="6188076" y="4123422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7" name="矩形"/>
          <p:cNvSpPr/>
          <p:nvPr/>
        </p:nvSpPr>
        <p:spPr>
          <a:xfrm>
            <a:off x="6840539" y="4123422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700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8" name="矩形"/>
          <p:cNvSpPr/>
          <p:nvPr/>
        </p:nvSpPr>
        <p:spPr>
          <a:xfrm>
            <a:off x="7493001" y="4125010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9" name="矩形"/>
          <p:cNvSpPr/>
          <p:nvPr/>
        </p:nvSpPr>
        <p:spPr>
          <a:xfrm>
            <a:off x="8145463" y="4125010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900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40" name="矩形"/>
          <p:cNvSpPr/>
          <p:nvPr/>
        </p:nvSpPr>
        <p:spPr>
          <a:xfrm>
            <a:off x="8797926" y="4125010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1000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1" name="矩形"/>
          <p:cNvSpPr/>
          <p:nvPr/>
        </p:nvSpPr>
        <p:spPr>
          <a:xfrm>
            <a:off x="5881878" y="1653273"/>
            <a:ext cx="452436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千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42" name="矩形"/>
          <p:cNvSpPr/>
          <p:nvPr/>
        </p:nvSpPr>
        <p:spPr>
          <a:xfrm>
            <a:off x="680435" y="1150250"/>
            <a:ext cx="4551363" cy="50302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用算盘数数、记数。</a:t>
            </a:r>
          </a:p>
        </p:txBody>
      </p:sp>
      <p:grpSp>
        <p:nvGrpSpPr>
          <p:cNvPr id="145" name="组合"/>
          <p:cNvGrpSpPr/>
          <p:nvPr/>
        </p:nvGrpSpPr>
        <p:grpSpPr>
          <a:xfrm>
            <a:off x="7583680" y="1306773"/>
            <a:ext cx="3889375" cy="2181644"/>
            <a:chOff x="5954713" y="896517"/>
            <a:chExt cx="3889375" cy="2181644"/>
          </a:xfrm>
        </p:grpSpPr>
        <p:sp>
          <p:nvSpPr>
            <p:cNvPr id="143" name="圆角矩形标注"/>
            <p:cNvSpPr/>
            <p:nvPr/>
          </p:nvSpPr>
          <p:spPr>
            <a:xfrm>
              <a:off x="5954713" y="896517"/>
              <a:ext cx="2355850" cy="888098"/>
            </a:xfrm>
            <a:prstGeom prst="wedgeRoundRectCallout">
              <a:avLst>
                <a:gd name="adj1" fmla="val 65888"/>
                <a:gd name="adj2" fmla="val 31976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让</a:t>
              </a:r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我们借助算盘一起来数数吧。</a:t>
              </a:r>
            </a:p>
          </p:txBody>
        </p:sp>
        <p:pic>
          <p:nvPicPr>
            <p:cNvPr id="144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688" y="1401761"/>
              <a:ext cx="1676400" cy="167640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grpSp>
        <p:nvGrpSpPr>
          <p:cNvPr id="148" name="组合"/>
          <p:cNvGrpSpPr/>
          <p:nvPr/>
        </p:nvGrpSpPr>
        <p:grpSpPr>
          <a:xfrm>
            <a:off x="1386313" y="4181588"/>
            <a:ext cx="6782775" cy="1677988"/>
            <a:chOff x="368932" y="5051425"/>
            <a:chExt cx="6782775" cy="1677988"/>
          </a:xfrm>
        </p:grpSpPr>
        <p:sp>
          <p:nvSpPr>
            <p:cNvPr id="146" name="圆角矩形标注"/>
            <p:cNvSpPr/>
            <p:nvPr/>
          </p:nvSpPr>
          <p:spPr>
            <a:xfrm>
              <a:off x="2639612" y="5590120"/>
              <a:ext cx="4512095" cy="936625"/>
            </a:xfrm>
            <a:prstGeom prst="wedgeRoundRectCallout">
              <a:avLst>
                <a:gd name="adj1" fmla="val -61643"/>
                <a:gd name="adj2" fmla="val -1119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看来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同学们已经掌握了用算盘数数的方法。那用算盘记数呢？</a:t>
              </a:r>
            </a:p>
          </p:txBody>
        </p:sp>
        <p:pic>
          <p:nvPicPr>
            <p:cNvPr id="147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932" y="5051425"/>
              <a:ext cx="1677988" cy="16779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pic>
        <p:nvPicPr>
          <p:cNvPr id="149" name="图片" descr="算盘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5666" y="2246997"/>
            <a:ext cx="4132263" cy="17986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组合"/>
          <p:cNvGrpSpPr/>
          <p:nvPr/>
        </p:nvGrpSpPr>
        <p:grpSpPr>
          <a:xfrm>
            <a:off x="1437018" y="4502151"/>
            <a:ext cx="3876674" cy="1717674"/>
            <a:chOff x="485774" y="4951413"/>
            <a:chExt cx="3876674" cy="1717674"/>
          </a:xfrm>
        </p:grpSpPr>
        <p:pic>
          <p:nvPicPr>
            <p:cNvPr id="151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5774" y="4951413"/>
              <a:ext cx="1717674" cy="171767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52" name="圆角矩形标注"/>
            <p:cNvSpPr/>
            <p:nvPr/>
          </p:nvSpPr>
          <p:spPr>
            <a:xfrm>
              <a:off x="1909762" y="5311775"/>
              <a:ext cx="2452686" cy="503237"/>
            </a:xfrm>
            <a:prstGeom prst="wedgeRoundRectCallout">
              <a:avLst>
                <a:gd name="adj1" fmla="val -62314"/>
                <a:gd name="adj2" fmla="val 5251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你有其他方法吗？</a:t>
              </a:r>
            </a:p>
          </p:txBody>
        </p:sp>
      </p:grpSp>
      <p:sp>
        <p:nvSpPr>
          <p:cNvPr id="154" name="矩形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5" name="矩形"/>
          <p:cNvSpPr/>
          <p:nvPr/>
        </p:nvSpPr>
        <p:spPr>
          <a:xfrm>
            <a:off x="4700589" y="1927399"/>
            <a:ext cx="468311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56" name="矩形"/>
          <p:cNvSpPr/>
          <p:nvPr/>
        </p:nvSpPr>
        <p:spPr>
          <a:xfrm>
            <a:off x="4475164" y="1927399"/>
            <a:ext cx="452437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57" name="矩形"/>
          <p:cNvSpPr/>
          <p:nvPr/>
        </p:nvSpPr>
        <p:spPr>
          <a:xfrm>
            <a:off x="4259264" y="1927399"/>
            <a:ext cx="452437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58" name="矩形"/>
          <p:cNvSpPr/>
          <p:nvPr/>
        </p:nvSpPr>
        <p:spPr>
          <a:xfrm>
            <a:off x="4308475" y="3835573"/>
            <a:ext cx="16081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5 6 3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59" name="矩形"/>
          <p:cNvSpPr/>
          <p:nvPr/>
        </p:nvSpPr>
        <p:spPr>
          <a:xfrm>
            <a:off x="7961313" y="1938511"/>
            <a:ext cx="466724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60" name="矩形"/>
          <p:cNvSpPr/>
          <p:nvPr/>
        </p:nvSpPr>
        <p:spPr>
          <a:xfrm>
            <a:off x="7735889" y="1938511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61" name="矩形"/>
          <p:cNvSpPr/>
          <p:nvPr/>
        </p:nvSpPr>
        <p:spPr>
          <a:xfrm>
            <a:off x="7519989" y="1938511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62" name="矩形"/>
          <p:cNvSpPr/>
          <p:nvPr/>
        </p:nvSpPr>
        <p:spPr>
          <a:xfrm>
            <a:off x="7616825" y="3835573"/>
            <a:ext cx="16081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5 6 3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63" name="矩形"/>
          <p:cNvSpPr/>
          <p:nvPr/>
        </p:nvSpPr>
        <p:spPr>
          <a:xfrm>
            <a:off x="4440239" y="4200817"/>
            <a:ext cx="1728787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先定位，</a:t>
            </a:r>
          </a:p>
        </p:txBody>
      </p:sp>
      <p:sp>
        <p:nvSpPr>
          <p:cNvPr id="164" name="矩形"/>
          <p:cNvSpPr/>
          <p:nvPr/>
        </p:nvSpPr>
        <p:spPr>
          <a:xfrm>
            <a:off x="5635624" y="4179585"/>
            <a:ext cx="1728788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再拨珠。</a:t>
            </a:r>
          </a:p>
        </p:txBody>
      </p:sp>
      <p:grpSp>
        <p:nvGrpSpPr>
          <p:cNvPr id="167" name="组合"/>
          <p:cNvGrpSpPr/>
          <p:nvPr/>
        </p:nvGrpSpPr>
        <p:grpSpPr>
          <a:xfrm>
            <a:off x="7221537" y="1178602"/>
            <a:ext cx="4130677" cy="1711724"/>
            <a:chOff x="4572000" y="1052512"/>
            <a:chExt cx="4130677" cy="1711724"/>
          </a:xfrm>
        </p:grpSpPr>
        <p:pic>
          <p:nvPicPr>
            <p:cNvPr id="165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152" y="1484711"/>
              <a:ext cx="1279525" cy="12795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66" name="圆角矩形标注"/>
            <p:cNvSpPr/>
            <p:nvPr/>
          </p:nvSpPr>
          <p:spPr>
            <a:xfrm>
              <a:off x="4572000" y="1052512"/>
              <a:ext cx="2705100" cy="576262"/>
            </a:xfrm>
            <a:prstGeom prst="wedgeRoundRectCallout">
              <a:avLst>
                <a:gd name="adj1" fmla="val 59328"/>
                <a:gd name="adj2" fmla="val 15013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在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算盘上拨出</a:t>
              </a: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563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170" name="组合"/>
          <p:cNvGrpSpPr/>
          <p:nvPr/>
        </p:nvGrpSpPr>
        <p:grpSpPr>
          <a:xfrm>
            <a:off x="1439797" y="4502151"/>
            <a:ext cx="4658120" cy="1717674"/>
            <a:chOff x="488553" y="4951413"/>
            <a:chExt cx="4658120" cy="1717674"/>
          </a:xfrm>
        </p:grpSpPr>
        <p:pic>
          <p:nvPicPr>
            <p:cNvPr id="168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553" y="4951413"/>
              <a:ext cx="1717674" cy="171767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69" name="圆角矩形标注"/>
            <p:cNvSpPr/>
            <p:nvPr/>
          </p:nvSpPr>
          <p:spPr>
            <a:xfrm>
              <a:off x="1906587" y="5327650"/>
              <a:ext cx="3240086" cy="503237"/>
            </a:xfrm>
            <a:prstGeom prst="wedgeRoundRectCallout">
              <a:avLst>
                <a:gd name="adj1" fmla="val -59842"/>
                <a:gd name="adj2" fmla="val 5251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同学们还有别的想法吗？</a:t>
              </a:r>
            </a:p>
          </p:txBody>
        </p:sp>
      </p:grpSp>
      <p:pic>
        <p:nvPicPr>
          <p:cNvPr id="172" name="图片" descr="5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9138" y="2510010"/>
            <a:ext cx="3189287" cy="1371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73" name="图片" descr="563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7726" y="2513185"/>
            <a:ext cx="3192463" cy="1371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74" name="矩形"/>
          <p:cNvSpPr/>
          <p:nvPr/>
        </p:nvSpPr>
        <p:spPr>
          <a:xfrm>
            <a:off x="600868" y="1103364"/>
            <a:ext cx="4551363" cy="539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用算盘数数、记数。</a:t>
            </a:r>
          </a:p>
        </p:txBody>
      </p:sp>
      <p:grpSp>
        <p:nvGrpSpPr>
          <p:cNvPr id="177" name="组合"/>
          <p:cNvGrpSpPr/>
          <p:nvPr/>
        </p:nvGrpSpPr>
        <p:grpSpPr>
          <a:xfrm>
            <a:off x="1495861" y="4619837"/>
            <a:ext cx="4787862" cy="1599988"/>
            <a:chOff x="493137" y="5163517"/>
            <a:chExt cx="4787862" cy="1599988"/>
          </a:xfrm>
        </p:grpSpPr>
        <p:pic>
          <p:nvPicPr>
            <p:cNvPr id="175" name="图片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137" y="5163517"/>
              <a:ext cx="1599988" cy="15999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76" name="圆角矩形标注"/>
            <p:cNvSpPr/>
            <p:nvPr/>
          </p:nvSpPr>
          <p:spPr>
            <a:xfrm>
              <a:off x="1907630" y="5301260"/>
              <a:ext cx="3373369" cy="576080"/>
            </a:xfrm>
            <a:prstGeom prst="wedgeRoundRectCallout">
              <a:avLst>
                <a:gd name="adj1" fmla="val -58217"/>
                <a:gd name="adj2" fmla="val 5451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</a:t>
              </a:r>
              <a:r>
                <a:rPr lang="en-US" altLang="zh-CN" sz="2000" dirty="0" err="1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怎样</a:t>
              </a:r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在算盘上拨出一个数？</a:t>
              </a:r>
            </a:p>
          </p:txBody>
        </p:sp>
      </p:grp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7" grpId="0" animBg="1"/>
      <p:bldP spid="170" grpId="0" animBg="1"/>
      <p:bldP spid="170" grpId="1" animBg="1"/>
      <p:bldP spid="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矩形"/>
          <p:cNvSpPr/>
          <p:nvPr/>
        </p:nvSpPr>
        <p:spPr>
          <a:xfrm>
            <a:off x="660400" y="1543569"/>
            <a:ext cx="10858500" cy="36710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算珠都靠框时，表示算盘上没有拨上数。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记数时：先定位，再拨珠。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上珠用中指，下珠用大拇指和食指。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在算盘上表示数：拨数时从高位拨起，高位上是几就拨几，再在低一位上拨。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79" name="矩形"/>
          <p:cNvSpPr/>
          <p:nvPr/>
        </p:nvSpPr>
        <p:spPr>
          <a:xfrm>
            <a:off x="660400" y="1212533"/>
            <a:ext cx="1107996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总结：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宽屏</PresentationFormat>
  <Paragraphs>215</Paragraphs>
  <Slides>22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Abadi</vt:lpstr>
      <vt:lpstr>FandolFang R</vt:lpstr>
      <vt:lpstr>黑体</vt:lpstr>
      <vt:lpstr>楷体_GB2312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package</vt:lpstr>
      <vt:lpstr>PowerPoint 演示文稿</vt:lpstr>
      <vt:lpstr>PowerPoint 演示文稿</vt:lpstr>
      <vt:lpstr>PowerPoint 演示文稿</vt:lpstr>
      <vt:lpstr>算盘的种类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dcterms:created xsi:type="dcterms:W3CDTF">2020-07-02T02:17:00Z</dcterms:created>
  <dcterms:modified xsi:type="dcterms:W3CDTF">2023-01-17T00:41:46Z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A48E1B7491314971B7748F4E936BC169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