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397" r:id="rId4"/>
    <p:sldId id="260" r:id="rId5"/>
    <p:sldId id="412" r:id="rId6"/>
    <p:sldId id="413" r:id="rId7"/>
    <p:sldId id="414" r:id="rId8"/>
    <p:sldId id="415" r:id="rId9"/>
    <p:sldId id="410" r:id="rId10"/>
    <p:sldId id="399" r:id="rId11"/>
    <p:sldId id="417" r:id="rId12"/>
    <p:sldId id="418" r:id="rId13"/>
    <p:sldId id="419" r:id="rId14"/>
    <p:sldId id="420" r:id="rId15"/>
    <p:sldId id="409" r:id="rId16"/>
    <p:sldId id="41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EFD"/>
    <a:srgbClr val="F16E9A"/>
    <a:srgbClr val="80DEEA"/>
    <a:srgbClr val="FF8100"/>
    <a:srgbClr val="991EB5"/>
    <a:srgbClr val="E1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4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BC0234C1-7B78-4D91-8967-91D9F736F9D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629A5014-A09D-445C-B974-E1537D74AC7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microsoft.com/office/2007/relationships/hdphoto" Target="../media/hdphoto1.wdp"/><Relationship Id="rId5" Type="http://schemas.openxmlformats.org/officeDocument/2006/relationships/tags" Target="../tags/tag31.xml"/><Relationship Id="rId10" Type="http://schemas.openxmlformats.org/officeDocument/2006/relationships/image" Target="../media/image2.png"/><Relationship Id="rId4" Type="http://schemas.openxmlformats.org/officeDocument/2006/relationships/tags" Target="../tags/tag30.xml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microsoft.com/office/2007/relationships/hdphoto" Target="../media/hdphoto1.wdp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11" name="任意多边形 41"/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31"/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1" name="Shape 40"/>
          <p:cNvSpPr/>
          <p:nvPr/>
        </p:nvSpPr>
        <p:spPr>
          <a:xfrm>
            <a:off x="897244" y="2767378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主讲人：</a:t>
            </a:r>
            <a:r>
              <a:rPr lang="en-US" altLang="zh-CN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PPT818  </a:t>
            </a:r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868216" y="812800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第十六章</a:t>
            </a: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03</a:t>
            </a: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二次根式</a:t>
            </a:r>
          </a:p>
        </p:txBody>
      </p:sp>
      <p:sp>
        <p:nvSpPr>
          <p:cNvPr id="113" name="矩形 112"/>
          <p:cNvSpPr/>
          <p:nvPr/>
        </p:nvSpPr>
        <p:spPr>
          <a:xfrm>
            <a:off x="810160" y="1500135"/>
            <a:ext cx="644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二次根式的乘除</a:t>
            </a:r>
            <a:endParaRPr lang="en-US" altLang="zh-CN" sz="54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940786" y="2602707"/>
            <a:ext cx="7695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矩形 113"/>
          <p:cNvSpPr/>
          <p:nvPr/>
        </p:nvSpPr>
        <p:spPr>
          <a:xfrm>
            <a:off x="5532925" y="1720892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6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（乘法）</a:t>
            </a:r>
            <a:endParaRPr lang="en-US" altLang="zh-CN" sz="66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5" name="图片 14" descr="建筑师，书籍，书籍，Shelf，学习，学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>
            <a:fillRect/>
          </a:stretch>
        </p:blipFill>
        <p:spPr bwMode="auto">
          <a:xfrm>
            <a:off x="6240732" y="1500136"/>
            <a:ext cx="6848512" cy="5394713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698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/>
      <p:bldP spid="113" grpId="0"/>
      <p:bldP spid="1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1876120" y="1544118"/>
                <a:ext cx="2621818" cy="4505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计算：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e>
                    </m:rad>
                    <m:r>
                      <a:rPr lang="en-US" altLang="zh-CN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altLang="zh-CN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altLang="zh-C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20" y="1544118"/>
                <a:ext cx="2621818" cy="4505914"/>
              </a:xfrm>
              <a:prstGeom prst="rect">
                <a:avLst/>
              </a:prstGeom>
              <a:blipFill rotWithShape="1">
                <a:blip r:embed="rId5"/>
                <a:stretch>
                  <a:fillRect l="-13" t="-10" r="9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966713" y="2134262"/>
                <a:ext cx="3458896" cy="510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14×7</m:t>
                        </m:r>
                      </m:e>
                    </m:rad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13" y="2134262"/>
                <a:ext cx="3458896" cy="510589"/>
              </a:xfrm>
              <a:prstGeom prst="rect">
                <a:avLst/>
              </a:prstGeom>
              <a:blipFill rotWithShape="1">
                <a:blip r:embed="rId6"/>
                <a:stretch>
                  <a:fillRect l="-15" t="-5" r="-3968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094729" y="3277374"/>
                <a:ext cx="3262303" cy="13381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rad>
                      <m:r>
                        <a:rPr lang="en-US" altLang="zh-CN" sz="2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zh-CN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altLang="zh-CN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/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zh-CN" sz="2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6</m:t>
                    </m:r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2×5×5</m:t>
                        </m:r>
                      </m:e>
                    </m:rad>
                  </m:oMath>
                </a14:m>
                <a:endParaRPr lang="en-US" altLang="zh-CN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/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=30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729" y="3277374"/>
                <a:ext cx="3262303" cy="1338187"/>
              </a:xfrm>
              <a:prstGeom prst="rect">
                <a:avLst/>
              </a:prstGeom>
              <a:blipFill rotWithShape="1">
                <a:blip r:embed="rId7"/>
                <a:stretch>
                  <a:fillRect l="-8" t="-10" r="-5861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215628" y="4658153"/>
                <a:ext cx="5862310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e>
                    </m:rad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rad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rad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628" y="4658153"/>
                <a:ext cx="5862310" cy="843885"/>
              </a:xfrm>
              <a:prstGeom prst="rect">
                <a:avLst/>
              </a:prstGeom>
              <a:blipFill rotWithShape="1">
                <a:blip r:embed="rId8"/>
                <a:stretch>
                  <a:fillRect l="-8" t="-51" r="8" b="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7209654" cy="1137512"/>
            <a:chOff x="611701" y="260323"/>
            <a:chExt cx="7209654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5437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利用二次根式乘法法则解决实际问题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078896" y="1715882"/>
                <a:ext cx="5349541" cy="1504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已知长方形的面积为S，相邻两边分别为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a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、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b</a:t>
                </a: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.</a:t>
                </a:r>
                <a:endParaRPr lang="en-US" altLang="zh-CN" sz="2000" b="1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宋体" panose="02010600030101010101" pitchFamily="2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1)已知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a=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,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b=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，求S； </a:t>
                </a:r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1)已知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a=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,</a:t>
                </a:r>
                <a:r>
                  <a:rPr lang="en-US" altLang="zh-CN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b=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ad>
                      <m:radPr>
                        <m:degHide m:val="on"/>
                        <m:ctrlPr>
                          <a:rPr lang="zh-CN" alt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b="1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sym typeface="宋体" panose="02010600030101010101" pitchFamily="2" charset="-122"/>
                  </a:rPr>
                  <a:t>，求S； </a:t>
                </a:r>
                <a:endParaRPr lang="zh-CN" altLang="en-US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96" y="1715882"/>
                <a:ext cx="5349541" cy="1504836"/>
              </a:xfrm>
              <a:prstGeom prst="rect">
                <a:avLst/>
              </a:prstGeom>
              <a:blipFill rotWithShape="1">
                <a:blip r:embed="rId5"/>
                <a:stretch>
                  <a:fillRect l="-10" t="-7" r="4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078896" y="3820684"/>
                <a:ext cx="7663316" cy="668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zh-CN" alt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）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rad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  <m:r>
                        <a:rPr lang="zh-CN" alt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×16</m:t>
                          </m:r>
                        </m:e>
                      </m:rad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2×64</m:t>
                          </m:r>
                        </m:e>
                      </m:rad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zh-CN" altLang="en-US" sz="2000" dirty="0">
                          <a:solidFill>
                            <a:srgbClr val="FF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 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96" y="3820684"/>
                <a:ext cx="7663316" cy="668068"/>
              </a:xfrm>
              <a:prstGeom prst="rect">
                <a:avLst/>
              </a:prstGeom>
              <a:blipFill rotWithShape="1">
                <a:blip r:embed="rId6"/>
                <a:stretch>
                  <a:fillRect l="-7" t="-78" r="1" b="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2078896" y="4521790"/>
                <a:ext cx="5929828" cy="608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）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•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zh-CN" alt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2×3</m:t>
                          </m:r>
                        </m:e>
                      </m:rad>
                      <m:r>
                        <a:rPr lang="en-US" altLang="zh-CN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ad>
                        <m:radPr>
                          <m:degHide m:val="on"/>
                          <m:ctrlPr>
                            <a:rPr lang="zh-CN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rad>
                    </m:oMath>
                  </m:oMathPara>
                </a14:m>
                <a:endParaRPr lang="en-US" altLang="zh-CN" sz="20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96" y="4521790"/>
                <a:ext cx="5929828" cy="608436"/>
              </a:xfrm>
              <a:prstGeom prst="rect">
                <a:avLst/>
              </a:prstGeom>
              <a:blipFill rotWithShape="1">
                <a:blip r:embed="rId7"/>
                <a:stretch>
                  <a:fillRect l="-9" t="-97" r="2" b="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444226" y="1444455"/>
                <a:ext cx="7789722" cy="13780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．（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2019·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海口市丰南中学初三期末）已知：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rad>
                  </m:oMath>
                </a14:m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是整数，则满足条件的最小正整数</a:t>
                </a:r>
                <a14:m>
                  <m:oMath xmlns:m="http://schemas.openxmlformats.org/officeDocument/2006/math">
                    <m:r>
                      <a:rPr lang="en-US" altLang="zh-CN" b="1" i="1" kern="1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      )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	B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	C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	D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226" y="1444455"/>
                <a:ext cx="7789722" cy="1378006"/>
              </a:xfrm>
              <a:prstGeom prst="rect">
                <a:avLst/>
              </a:prstGeom>
              <a:blipFill rotWithShape="1">
                <a:blip r:embed="rId5"/>
                <a:stretch>
                  <a:fillRect l="-3" t="-34" r="5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笑脸 9"/>
          <p:cNvSpPr/>
          <p:nvPr/>
        </p:nvSpPr>
        <p:spPr>
          <a:xfrm>
            <a:off x="5466620" y="2475639"/>
            <a:ext cx="285292" cy="333028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505419" y="3022825"/>
                <a:ext cx="4572000" cy="26718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【解析】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4×5</m:t>
                        </m:r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altLang="zh-CN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，且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是整数，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是整数，即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5n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是完全平方数，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n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的最小正整数为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419" y="3022825"/>
                <a:ext cx="4572000" cy="2671885"/>
              </a:xfrm>
              <a:prstGeom prst="rect">
                <a:avLst/>
              </a:prstGeom>
              <a:blipFill rotWithShape="1">
                <a:blip r:embed="rId6"/>
                <a:stretch>
                  <a:fillRect l="-10" t="-8" r="10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252779" y="1416124"/>
                <a:ext cx="5738774" cy="1071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en-US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．已知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CN" sz="2000" b="1" i="1" kern="1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0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zh-CN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2000" b="1" i="1" kern="1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20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20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</a:rPr>
                          <m:t>𝟏𝟖</m:t>
                        </m:r>
                      </m:e>
                    </m:rad>
                    <m:r>
                      <a:rPr lang="en-US" altLang="zh-CN" sz="2000" b="1" i="1" kern="100">
                        <a:latin typeface="Cambria Math" panose="02040503050406030204" pitchFamily="18" charset="0"/>
                      </a:rPr>
                      <m:t>=(</m:t>
                    </m:r>
                  </m:oMath>
                </a14:m>
                <a:r>
                  <a:rPr lang="zh-CN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zh-CN" sz="20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2000" b="1" i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B</a:t>
                </a:r>
                <a:r>
                  <a:rPr lang="zh-CN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2000" b="1" i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en-US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C</a:t>
                </a:r>
                <a:r>
                  <a:rPr lang="zh-CN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zh-CN" sz="2000" b="1" i="1" kern="10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2000" b="1" i="1" kern="10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zh-CN" sz="2000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</a:t>
                </a:r>
                <a:r>
                  <a:rPr lang="en-US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2000" b="1" kern="1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>
                      <a:rPr lang="en-US" altLang="zh-CN" sz="2000" b="1" i="1" kern="10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zh-CN" altLang="zh-CN" sz="2000" b="1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1" i="1" kern="10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zh-CN" sz="2000" b="1" i="1" kern="10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zh-CN" altLang="zh-CN" sz="20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779" y="1416124"/>
                <a:ext cx="5738774" cy="1071191"/>
              </a:xfrm>
              <a:prstGeom prst="rect">
                <a:avLst/>
              </a:prstGeom>
              <a:blipFill rotWithShape="1">
                <a:blip r:embed="rId5"/>
                <a:stretch>
                  <a:fillRect l="-10" t="-7" r="4" b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6748556" y="1416124"/>
                <a:ext cx="4360621" cy="2210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zh-CN" altLang="zh-CN" sz="18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endParaRPr lang="zh-CN" altLang="zh-CN" sz="18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:endParaRPr lang="zh-CN" altLang="zh-CN" sz="18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rad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2×3×3</m:t>
                        </m:r>
                      </m:e>
                    </m:rad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mbria Math" panose="02040503050406030204" pitchFamily="18" charset="0"/>
                      </a:rPr>
                      <m:t>⋅</m:t>
                    </m:r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zh-CN" altLang="zh-CN" sz="1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CN" sz="18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8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fontAlgn="ctr">
                  <a:lnSpc>
                    <a:spcPct val="150000"/>
                  </a:lnSpc>
                </a:pPr>
                <a:r>
                  <a:rPr lang="zh-CN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</a:t>
                </a:r>
                <a:r>
                  <a:rPr lang="en-US" altLang="zh-CN" sz="1800" i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8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endParaRPr lang="zh-CN" altLang="zh-CN" sz="1800" kern="100" dirty="0"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556" y="1416124"/>
                <a:ext cx="4360621" cy="2210349"/>
              </a:xfrm>
              <a:prstGeom prst="rect">
                <a:avLst/>
              </a:prstGeom>
              <a:blipFill rotWithShape="1">
                <a:blip r:embed="rId6"/>
                <a:stretch>
                  <a:fillRect l="-9" t="-3" r="11" b="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笑脸 10"/>
          <p:cNvSpPr/>
          <p:nvPr/>
        </p:nvSpPr>
        <p:spPr>
          <a:xfrm>
            <a:off x="5238597" y="2154287"/>
            <a:ext cx="285292" cy="333028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185956" y="4225647"/>
                <a:ext cx="6443421" cy="1418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．（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2019·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肇庆市端州区南国中英文学校初二期中）下列各数中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,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的积为有理数的是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    )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1318260" algn="l"/>
                    <a:tab pos="2637155" algn="l"/>
                    <a:tab pos="3955415" algn="l"/>
                  </a:tabLst>
                </a:pP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	B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	C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D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956" y="4225647"/>
                <a:ext cx="6443421" cy="1418530"/>
              </a:xfrm>
              <a:prstGeom prst="rect">
                <a:avLst/>
              </a:prstGeom>
              <a:blipFill rotWithShape="1">
                <a:blip r:embed="rId7"/>
                <a:stretch>
                  <a:fillRect l="-6" t="-25" r="8" b="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8224361" y="3610393"/>
                <a:ext cx="4572000" cy="247715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b="1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解：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2×2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为无理数，故不能；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B. 3</a:t>
                </a:r>
                <a14:m>
                  <m:oMath xmlns:m="http://schemas.openxmlformats.org/officeDocument/2006/math"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×2</m:t>
                    </m:r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zh-CN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为无理数，故不能；</m:t>
                    </m:r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×2</m:t>
                    </m:r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  <m:r>
                      <a:rPr lang="zh-CN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为无理数，故不能；</m:t>
                    </m:r>
                  </m:oMath>
                </a14:m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1400" i="1" kern="1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×2</m:t>
                    </m:r>
                    <m:rad>
                      <m:radPr>
                        <m:degHide m:val="on"/>
                        <m:ctrlPr>
                          <a:rPr lang="zh-CN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40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=6</a:t>
                </a: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为有理数．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</a:t>
                </a:r>
                <a:r>
                  <a:rPr lang="en-US" altLang="zh-CN" sz="1400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endParaRPr lang="zh-CN" altLang="zh-CN" sz="1400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4361" y="3610393"/>
                <a:ext cx="4572000" cy="2477153"/>
              </a:xfrm>
              <a:prstGeom prst="rect">
                <a:avLst/>
              </a:prstGeom>
              <a:blipFill rotWithShape="1">
                <a:blip r:embed="rId8"/>
                <a:stretch>
                  <a:fillRect l="-10" t="-17" r="10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笑脸 13"/>
          <p:cNvSpPr/>
          <p:nvPr/>
        </p:nvSpPr>
        <p:spPr>
          <a:xfrm>
            <a:off x="5212993" y="5266656"/>
            <a:ext cx="285292" cy="333028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876120" y="1355265"/>
                <a:ext cx="7629931" cy="179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．（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2019·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上海教院附中初二期中）如果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-2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n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1" i="1" kern="1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+2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，那么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和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n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的关系是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        )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．互为相反数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B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．互为倒数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．相等</a:t>
                </a:r>
                <a:r>
                  <a:rPr lang="en-US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                 D</a:t>
                </a:r>
                <a:r>
                  <a:rPr lang="zh-CN" altLang="zh-CN" b="1" kern="1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．互为负倒数</a:t>
                </a:r>
                <a:endParaRPr lang="zh-CN" altLang="zh-CN" kern="1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120" y="1355265"/>
                <a:ext cx="7629931" cy="1797608"/>
              </a:xfrm>
              <a:prstGeom prst="rect">
                <a:avLst/>
              </a:prstGeom>
              <a:blipFill rotWithShape="1">
                <a:blip r:embed="rId5"/>
                <a:stretch>
                  <a:fillRect l="-4" t="-10" r="1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笑脸 9"/>
          <p:cNvSpPr/>
          <p:nvPr/>
        </p:nvSpPr>
        <p:spPr>
          <a:xfrm>
            <a:off x="3859168" y="2374328"/>
            <a:ext cx="285292" cy="333028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749120" y="3432273"/>
                <a:ext cx="8586106" cy="2328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endParaRPr lang="zh-CN" altLang="zh-CN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14:m>
                  <m:oMath xmlns:m="http://schemas.openxmlformats.org/officeDocument/2006/math"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−2+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+2=2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d>
                      <m:d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i="1" kern="10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 kern="1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zh-CN" i="1" kern="10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i="1" kern="1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zh-CN" altLang="zh-CN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zh-CN" altLang="zh-CN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与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n</a:t>
                </a: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互为倒数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故选：</a:t>
                </a:r>
                <a:r>
                  <a:rPr lang="en-US" altLang="zh-CN" kern="1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B.</a:t>
                </a:r>
                <a:endParaRPr lang="zh-CN" altLang="zh-CN" kern="1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120" y="3432273"/>
                <a:ext cx="8586106" cy="2328523"/>
              </a:xfrm>
              <a:prstGeom prst="rect">
                <a:avLst/>
              </a:prstGeom>
              <a:blipFill rotWithShape="1">
                <a:blip r:embed="rId6"/>
                <a:stretch>
                  <a:fillRect l="-4" t="-4" r="7" b="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26" name="任意多边形 41"/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 31"/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: 圆角 40"/>
          <p:cNvSpPr/>
          <p:nvPr/>
        </p:nvSpPr>
        <p:spPr>
          <a:xfrm>
            <a:off x="698500" y="660400"/>
            <a:ext cx="10795000" cy="553720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40" name="文本框 38"/>
          <p:cNvSpPr txBox="1"/>
          <p:nvPr>
            <p:custDataLst>
              <p:tags r:id="rId1"/>
            </p:custDataLst>
          </p:nvPr>
        </p:nvSpPr>
        <p:spPr>
          <a:xfrm>
            <a:off x="1785093" y="4457359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5444462" y="1267243"/>
            <a:ext cx="5909338" cy="1344152"/>
            <a:chOff x="4865892" y="1070507"/>
            <a:chExt cx="5909338" cy="1344152"/>
          </a:xfrm>
        </p:grpSpPr>
        <p:sp>
          <p:nvSpPr>
            <p:cNvPr id="43" name="文本框 38"/>
            <p:cNvSpPr txBox="1"/>
            <p:nvPr>
              <p:custDataLst>
                <p:tags r:id="rId6"/>
              </p:custDataLst>
            </p:nvPr>
          </p:nvSpPr>
          <p:spPr>
            <a:xfrm>
              <a:off x="6743238" y="1561593"/>
              <a:ext cx="4031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理解二次根式乘法法则</a:t>
              </a: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45" name="矩形: 圆角 44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文本框 3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53" name="组合 52"/>
          <p:cNvGrpSpPr/>
          <p:nvPr/>
        </p:nvGrpSpPr>
        <p:grpSpPr>
          <a:xfrm>
            <a:off x="5444462" y="2756924"/>
            <a:ext cx="6416220" cy="1344152"/>
            <a:chOff x="4865892" y="1070507"/>
            <a:chExt cx="6416220" cy="1344152"/>
          </a:xfrm>
        </p:grpSpPr>
        <p:sp>
          <p:nvSpPr>
            <p:cNvPr id="54" name="文本框 38"/>
            <p:cNvSpPr txBox="1"/>
            <p:nvPr>
              <p:custDataLst>
                <p:tags r:id="rId4"/>
              </p:custDataLst>
            </p:nvPr>
          </p:nvSpPr>
          <p:spPr>
            <a:xfrm>
              <a:off x="6743237" y="1561593"/>
              <a:ext cx="45388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通过二次根式乘法法则进行计算</a:t>
              </a: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56" name="矩形: 圆角 5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7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grpSp>
        <p:nvGrpSpPr>
          <p:cNvPr id="64" name="组合 63"/>
          <p:cNvGrpSpPr/>
          <p:nvPr/>
        </p:nvGrpSpPr>
        <p:grpSpPr>
          <a:xfrm>
            <a:off x="5444462" y="4396777"/>
            <a:ext cx="5909338" cy="1344152"/>
            <a:chOff x="4865892" y="1070507"/>
            <a:chExt cx="5909338" cy="1344152"/>
          </a:xfrm>
        </p:grpSpPr>
        <p:sp>
          <p:nvSpPr>
            <p:cNvPr id="65" name="文本框 38"/>
            <p:cNvSpPr txBox="1"/>
            <p:nvPr>
              <p:custDataLst>
                <p:tags r:id="rId2"/>
              </p:custDataLst>
            </p:nvPr>
          </p:nvSpPr>
          <p:spPr>
            <a:xfrm>
              <a:off x="6743238" y="1561593"/>
              <a:ext cx="4031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化简二次根式的步骤</a:t>
              </a: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4865892" y="1070507"/>
              <a:ext cx="1709415" cy="1344152"/>
              <a:chOff x="4681990" y="1383077"/>
              <a:chExt cx="1709415" cy="1344152"/>
            </a:xfrm>
          </p:grpSpPr>
          <p:sp>
            <p:nvSpPr>
              <p:cNvPr id="67" name="矩形: 圆角 66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8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69" name="图片 6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681990" y="1383077"/>
                <a:ext cx="1344152" cy="1344152"/>
              </a:xfrm>
              <a:prstGeom prst="rect">
                <a:avLst/>
              </a:prstGeom>
            </p:spPr>
          </p:pic>
        </p:grpSp>
      </p:grpSp>
      <p:pic>
        <p:nvPicPr>
          <p:cNvPr id="29" name="图片 28" descr="建筑师，书籍，书籍，Shelf，学习，学习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>
            <a:fillRect/>
          </a:stretch>
        </p:blipFill>
        <p:spPr bwMode="auto">
          <a:xfrm>
            <a:off x="1703200" y="1631200"/>
            <a:ext cx="3208068" cy="2527061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69850">
            <a:solidFill>
              <a:srgbClr val="317EF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11" name="任意多边形 41"/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31"/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1" name="Shape 40"/>
          <p:cNvSpPr/>
          <p:nvPr/>
        </p:nvSpPr>
        <p:spPr>
          <a:xfrm>
            <a:off x="897244" y="2767378"/>
            <a:ext cx="4565494" cy="337185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主讲人：</a:t>
            </a:r>
            <a:r>
              <a:rPr lang="en-US" altLang="zh-CN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PPT818  </a:t>
            </a:r>
            <a:r>
              <a:rPr lang="zh-CN" altLang="en-US" sz="1600" smtClean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rPr>
              <a:t>人教版 数学八年级下册</a:t>
            </a:r>
            <a:endParaRPr lang="zh-CN" altLang="en-US" sz="16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sym typeface="微软雅黑" panose="020B0503020204020204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868216" y="812800"/>
            <a:ext cx="58864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第十六章</a:t>
            </a: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03</a:t>
            </a:r>
            <a:r>
              <a:rPr lang="zh-CN" altLang="en-US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节   二次根式</a:t>
            </a:r>
          </a:p>
        </p:txBody>
      </p:sp>
      <p:sp>
        <p:nvSpPr>
          <p:cNvPr id="113" name="矩形 112"/>
          <p:cNvSpPr/>
          <p:nvPr/>
        </p:nvSpPr>
        <p:spPr>
          <a:xfrm>
            <a:off x="810160" y="1500135"/>
            <a:ext cx="6441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谢谢各位同学倾听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940786" y="2602707"/>
            <a:ext cx="769521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建筑师，书籍，书籍，Shelf，学习，学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>
            <a:fillRect/>
          </a:stretch>
        </p:blipFill>
        <p:spPr bwMode="auto">
          <a:xfrm>
            <a:off x="6240732" y="1500136"/>
            <a:ext cx="6848512" cy="5394713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698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/>
      <p:bldP spid="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36" name="任意多边形 41"/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1"/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1" name="矩形: 圆角 40"/>
          <p:cNvSpPr/>
          <p:nvPr/>
        </p:nvSpPr>
        <p:spPr>
          <a:xfrm>
            <a:off x="698500" y="660400"/>
            <a:ext cx="10795000" cy="5537200"/>
          </a:xfrm>
          <a:prstGeom prst="roundRect">
            <a:avLst>
              <a:gd name="adj" fmla="val 6487"/>
            </a:avLst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algn="ctr" rotWithShape="0">
              <a:srgbClr val="000000">
                <a:lumMod val="75000"/>
                <a:lumOff val="25000"/>
                <a:alpha val="2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微软雅黑 Light" panose="020B0502040204020203" charset="-122"/>
              <a:cs typeface="+mn-cs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243091" y="1396648"/>
            <a:ext cx="5540639" cy="1324690"/>
            <a:chOff x="5243091" y="1396648"/>
            <a:chExt cx="5540639" cy="1324690"/>
          </a:xfrm>
        </p:grpSpPr>
        <p:sp>
          <p:nvSpPr>
            <p:cNvPr id="89" name="文本框 38"/>
            <p:cNvSpPr txBox="1"/>
            <p:nvPr>
              <p:custDataLst>
                <p:tags r:id="rId5"/>
              </p:custDataLst>
            </p:nvPr>
          </p:nvSpPr>
          <p:spPr>
            <a:xfrm>
              <a:off x="6969641" y="1506274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学习目标</a:t>
              </a:r>
            </a:p>
          </p:txBody>
        </p:sp>
        <p:sp>
          <p:nvSpPr>
            <p:cNvPr id="90" name="矩形 89"/>
            <p:cNvSpPr/>
            <p:nvPr/>
          </p:nvSpPr>
          <p:spPr>
            <a:xfrm>
              <a:off x="8313710" y="1726292"/>
              <a:ext cx="2368042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7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5243091" y="1396648"/>
              <a:ext cx="1699684" cy="1324690"/>
              <a:chOff x="5243091" y="1396648"/>
              <a:chExt cx="1699684" cy="1324690"/>
            </a:xfrm>
          </p:grpSpPr>
          <p:sp>
            <p:nvSpPr>
              <p:cNvPr id="57" name="矩形: 圆角 56"/>
              <p:cNvSpPr/>
              <p:nvPr/>
            </p:nvSpPr>
            <p:spPr>
              <a:xfrm>
                <a:off x="5952251" y="190878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文本框 3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319434" y="190878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8" name="图片 8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43091" y="1396648"/>
                <a:ext cx="1324690" cy="1324690"/>
              </a:xfrm>
              <a:prstGeom prst="rect">
                <a:avLst/>
              </a:prstGeom>
            </p:spPr>
          </p:pic>
        </p:grpSp>
        <p:sp>
          <p:nvSpPr>
            <p:cNvPr id="56" name="矩形 55"/>
            <p:cNvSpPr/>
            <p:nvPr/>
          </p:nvSpPr>
          <p:spPr>
            <a:xfrm>
              <a:off x="7000569" y="1924809"/>
              <a:ext cx="3783161" cy="7037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、理解二次根式乘法法则。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</a:t>
              </a: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、利用二次根式乘法法则对其进行化简。</a:t>
              </a: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2399598" y="4234529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0070C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243091" y="2804332"/>
            <a:ext cx="5357103" cy="1324690"/>
            <a:chOff x="5243091" y="2772147"/>
            <a:chExt cx="5357103" cy="1324690"/>
          </a:xfrm>
        </p:grpSpPr>
        <p:grpSp>
          <p:nvGrpSpPr>
            <p:cNvPr id="92" name="组合 91"/>
            <p:cNvGrpSpPr/>
            <p:nvPr/>
          </p:nvGrpSpPr>
          <p:grpSpPr>
            <a:xfrm>
              <a:off x="7020330" y="3082543"/>
              <a:ext cx="3102514" cy="461665"/>
              <a:chOff x="9650039" y="892924"/>
              <a:chExt cx="2762497" cy="411069"/>
            </a:xfrm>
          </p:grpSpPr>
          <p:sp>
            <p:nvSpPr>
              <p:cNvPr id="98" name="文本框 3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9650039" y="892924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10304018" y="1087460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sp>
          <p:nvSpPr>
            <p:cNvPr id="95" name="矩形: 圆角 94"/>
            <p:cNvSpPr/>
            <p:nvPr/>
          </p:nvSpPr>
          <p:spPr>
            <a:xfrm>
              <a:off x="5978475" y="3311540"/>
              <a:ext cx="980398" cy="45023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矩形 93"/>
            <p:cNvSpPr/>
            <p:nvPr/>
          </p:nvSpPr>
          <p:spPr>
            <a:xfrm>
              <a:off x="7051259" y="3501078"/>
              <a:ext cx="3548935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理解二次根式乘法法则。</a:t>
              </a: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243091" y="2772147"/>
              <a:ext cx="1699684" cy="1324690"/>
              <a:chOff x="5243091" y="1396648"/>
              <a:chExt cx="1699684" cy="1324690"/>
            </a:xfrm>
          </p:grpSpPr>
          <p:sp>
            <p:nvSpPr>
              <p:cNvPr id="43" name="矩形: 圆角 42"/>
              <p:cNvSpPr/>
              <p:nvPr/>
            </p:nvSpPr>
            <p:spPr>
              <a:xfrm>
                <a:off x="5952251" y="190878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319434" y="190878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43091" y="1396648"/>
                <a:ext cx="1324690" cy="1324690"/>
              </a:xfrm>
              <a:prstGeom prst="rect">
                <a:avLst/>
              </a:prstGeom>
            </p:spPr>
          </p:pic>
        </p:grpSp>
      </p:grpSp>
      <p:grpSp>
        <p:nvGrpSpPr>
          <p:cNvPr id="7" name="组合 6"/>
          <p:cNvGrpSpPr/>
          <p:nvPr/>
        </p:nvGrpSpPr>
        <p:grpSpPr>
          <a:xfrm>
            <a:off x="5243091" y="4212015"/>
            <a:ext cx="5540639" cy="1324690"/>
            <a:chOff x="5243091" y="4212015"/>
            <a:chExt cx="5540639" cy="1324690"/>
          </a:xfrm>
        </p:grpSpPr>
        <p:grpSp>
          <p:nvGrpSpPr>
            <p:cNvPr id="101" name="组合 100"/>
            <p:cNvGrpSpPr/>
            <p:nvPr/>
          </p:nvGrpSpPr>
          <p:grpSpPr>
            <a:xfrm>
              <a:off x="7007649" y="4555853"/>
              <a:ext cx="1940208" cy="461665"/>
              <a:chOff x="9650040" y="880720"/>
              <a:chExt cx="1727573" cy="411069"/>
            </a:xfrm>
          </p:grpSpPr>
          <p:sp>
            <p:nvSpPr>
              <p:cNvPr id="10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9650040" y="880720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108" name="矩形 107"/>
              <p:cNvSpPr/>
              <p:nvPr/>
            </p:nvSpPr>
            <p:spPr>
              <a:xfrm>
                <a:off x="10304018" y="1075256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ysClr val="windowText" lastClr="000000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sp>
          <p:nvSpPr>
            <p:cNvPr id="103" name="矩形 102"/>
            <p:cNvSpPr/>
            <p:nvPr/>
          </p:nvSpPr>
          <p:spPr>
            <a:xfrm>
              <a:off x="7038580" y="4974388"/>
              <a:ext cx="3745150" cy="380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ysClr val="windowText" lastClr="000000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利用二次根式乘法法则对其进行化简。 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5243091" y="4212015"/>
              <a:ext cx="1699684" cy="1324690"/>
              <a:chOff x="5243091" y="1396648"/>
              <a:chExt cx="1699684" cy="1324690"/>
            </a:xfrm>
          </p:grpSpPr>
          <p:sp>
            <p:nvSpPr>
              <p:cNvPr id="47" name="矩形: 圆角 46"/>
              <p:cNvSpPr/>
              <p:nvPr/>
            </p:nvSpPr>
            <p:spPr>
              <a:xfrm>
                <a:off x="5952251" y="190878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文本框 3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319434" y="190878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ysClr val="windowText" lastClr="00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43091" y="1396648"/>
                <a:ext cx="1324690" cy="1324690"/>
              </a:xfrm>
              <a:prstGeom prst="rect">
                <a:avLst/>
              </a:prstGeom>
            </p:spPr>
          </p:pic>
        </p:grpSp>
      </p:grpSp>
      <p:pic>
        <p:nvPicPr>
          <p:cNvPr id="38" name="图片 37" descr="建筑师，书籍，书籍，Shelf，学习，学习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>
            <a:fillRect/>
          </a:stretch>
        </p:blipFill>
        <p:spPr bwMode="auto">
          <a:xfrm>
            <a:off x="1516433" y="1508607"/>
            <a:ext cx="3208068" cy="2527061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69850">
            <a:solidFill>
              <a:srgbClr val="317EF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10" name="任意多边形 41"/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31"/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4599740" y="1444321"/>
            <a:ext cx="249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 sz="1800">
                <a:solidFill>
                  <a:srgbClr val="000000"/>
                </a:solidFill>
              </a:defRPr>
            </a:pP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01</a:t>
            </a:r>
            <a:endParaRPr lang="zh-CN" altLang="en-US" sz="3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4541684" y="2179099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学习目标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966" y="615657"/>
            <a:ext cx="3700774" cy="3700774"/>
          </a:xfrm>
          <a:prstGeom prst="rect">
            <a:avLst/>
          </a:prstGeom>
        </p:spPr>
      </p:pic>
      <p:pic>
        <p:nvPicPr>
          <p:cNvPr id="13" name="图片 12" descr="建筑师，书籍，书籍，Shelf，学习，学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>
            <a:fillRect/>
          </a:stretch>
        </p:blipFill>
        <p:spPr bwMode="auto">
          <a:xfrm>
            <a:off x="7512456" y="2501900"/>
            <a:ext cx="5576787" cy="4392949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二次根式性质知识点回顾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15" name="矩形 14"/>
          <p:cNvSpPr/>
          <p:nvPr/>
        </p:nvSpPr>
        <p:spPr>
          <a:xfrm>
            <a:off x="1252779" y="231857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二次根式的性质一</a:t>
            </a:r>
          </a:p>
        </p:txBody>
      </p:sp>
      <p:sp>
        <p:nvSpPr>
          <p:cNvPr id="22" name="矩形 21"/>
          <p:cNvSpPr/>
          <p:nvPr/>
        </p:nvSpPr>
        <p:spPr>
          <a:xfrm>
            <a:off x="1252779" y="3649831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ln w="63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二次根式的性质二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4174882" y="2303732"/>
                <a:ext cx="3027817" cy="528030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4BC5B9"/>
                </a:solidFill>
                <a:prstDash val="soli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zh-CN" altLang="en-US" sz="2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kumimoji="0" lang="zh-CN" altLang="en-US" sz="2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zh-CN" altLang="en-US" sz="28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begChr m:val="（"/>
                          <m:endChr m:val="）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882" y="2303732"/>
                <a:ext cx="3027817" cy="528030"/>
              </a:xfrm>
              <a:prstGeom prst="rect">
                <a:avLst/>
              </a:prstGeom>
              <a:blipFill rotWithShape="1">
                <a:blip r:embed="rId5"/>
                <a:stretch>
                  <a:fillRect l="-432" t="-2516" r="-884" b="-13653"/>
                </a:stretch>
              </a:blipFill>
              <a:ln w="25400" cap="flat" cmpd="sng" algn="ctr">
                <a:solidFill>
                  <a:srgbClr val="4BC5B9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组合 23"/>
          <p:cNvGrpSpPr/>
          <p:nvPr/>
        </p:nvGrpSpPr>
        <p:grpSpPr>
          <a:xfrm>
            <a:off x="3978218" y="3435095"/>
            <a:ext cx="5048266" cy="1015582"/>
            <a:chOff x="3950392" y="1989531"/>
            <a:chExt cx="5048266" cy="1015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/>
                <p:cNvSpPr txBox="1"/>
                <p:nvPr/>
              </p:nvSpPr>
              <p:spPr>
                <a:xfrm>
                  <a:off x="3950392" y="2174197"/>
                  <a:ext cx="2386430" cy="5373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kumimoji="0" lang="zh-CN" altLang="en-US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kumimoji="0" lang="zh-CN" altLang="en-US" sz="2800" b="0" i="1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0" lang="zh-CN" altLang="en-US" sz="28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α</m:t>
                                </m:r>
                              </m:e>
                              <m:sup>
                                <m:r>
                                  <a:rPr kumimoji="0" lang="zh-CN" altLang="en-US" sz="2800" b="0" i="0" u="none" strike="noStrike" kern="0" cap="none" spc="0" normalizeH="0" baseline="0" noProof="0" dirty="0" smtClean="0">
                                    <a:ln>
                                      <a:noFill/>
                                    </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kumimoji="0" lang="zh-CN" altLang="en-US" sz="2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|"/>
                            <m:endChr m:val="|"/>
                            <m:ctrlPr>
                              <a:rPr kumimoji="0" lang="en-US" altLang="zh-CN" sz="2800" b="0" i="1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altLang="zh-CN" sz="2800" b="0" i="0" u="none" strike="noStrike" kern="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  <m:r>
                          <a:rPr kumimoji="0" lang="en-US" altLang="zh-CN" sz="28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0" lang="zh-CN" alt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mc:Choice>
          <mc:Fallback xmlns="">
            <p:sp>
              <p:nvSpPr>
                <p:cNvPr id="25" name="文本框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0392" y="2174197"/>
                  <a:ext cx="2386430" cy="537391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左大括号 25"/>
            <p:cNvSpPr/>
            <p:nvPr/>
          </p:nvSpPr>
          <p:spPr>
            <a:xfrm>
              <a:off x="6196956" y="2174197"/>
              <a:ext cx="101158" cy="646952"/>
            </a:xfrm>
            <a:prstGeom prst="leftBrace">
              <a:avLst/>
            </a:prstGeom>
            <a:noFill/>
            <a:ln w="28575" cap="flat" cmpd="sng" algn="ctr">
              <a:solidFill>
                <a:srgbClr val="4B14AA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375529" y="1989531"/>
              <a:ext cx="2623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a≥0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6375529" y="2543448"/>
              <a:ext cx="2623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-a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a&lt;0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探究与思考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p:sp>
        <p:nvSpPr>
          <p:cNvPr id="9" name="文本框 8"/>
          <p:cNvSpPr txBox="1"/>
          <p:nvPr/>
        </p:nvSpPr>
        <p:spPr>
          <a:xfrm>
            <a:off x="3077771" y="1751680"/>
            <a:ext cx="6036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计算下列各式，观察计算结果，你能发现什么规律？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7"/>
              <p:cNvGraphicFramePr>
                <a:graphicFrameLocks noGrp="1"/>
              </p:cNvGraphicFramePr>
              <p:nvPr/>
            </p:nvGraphicFramePr>
            <p:xfrm>
              <a:off x="2452291" y="2578912"/>
              <a:ext cx="7287418" cy="306000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7621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6632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rad>
                                <m:r>
                                  <a:rPr lang="en-US" altLang="zh-CN" i="1" smtClean="0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•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zh-CN" altLang="en-US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zh-CN" altLang="en-US" i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zh-CN" altLang="en-US" i="1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37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−16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CN" b="0" i="1" smtClean="0"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−25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7"/>
              <p:cNvGraphicFramePr>
                <a:graphicFrameLocks noGrp="1"/>
              </p:cNvGraphicFramePr>
              <p:nvPr/>
            </p:nvGraphicFramePr>
            <p:xfrm>
              <a:off x="2452291" y="2578912"/>
              <a:ext cx="7287418" cy="3060001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524000"/>
                    <a:gridCol w="1524000"/>
                    <a:gridCol w="2576218"/>
                    <a:gridCol w="1663200"/>
                  </a:tblGrid>
                  <a:tr h="4368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</a:tr>
                  <a:tr h="4375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375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368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4375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思源黑体 CN Bold" panose="020B0800000000000000" pitchFamily="34" charset="-122"/>
                            <a:ea typeface="思源黑体 CN Bold" panose="020B0800000000000000" pitchFamily="34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5735241" y="3113624"/>
                <a:ext cx="1912127" cy="3278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3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3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ad>
                      <m:radPr>
                        <m:degHide m:val="on"/>
                        <m:ctrlPr>
                          <a:rPr lang="zh-CN" altLang="en-US" sz="135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3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altLang="zh-CN" sz="135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35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135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35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zh-CN" altLang="en-US" sz="135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zh-CN" altLang="en-US" sz="13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ad>
                      <m:radPr>
                        <m:degHide m:val="on"/>
                        <m:ctrlPr>
                          <a:rPr lang="zh-CN" altLang="en-US" sz="135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135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135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zh-CN" altLang="en-US" sz="135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zh-CN" altLang="en-US" sz="13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zh-CN" altLang="en-US" sz="135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5241" y="3113624"/>
                <a:ext cx="1912127" cy="327847"/>
              </a:xfrm>
              <a:prstGeom prst="rect">
                <a:avLst/>
              </a:prstGeom>
              <a:blipFill rotWithShape="1">
                <a:blip r:embed="rId6"/>
                <a:stretch>
                  <a:fillRect l="-29" t="-67" r="3" b="1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8082329" y="3079964"/>
                <a:ext cx="1406667" cy="327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3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35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zh-CN" altLang="en-US" sz="135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CN" sz="135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altLang="zh-CN" sz="135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135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135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35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zh-CN" altLang="en-US" sz="135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zh-CN" altLang="en-US" sz="135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zh-CN" altLang="en-US" sz="135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329" y="3079964"/>
                <a:ext cx="1406667" cy="327205"/>
              </a:xfrm>
              <a:prstGeom prst="rect">
                <a:avLst/>
              </a:prstGeom>
              <a:blipFill rotWithShape="1">
                <a:blip r:embed="rId7"/>
                <a:stretch>
                  <a:fillRect l="-3" t="-65" r="14" b="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6620147" y="3522760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07830" y="3531386"/>
            <a:ext cx="320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52020" y="396097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739703" y="3892092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52020" y="4399196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39703" y="4377015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552020" y="4834388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739703" y="4844687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30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59904" y="5269580"/>
            <a:ext cx="104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无结果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447587" y="5281170"/>
            <a:ext cx="104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无结果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二次根式的乘法法则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639677" y="1897256"/>
                <a:ext cx="4945649" cy="58272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kumimoji="0" lang="en-US" altLang="zh-C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•</m:t>
                      </m:r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rad>
                      <m:d>
                        <m:dPr>
                          <m:begChr m:val="（"/>
                          <m:endChr m:val="）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m:rPr>
                              <m:sty m:val="p"/>
                            </m:rPr>
                            <a:rPr kumimoji="0" lang="en-US" altLang="zh-CN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677" y="1897256"/>
                <a:ext cx="4945649" cy="582724"/>
              </a:xfrm>
              <a:prstGeom prst="rect">
                <a:avLst/>
              </a:prstGeom>
              <a:blipFill rotWithShape="1">
                <a:blip r:embed="rId5"/>
                <a:stretch>
                  <a:fillRect l="-259" t="-2267" r="-249" b="-2127"/>
                </a:stretch>
              </a:blip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526007" y="3494989"/>
                <a:ext cx="2567000" cy="2199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计算：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altLang="zh-CN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007" y="3494989"/>
                <a:ext cx="2567000" cy="2199256"/>
              </a:xfrm>
              <a:prstGeom prst="rect">
                <a:avLst/>
              </a:prstGeom>
              <a:blipFill rotWithShape="1">
                <a:blip r:embed="rId6"/>
                <a:stretch>
                  <a:fillRect l="-4" t="-27" r="17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522406" y="4094415"/>
                <a:ext cx="2008627" cy="5002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3×5</m:t>
                        </m:r>
                      </m:e>
                    </m:rad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406" y="4094415"/>
                <a:ext cx="2008627" cy="500202"/>
              </a:xfrm>
              <a:prstGeom prst="rect">
                <a:avLst/>
              </a:prstGeom>
              <a:blipFill rotWithShape="1">
                <a:blip r:embed="rId7"/>
                <a:stretch>
                  <a:fillRect l="-3" t="-114" r="-6946" b="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526007" y="2765590"/>
            <a:ext cx="5880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在本章中，如果没有特别说明，所有的字母都表示正数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006962" y="1837882"/>
            <a:ext cx="2671438" cy="71183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83806" y="1487002"/>
            <a:ext cx="21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注意公式成立条件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522406" y="4898311"/>
                <a:ext cx="1997406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×27</m:t>
                        </m:r>
                      </m:e>
                    </m:rad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endParaRPr lang="zh-CN" altLang="en-US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406" y="4898311"/>
                <a:ext cx="1997406" cy="843885"/>
              </a:xfrm>
              <a:prstGeom prst="rect">
                <a:avLst/>
              </a:prstGeom>
              <a:blipFill rotWithShape="1">
                <a:blip r:embed="rId8"/>
                <a:stretch>
                  <a:fillRect l="-3" t="-66" r="-6688" b="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/>
          <p:cNvSpPr txBox="1"/>
          <p:nvPr/>
        </p:nvSpPr>
        <p:spPr>
          <a:xfrm>
            <a:off x="7673266" y="4594617"/>
            <a:ext cx="234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这个结果还能化简吗？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428726" y="5043799"/>
                <a:ext cx="1679499" cy="552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zh-CN" altLang="en-US" sz="2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zh-CN" altLang="en-US" sz="2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zh-CN" altLang="en-US" sz="2400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zh-CN" altLang="en-US" sz="240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726" y="5043799"/>
                <a:ext cx="1679499" cy="552908"/>
              </a:xfrm>
              <a:prstGeom prst="rect">
                <a:avLst/>
              </a:prstGeom>
              <a:blipFill rotWithShape="1">
                <a:blip r:embed="rId9"/>
                <a:stretch>
                  <a:fillRect l="-7" t="-114" r="-414" b="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二次根式的乘法法则变形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601770" y="1877154"/>
                <a:ext cx="5019516" cy="582724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sty m:val="p"/>
                            </m:rP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ab</m:t>
                          </m:r>
                        </m:e>
                      </m:rad>
                      <m:r>
                        <a:rPr kumimoji="0" lang="en-US" altLang="zh-C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zh-CN" altLang="en-US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kumimoji="0" lang="en-US" altLang="zh-CN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•</m:t>
                      </m:r>
                      <m:rad>
                        <m:radPr>
                          <m:degHide m:val="on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rad>
                      <m:d>
                        <m:dPr>
                          <m:begChr m:val="（"/>
                          <m:endChr m:val="）"/>
                          <m:ctrlP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，</m:t>
                          </m:r>
                          <m:r>
                            <m:rPr>
                              <m:sty m:val="p"/>
                            </m:rPr>
                            <a:rPr kumimoji="0" lang="en-US" altLang="zh-CN" sz="28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kumimoji="0" lang="zh-CN" altLang="en-US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kumimoji="0" lang="en-US" altLang="zh-CN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70" y="1877154"/>
                <a:ext cx="5019516" cy="582724"/>
              </a:xfrm>
              <a:prstGeom prst="rect">
                <a:avLst/>
              </a:prstGeom>
              <a:blipFill rotWithShape="1">
                <a:blip r:embed="rId5"/>
                <a:stretch>
                  <a:fillRect l="-259" t="-2196" r="-250" b="-2090"/>
                </a:stretch>
              </a:blipFill>
              <a:ln w="254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541125" y="3217117"/>
                <a:ext cx="2567000" cy="2262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计算：</a:t>
                </a:r>
                <a:endParaRPr lang="en-US" altLang="zh-CN" sz="20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16×81</m:t>
                        </m:r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endParaRPr lang="en-US" altLang="zh-CN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>
                  <a:lnSpc>
                    <a:spcPct val="150000"/>
                  </a:lnSpc>
                </a:pPr>
                <a:r>
                  <a:rPr lang="en-US" altLang="zh-CN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en-US" sz="2400" dirty="0">
                    <a:solidFill>
                      <a:prstClr val="black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altLang="zh-CN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25" y="3217117"/>
                <a:ext cx="2567000" cy="2262799"/>
              </a:xfrm>
              <a:prstGeom prst="rect">
                <a:avLst/>
              </a:prstGeom>
              <a:blipFill rotWithShape="1">
                <a:blip r:embed="rId6"/>
                <a:stretch>
                  <a:fillRect l="-24" t="-9" r="12" b="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686084" y="3781302"/>
                <a:ext cx="4845044" cy="5111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zh-CN" altLang="en-US" sz="24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zh-CN" altLang="en-US" sz="24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zh-CN" altLang="en-US" sz="24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9=36</a:t>
                </a:r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084" y="3781302"/>
                <a:ext cx="4845044" cy="511102"/>
              </a:xfrm>
              <a:prstGeom prst="rect">
                <a:avLst/>
              </a:prstGeom>
              <a:blipFill rotWithShape="1">
                <a:blip r:embed="rId7"/>
                <a:stretch>
                  <a:fillRect l="-11" t="-100" r="11" b="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601770" y="2638705"/>
            <a:ext cx="5880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en-US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在本章中，如果没有特别说明，所有的字母都表示正数</a:t>
            </a:r>
            <a:r>
              <a:rPr lang="en-US" altLang="zh-CN" b="1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dirty="0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108125" y="1812597"/>
            <a:ext cx="2671438" cy="71183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83593" y="1542235"/>
            <a:ext cx="211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dirty="0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注意公式成立条件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3324190" y="4352683"/>
                <a:ext cx="2928109" cy="509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1296</m:t>
                        </m:r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zh-CN" altLang="en-US" sz="24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36</m:t>
                            </m:r>
                          </m:e>
                          <m:sup>
                            <m:r>
                              <a:rPr lang="zh-CN" altLang="en-US" sz="2400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=36</a:t>
                </a:r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90" y="4352683"/>
                <a:ext cx="2928109" cy="509948"/>
              </a:xfrm>
              <a:prstGeom prst="rect">
                <a:avLst/>
              </a:prstGeom>
              <a:blipFill rotWithShape="1">
                <a:blip r:embed="rId8"/>
                <a:stretch>
                  <a:fillRect l="-20" t="-77" r="-409" b="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433233" y="5000108"/>
                <a:ext cx="2401555" cy="5099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=</a:t>
                </a:r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233" y="5000108"/>
                <a:ext cx="2401555" cy="509948"/>
              </a:xfrm>
              <a:prstGeom prst="rect">
                <a:avLst/>
              </a:prstGeom>
              <a:blipFill rotWithShape="1">
                <a:blip r:embed="rId9"/>
                <a:stretch>
                  <a:fillRect l="-18" t="-23" r="17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5443844" y="5001533"/>
                <a:ext cx="3050194" cy="1335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685800"/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ad>
                      <m:radPr>
                        <m:degHide m:val="on"/>
                        <m:ctrlPr>
                          <a:rPr lang="zh-CN" alt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•</m:t>
                            </m:r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</a:p>
              <a:p>
                <a:pPr defTabSz="685800"/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•</m:t>
                    </m:r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en-US" altLang="zh-CN" sz="2400" dirty="0">
                  <a:solidFill>
                    <a:srgbClr val="FF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/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2ab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endParaRPr lang="zh-CN" altLang="en-US" sz="2400" dirty="0">
                  <a:solidFill>
                    <a:prstClr val="black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844" y="5001533"/>
                <a:ext cx="3050194" cy="1335366"/>
              </a:xfrm>
              <a:prstGeom prst="rect">
                <a:avLst/>
              </a:prstGeom>
              <a:blipFill rotWithShape="1">
                <a:blip r:embed="rId10"/>
                <a:stretch>
                  <a:fillRect l="-20" t="-20" r="9" b="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06714" y="217753"/>
            <a:ext cx="5523405" cy="1137512"/>
            <a:chOff x="611701" y="260323"/>
            <a:chExt cx="5523405" cy="1137512"/>
          </a:xfrm>
        </p:grpSpPr>
        <p:sp>
          <p:nvSpPr>
            <p:cNvPr id="29" name="文本框 28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751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化简二次根式的步骤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611701" y="260323"/>
              <a:ext cx="1569406" cy="1137512"/>
              <a:chOff x="4821999" y="1601593"/>
              <a:chExt cx="1569406" cy="1137512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2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35718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21999" y="1601593"/>
                <a:ext cx="1137512" cy="113751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6"/>
              <p:cNvSpPr txBox="1">
                <a:spLocks noChangeArrowheads="1"/>
              </p:cNvSpPr>
              <p:nvPr/>
            </p:nvSpPr>
            <p:spPr bwMode="auto">
              <a:xfrm>
                <a:off x="1252779" y="1928166"/>
                <a:ext cx="9390063" cy="3181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800"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1.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把被开方数分解因式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或因数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 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</a:p>
              <a:p>
                <a:pPr defTabSz="685800"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2.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把各因式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或因数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积的算术平方根化为每个因式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或因数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的算术平方根的积；</a:t>
                </a:r>
              </a:p>
              <a:p>
                <a:pPr algn="just" defTabSz="685800"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3.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如果因式中有平方式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或平方数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，应用关系式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400" i="1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zh-CN" altLang="en-US" sz="24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zh-CN" altLang="en-US" sz="2400" i="1"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zh-CN" alt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zh-CN" alt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begChr m:val="（"/>
                        <m:endChr m:val="）"/>
                        <m:ctrlPr>
                          <a:rPr lang="zh-CN" alt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zh-CN" altLang="en-US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altLang="zh-CN" sz="24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把这个因式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或因数</a:t>
                </a:r>
                <a:r>
                  <a:rPr lang="en-US" altLang="zh-CN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</a:t>
                </a:r>
                <a:r>
                  <a:rPr lang="zh-CN" alt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开出来，将二次根式化简。</a:t>
                </a:r>
              </a:p>
            </p:txBody>
          </p:sp>
        </mc:Choice>
        <mc:Fallback xmlns="">
          <p:sp>
            <p:nvSpPr>
              <p:cNvPr id="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2779" y="1928166"/>
                <a:ext cx="9390063" cy="3181577"/>
              </a:xfrm>
              <a:prstGeom prst="rect">
                <a:avLst/>
              </a:prstGeom>
              <a:blipFill rotWithShape="1">
                <a:blip r:embed="rId5"/>
                <a:stretch>
                  <a:fillRect l="-6" t="-10" r="3" b="-7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-9194"/>
            <a:ext cx="12192001" cy="6867194"/>
            <a:chOff x="0" y="-9194"/>
            <a:chExt cx="12192001" cy="6867194"/>
          </a:xfrm>
        </p:grpSpPr>
        <p:sp>
          <p:nvSpPr>
            <p:cNvPr id="10" name="任意多边形 41"/>
            <p:cNvSpPr/>
            <p:nvPr/>
          </p:nvSpPr>
          <p:spPr>
            <a:xfrm>
              <a:off x="0" y="-9194"/>
              <a:ext cx="12192000" cy="5599951"/>
            </a:xfrm>
            <a:custGeom>
              <a:avLst/>
              <a:gdLst>
                <a:gd name="connsiteX0" fmla="*/ 0 w 12192000"/>
                <a:gd name="connsiteY0" fmla="*/ 0 h 5599951"/>
                <a:gd name="connsiteX1" fmla="*/ 12192000 w 12192000"/>
                <a:gd name="connsiteY1" fmla="*/ 1 h 5599951"/>
                <a:gd name="connsiteX2" fmla="*/ 12192000 w 12192000"/>
                <a:gd name="connsiteY2" fmla="*/ 1618330 h 5599951"/>
                <a:gd name="connsiteX3" fmla="*/ 11612003 w 12192000"/>
                <a:gd name="connsiteY3" fmla="*/ 2152141 h 5599951"/>
                <a:gd name="connsiteX4" fmla="*/ 6098520 w 12192000"/>
                <a:gd name="connsiteY4" fmla="*/ 5021653 h 5599951"/>
                <a:gd name="connsiteX5" fmla="*/ 77259 w 12192000"/>
                <a:gd name="connsiteY5" fmla="*/ 5461268 h 5599951"/>
                <a:gd name="connsiteX6" fmla="*/ 0 w 12192000"/>
                <a:gd name="connsiteY6" fmla="*/ 5448231 h 559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92000" h="5599951">
                  <a:moveTo>
                    <a:pt x="0" y="0"/>
                  </a:moveTo>
                  <a:lnTo>
                    <a:pt x="12192000" y="1"/>
                  </a:lnTo>
                  <a:lnTo>
                    <a:pt x="12192000" y="1618330"/>
                  </a:lnTo>
                  <a:lnTo>
                    <a:pt x="11612003" y="2152141"/>
                  </a:lnTo>
                  <a:cubicBezTo>
                    <a:pt x="10166325" y="3392762"/>
                    <a:pt x="8274884" y="4412176"/>
                    <a:pt x="6098520" y="5021653"/>
                  </a:cubicBezTo>
                  <a:cubicBezTo>
                    <a:pt x="3991559" y="5611695"/>
                    <a:pt x="1913252" y="5734720"/>
                    <a:pt x="77259" y="5461268"/>
                  </a:cubicBezTo>
                  <a:lnTo>
                    <a:pt x="0" y="5448231"/>
                  </a:ln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31"/>
            <p:cNvSpPr/>
            <p:nvPr/>
          </p:nvSpPr>
          <p:spPr>
            <a:xfrm>
              <a:off x="7359462" y="5583674"/>
              <a:ext cx="4832539" cy="1274326"/>
            </a:xfrm>
            <a:custGeom>
              <a:avLst/>
              <a:gdLst>
                <a:gd name="connsiteX0" fmla="*/ 4526336 w 4832539"/>
                <a:gd name="connsiteY0" fmla="*/ 0 h 1274326"/>
                <a:gd name="connsiteX1" fmla="*/ 4832539 w 4832539"/>
                <a:gd name="connsiteY1" fmla="*/ 6411 h 1274326"/>
                <a:gd name="connsiteX2" fmla="*/ 4832539 w 4832539"/>
                <a:gd name="connsiteY2" fmla="*/ 1274326 h 1274326"/>
                <a:gd name="connsiteX3" fmla="*/ 0 w 4832539"/>
                <a:gd name="connsiteY3" fmla="*/ 1274326 h 1274326"/>
                <a:gd name="connsiteX4" fmla="*/ 150119 w 4832539"/>
                <a:gd name="connsiteY4" fmla="*/ 1161700 h 1274326"/>
                <a:gd name="connsiteX5" fmla="*/ 3016001 w 4832539"/>
                <a:gd name="connsiteY5" fmla="*/ 130021 h 1274326"/>
                <a:gd name="connsiteX6" fmla="*/ 4526336 w 4832539"/>
                <a:gd name="connsiteY6" fmla="*/ 0 h 127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32539" h="1274326">
                  <a:moveTo>
                    <a:pt x="4526336" y="0"/>
                  </a:moveTo>
                  <a:lnTo>
                    <a:pt x="4832539" y="6411"/>
                  </a:lnTo>
                  <a:lnTo>
                    <a:pt x="4832539" y="1274326"/>
                  </a:lnTo>
                  <a:lnTo>
                    <a:pt x="0" y="1274326"/>
                  </a:lnTo>
                  <a:lnTo>
                    <a:pt x="150119" y="1161700"/>
                  </a:lnTo>
                  <a:cubicBezTo>
                    <a:pt x="797819" y="714323"/>
                    <a:pt x="1826066" y="327193"/>
                    <a:pt x="3016001" y="130021"/>
                  </a:cubicBezTo>
                  <a:cubicBezTo>
                    <a:pt x="3544861" y="42389"/>
                    <a:pt x="4055593" y="576"/>
                    <a:pt x="4526336" y="0"/>
                  </a:cubicBezTo>
                  <a:close/>
                </a:path>
              </a:pathLst>
            </a:custGeom>
            <a:solidFill>
              <a:srgbClr val="317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4599740" y="1444321"/>
            <a:ext cx="249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 sz="1800">
                <a:solidFill>
                  <a:srgbClr val="000000"/>
                </a:solidFill>
              </a:defRPr>
            </a:pPr>
            <a:r>
              <a:rPr lang="en-US" altLang="zh-CN" sz="3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PART 02</a:t>
            </a:r>
            <a:endParaRPr lang="zh-CN" altLang="en-US" sz="3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4541684" y="2179099"/>
            <a:ext cx="4479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练一练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966" y="615657"/>
            <a:ext cx="3700774" cy="3700774"/>
          </a:xfrm>
          <a:prstGeom prst="rect">
            <a:avLst/>
          </a:prstGeom>
        </p:spPr>
      </p:pic>
      <p:pic>
        <p:nvPicPr>
          <p:cNvPr id="14" name="图片 13" descr="建筑师，书籍，书籍，Shelf，学习，学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7" t="1733" r="29435" b="16681"/>
          <a:stretch>
            <a:fillRect/>
          </a:stretch>
        </p:blipFill>
        <p:spPr bwMode="auto">
          <a:xfrm>
            <a:off x="7512456" y="2501900"/>
            <a:ext cx="5576787" cy="4392949"/>
          </a:xfrm>
          <a:custGeom>
            <a:avLst/>
            <a:gdLst>
              <a:gd name="connsiteX0" fmla="*/ 3424256 w 6848512"/>
              <a:gd name="connsiteY0" fmla="*/ 0 h 5394713"/>
              <a:gd name="connsiteX1" fmla="*/ 6848512 w 6848512"/>
              <a:gd name="connsiteY1" fmla="*/ 3424256 h 5394713"/>
              <a:gd name="connsiteX2" fmla="*/ 6263703 w 6848512"/>
              <a:gd name="connsiteY2" fmla="*/ 5338790 h 5394713"/>
              <a:gd name="connsiteX3" fmla="*/ 6221884 w 6848512"/>
              <a:gd name="connsiteY3" fmla="*/ 5394713 h 5394713"/>
              <a:gd name="connsiteX4" fmla="*/ 626628 w 6848512"/>
              <a:gd name="connsiteY4" fmla="*/ 5394713 h 5394713"/>
              <a:gd name="connsiteX5" fmla="*/ 584810 w 6848512"/>
              <a:gd name="connsiteY5" fmla="*/ 5338790 h 5394713"/>
              <a:gd name="connsiteX6" fmla="*/ 0 w 6848512"/>
              <a:gd name="connsiteY6" fmla="*/ 3424256 h 5394713"/>
              <a:gd name="connsiteX7" fmla="*/ 3424256 w 6848512"/>
              <a:gd name="connsiteY7" fmla="*/ 0 h 5394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8512" h="5394713">
                <a:moveTo>
                  <a:pt x="3424256" y="0"/>
                </a:moveTo>
                <a:cubicBezTo>
                  <a:pt x="5315420" y="0"/>
                  <a:pt x="6848512" y="1533092"/>
                  <a:pt x="6848512" y="3424256"/>
                </a:cubicBezTo>
                <a:cubicBezTo>
                  <a:pt x="6848512" y="4133443"/>
                  <a:pt x="6632921" y="4792275"/>
                  <a:pt x="6263703" y="5338790"/>
                </a:cubicBezTo>
                <a:lnTo>
                  <a:pt x="6221884" y="5394713"/>
                </a:lnTo>
                <a:lnTo>
                  <a:pt x="626628" y="5394713"/>
                </a:lnTo>
                <a:lnTo>
                  <a:pt x="584810" y="5338790"/>
                </a:lnTo>
                <a:cubicBezTo>
                  <a:pt x="215591" y="4792275"/>
                  <a:pt x="0" y="4133443"/>
                  <a:pt x="0" y="3424256"/>
                </a:cubicBezTo>
                <a:cubicBezTo>
                  <a:pt x="0" y="1533092"/>
                  <a:pt x="1533092" y="0"/>
                  <a:pt x="3424256" y="0"/>
                </a:cubicBezTo>
                <a:close/>
              </a:path>
            </a:pathLst>
          </a:custGeom>
          <a:noFill/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宽屏</PresentationFormat>
  <Paragraphs>176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思源黑体 CN Bold</vt:lpstr>
      <vt:lpstr>思源黑体 CN Heavy</vt:lpstr>
      <vt:lpstr>思源黑体 CN Light</vt:lpstr>
      <vt:lpstr>思源黑体 CN Medium</vt:lpstr>
      <vt:lpstr>思源宋体 CN Light</vt:lpstr>
      <vt:lpstr>宋体</vt:lpstr>
      <vt:lpstr>微软雅黑</vt:lpstr>
      <vt:lpstr>微软雅黑 Light</vt:lpstr>
      <vt:lpstr>Arial</vt:lpstr>
      <vt:lpstr>Calibri</vt:lpstr>
      <vt:lpstr>Cambria Math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205</cp:revision>
  <dcterms:created xsi:type="dcterms:W3CDTF">2020-03-19T09:30:00Z</dcterms:created>
  <dcterms:modified xsi:type="dcterms:W3CDTF">2023-01-17T00:42:00Z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2D02697B2DDA441782ABF37AC3CDA24F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