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7" r:id="rId5"/>
    <p:sldId id="259" r:id="rId6"/>
    <p:sldId id="260" r:id="rId7"/>
    <p:sldId id="261" r:id="rId8"/>
    <p:sldId id="275" r:id="rId9"/>
    <p:sldId id="262" r:id="rId10"/>
    <p:sldId id="284" r:id="rId11"/>
    <p:sldId id="263" r:id="rId12"/>
    <p:sldId id="265" r:id="rId13"/>
    <p:sldId id="266" r:id="rId14"/>
    <p:sldId id="283" r:id="rId15"/>
    <p:sldId id="268" r:id="rId16"/>
    <p:sldId id="269" r:id="rId17"/>
    <p:sldId id="270" r:id="rId18"/>
    <p:sldId id="271" r:id="rId19"/>
    <p:sldId id="282" r:id="rId20"/>
    <p:sldId id="272" r:id="rId21"/>
    <p:sldId id="273" r:id="rId22"/>
    <p:sldId id="274" r:id="rId23"/>
    <p:sldId id="285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83B"/>
    <a:srgbClr val="3D7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>
        <p:scale>
          <a:sx n="66" d="100"/>
          <a:sy n="66" d="100"/>
        </p:scale>
        <p:origin x="-222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3850-2875-4BD3-AA9B-F31A184662F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7BCE-7B29-4D04-BE1C-88E00025D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7246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ED83-5385-4C41-B367-8FD9460FA5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 rot="10800000">
            <a:off x="-1" y="0"/>
            <a:ext cx="12191997" cy="6864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170950" y="5784525"/>
            <a:ext cx="5095024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每年公历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日交节。天气渐寒始于霜降，霜降是秋季的最后一个节气，是反映气温变化的节气，是秋季到冬季的过渡，意味着即将进入冬天。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37285" y="316446"/>
            <a:ext cx="783981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华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气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666682" y="4665745"/>
            <a:ext cx="524342" cy="119947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404949" y="947102"/>
            <a:ext cx="15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星期四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农历九月廿六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626432"/>
            <a:ext cx="5231568" cy="523156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>
            <a:biLevel thresh="25000"/>
          </a:blip>
          <a:srcRect/>
          <a:stretch>
            <a:fillRect/>
          </a:stretch>
        </p:blipFill>
        <p:spPr>
          <a:xfrm>
            <a:off x="7450889" y="1256787"/>
            <a:ext cx="2844564" cy="434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14670" y="2628297"/>
            <a:ext cx="56533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中国的一些地方，霜降时节要吃红柿子，在当地人看来，这样不但可以御寒保暖，同时还能补筋骨，是非常不错的霜降食品。泉州老人对于霜降吃柿子的说法是：霜降吃丁柿，不会流鼻涕。有些地方对于这个习俗的解释是：霜降这天要吃杮子，不然整个冬天嘴唇都会裂开。住在农村的人们到了这个时候，则会爬上一棵棵高大的柿子树，摘几个光鲜香甜的柿子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14670" y="1537840"/>
            <a:ext cx="1885950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吃柿子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4016" y="1537840"/>
            <a:ext cx="4893994" cy="4893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21190" y="666544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5999" y="1832429"/>
            <a:ext cx="5629275" cy="337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民间有“补冬不如补霜降”的说法。霜降时节，天气越发寒冷，民间食俗也非常有特色。人们认为先“补重阳”后“补霜降”，而且“秋补”比“冬补”更要紧。因此，霜降时节，民间有“煲羊肉”、“煲羊头”、“迎霜兔肉”的食俗。俗话说吃啥补啥，据说吃煲羊头有助于“头风”等疾病的治疗。医书上也有加“四珍”、“八珍”的补药煲羊肉，可以辅疗肺病、疟疾的记载。迎霜兔肉就是经霜的（即霜降）的兔子肉，这时候的兔肉味道鲜美，营养价值较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15368" y="1092184"/>
            <a:ext cx="1085850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进补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4341" y="3266554"/>
            <a:ext cx="4311027" cy="2874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2438" y="1737491"/>
            <a:ext cx="6092306" cy="378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古有“霜打菊花开”之说，所以登高山，赏菊花，也就成为了霜降这一节令的雅事。南朝梁代吴均的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续齐谐记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上有记载。“霜降之时，唯此草盛茂”，因此菊被古人视为“候时之草”，成为生命力的象征。霜降时节正是秋菊盛开的时候，我国很多地方在这时要举行菊花会，赏菊饮酒，以示对菊花的崇敬和爱戴。古人眼里，菊花有着不寻常的文化意义，被认为是“延寿客”、不老草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杂五行书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说：在屋舍旁种“白杨、茱萸三根，增年益寿，除患害也。”侵害身体的晚秋寒气在古代常被视为鬼魅恶气，能驱风逐邪祛寒的茱萸，民间作驱病疗疾之用。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6428" y="1485803"/>
            <a:ext cx="1085850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赏菊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63598" y="1912843"/>
            <a:ext cx="3553713" cy="2372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337882" y="5981075"/>
            <a:ext cx="783981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华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279019" y="1694029"/>
            <a:ext cx="3981415" cy="3021162"/>
            <a:chOff x="4093355" y="-36096"/>
            <a:chExt cx="3981415" cy="3021162"/>
          </a:xfrm>
        </p:grpSpPr>
        <p:sp>
          <p:nvSpPr>
            <p:cNvPr id="22" name="文本框 21"/>
            <p:cNvSpPr txBox="1"/>
            <p:nvPr/>
          </p:nvSpPr>
          <p:spPr>
            <a:xfrm>
              <a:off x="4587177" y="1144877"/>
              <a:ext cx="3017646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霜降食物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3355" y="2281219"/>
              <a:ext cx="3981415" cy="70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03955" y="-36096"/>
              <a:ext cx="1160214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5503954" y="38176"/>
              <a:ext cx="1136342" cy="113634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26678" y="1438275"/>
            <a:ext cx="67198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时节是秋冬气候的转折点，也是阳气由收到藏的过渡，养生关键应注意做好“外御寒、内清热”。霜降是秋季到冬季过渡的开始。俗语有“霜降不算冷，霜降变了天”。此时节，昼夜温差变化增大，因此要注意添加衣服，特别要注意脚部和胃部保暖。最好养成睡前用热水泡脚的习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26678" y="4256022"/>
            <a:ext cx="6719849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秋末时节，是呼吸道疾病的高发期，多吃生津润燥、宣肺止咳作用的梨、苹果、橄榄、白果、洋葱、芥菜、萝卜等食物，搓揉迎香穴鼻翼两侧，练练呬“嘶”音字功等，都有助于我们预防呼吸道疾病。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486400" y="3886200"/>
            <a:ext cx="564832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5473" y="1242931"/>
            <a:ext cx="5286538" cy="5286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504" y="1677394"/>
            <a:ext cx="10442991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“霜叶红于二月花”。霜降过后，枫树、黄栌树等树木在秋霜的抚慰下，开始漫山遍野地变成红黄色，如火似锦，非常壮观。大家在外出登山、欣赏美景的时候，一定要注意保暖，尤其要保护膝关节，切不可运动过量。膝关节在遇到寒冷刺激时，血管收缩，血液循环变差，往往使疼痛加重，故在天冷时应注意保暖，必要时戴上护膝。老年人运动时，不宜做屈膝动作时间较长的运动，要尽量减少膝关节的负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332157" y="3798296"/>
            <a:ext cx="6700604" cy="2479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6572" y="2216671"/>
            <a:ext cx="47694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是秋季的最后一个节气，秋令属金，脾胃为后天之本，此时宜平补，尤其应健脾养胃，以养后天。栗子具有养胃健脾、补肾强筋、活血止血、止咳化痰的功效，是这时的进补佳品。霜遍布在草木土石上，俗称打霜，而经过霜覆盖的蔬菜如菠菜、冬瓜，吃起来味道特别鲜美，霜打过的水果，如葡萄就很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22129" y="2054362"/>
            <a:ext cx="4769428" cy="3309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75022" y="1933575"/>
            <a:ext cx="4226378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古人一般秋补既吃羊肉也吃兔肉。闽台民间在霜降这天，要进食补品，闽南有句谚语“一年补通通，不如补霜降”。　一些地方要吃红柿，认为这样可以御寒，能补筋骨。而泉州老人的说法是：霜降吃丁柿，不会流鼻涕。有些地方的说法是：霜降这天要吃杮子，不然整个冬天嘴唇都会裂开。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593" y="2024411"/>
            <a:ext cx="4936290" cy="3290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337882" y="5981075"/>
            <a:ext cx="783981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华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279019" y="1694029"/>
            <a:ext cx="3981415" cy="3021162"/>
            <a:chOff x="4093355" y="-36096"/>
            <a:chExt cx="3981415" cy="3021162"/>
          </a:xfrm>
        </p:grpSpPr>
        <p:sp>
          <p:nvSpPr>
            <p:cNvPr id="22" name="文本框 21"/>
            <p:cNvSpPr txBox="1"/>
            <p:nvPr/>
          </p:nvSpPr>
          <p:spPr>
            <a:xfrm>
              <a:off x="4587177" y="1144877"/>
              <a:ext cx="3017646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霜降养生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3355" y="2281219"/>
              <a:ext cx="3981415" cy="70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03955" y="-36096"/>
              <a:ext cx="1160214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5503954" y="38176"/>
              <a:ext cx="1136342" cy="113634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1751" y="1698258"/>
            <a:ext cx="5445604" cy="421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医专家指出，防秋燥、防秋郁、防寒是霜降期间的健康防护重点。秋燥表现为口干、唇干、咽干、便秘、皮肤干燥等。因此应多吃芝麻、蜂蜜、银耳、青菜、苹果、香蕉等滋阴润燥食物。晚秋时节的肃杀景象容易引人忧思，使人意志消沉、抑郁。应适当多吃高蛋白食物，如牛奶、鸡蛋、羊肉和豆类等；还要适当参加一些有益身心的娱乐活动，如歌舞、登山等集体活动。另外，这个季节不是人人适合“秋冻”。对抵抗力差的老年人，应及时关注天气，按时增减衣服，以免湿邪、寒邪入侵，导致生病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118305"/>
            <a:ext cx="5056113" cy="3370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63257" y="2321748"/>
            <a:ext cx="3017647" cy="2741641"/>
            <a:chOff x="1466533" y="2101841"/>
            <a:chExt cx="3017647" cy="2741641"/>
          </a:xfrm>
        </p:grpSpPr>
        <p:sp>
          <p:nvSpPr>
            <p:cNvPr id="17" name="文本框 16"/>
            <p:cNvSpPr txBox="1"/>
            <p:nvPr/>
          </p:nvSpPr>
          <p:spPr>
            <a:xfrm>
              <a:off x="1861505" y="210184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66533" y="3781653"/>
              <a:ext cx="30176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70614" y="3175828"/>
            <a:ext cx="3017647" cy="1887561"/>
            <a:chOff x="1466533" y="2955921"/>
            <a:chExt cx="3017647" cy="1887561"/>
          </a:xfrm>
        </p:grpSpPr>
        <p:sp>
          <p:nvSpPr>
            <p:cNvPr id="26" name="文本框 25"/>
            <p:cNvSpPr txBox="1"/>
            <p:nvPr/>
          </p:nvSpPr>
          <p:spPr>
            <a:xfrm>
              <a:off x="1861505" y="295592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霜降习俗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66533" y="3781653"/>
              <a:ext cx="30176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96000" y="3175828"/>
            <a:ext cx="3017647" cy="1887561"/>
            <a:chOff x="1466533" y="2955921"/>
            <a:chExt cx="3017647" cy="1887561"/>
          </a:xfrm>
        </p:grpSpPr>
        <p:sp>
          <p:nvSpPr>
            <p:cNvPr id="38" name="文本框 37"/>
            <p:cNvSpPr txBox="1"/>
            <p:nvPr/>
          </p:nvSpPr>
          <p:spPr>
            <a:xfrm>
              <a:off x="1861505" y="295592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霜降食物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66533" y="3781653"/>
              <a:ext cx="30176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03357" y="3175828"/>
            <a:ext cx="3017647" cy="1887561"/>
            <a:chOff x="1466533" y="2955921"/>
            <a:chExt cx="3017647" cy="1887561"/>
          </a:xfrm>
        </p:grpSpPr>
        <p:sp>
          <p:nvSpPr>
            <p:cNvPr id="42" name="文本框 41"/>
            <p:cNvSpPr txBox="1"/>
            <p:nvPr/>
          </p:nvSpPr>
          <p:spPr>
            <a:xfrm>
              <a:off x="1861505" y="295592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霜降养生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466533" y="3781653"/>
              <a:ext cx="301764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412863" y="230335"/>
            <a:ext cx="1466850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10629" y="3145396"/>
            <a:ext cx="2311018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65586" y="2321748"/>
            <a:ext cx="2311018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49314" y="2321748"/>
            <a:ext cx="2311018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333042" y="2321748"/>
            <a:ext cx="2311018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485" y="2204357"/>
            <a:ext cx="490220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作为秋季的最后一个节气，此时天气渐凉，秋燥明显，燥易伤津。霜降养生首先要重视保暖，其次要防秋燥，运动量可适当加大。饮食调养方面，此时宜平补，要注意健脾养胃，调补肝肾，可多吃健脾养阴润燥的食物，玉蜀黍、萝卜、栗子、秋梨、百合、蜂蜜、淮山、奶白菜、牛肉、鸡肉、泥鳅等都不错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24404" y="1606641"/>
            <a:ext cx="4159770" cy="4159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26628" y="2120900"/>
            <a:ext cx="5153149" cy="254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霜降时节，养生保健尤为重要，民间有谚语“一年补透透，不如补霜降”，足见这个节气对我们的影响。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霜降节气是慢性胃炎和胃十二指肠溃疡病复发的高峰期。老年人也极容易患上“老寒腿”（膝关节骨性关节炎）的毛病，慢性支气管炎也容易复发或加重。这时应该多吃些梨，苹果，白果，洋葱，芥菜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雪里蕻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040503"/>
            <a:ext cx="5313731" cy="3542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170950" y="5784525"/>
            <a:ext cx="5095024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每年公历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日交节。天气渐寒始于霜降，霜降是秋季的最后一个节气，是反映气温变化的节气，是秋季到冬季的过渡，意味着即将进入冬天。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37285" y="316446"/>
            <a:ext cx="783981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华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气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666682" y="4665745"/>
            <a:ext cx="524342" cy="119947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04949" y="947102"/>
            <a:ext cx="157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星期四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农历九月廿六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626432"/>
            <a:ext cx="5231568" cy="5231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biLevel thresh="25000"/>
          </a:blip>
          <a:srcRect/>
          <a:stretch>
            <a:fillRect/>
          </a:stretch>
        </p:blipFill>
        <p:spPr>
          <a:xfrm>
            <a:off x="7450889" y="1256787"/>
            <a:ext cx="2844564" cy="434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337882" y="5981075"/>
            <a:ext cx="783981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华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279019" y="1694029"/>
            <a:ext cx="3981415" cy="3021162"/>
            <a:chOff x="4093355" y="-36096"/>
            <a:chExt cx="3981415" cy="3021162"/>
          </a:xfrm>
        </p:grpSpPr>
        <p:sp>
          <p:nvSpPr>
            <p:cNvPr id="16" name="文本框 15"/>
            <p:cNvSpPr txBox="1"/>
            <p:nvPr/>
          </p:nvSpPr>
          <p:spPr>
            <a:xfrm>
              <a:off x="4587177" y="1144877"/>
              <a:ext cx="3017646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霜降简介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93355" y="2281219"/>
              <a:ext cx="3981415" cy="70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3955" y="-36096"/>
              <a:ext cx="1160214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5503954" y="38176"/>
              <a:ext cx="1136342" cy="113634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76850" y="1545937"/>
            <a:ext cx="6131502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霜降，为二十四节气之一。斗指戌，太阳到达黄经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度时为霜降节气。天气渐寒始于霜降，霜降不是降霜，而是表示天气寒冷，冻则有霜，大地或将产生初霜的现象。霜降是反映温度变化的节气。古籍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二十四节气解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中说：“气肃而霜降，阴始凝也。”可见“霜降”表示天气逐渐变冷，阴气始凝。霜降节气后，常有冷空气侵袭，而使气温骤降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昼夜温差变化大。“霜降”反映的是气温变化，并不是表示这个节气“降霜”，在气象学上没有“霜降”的概念。气象学上，一般把秋季出现的第一次霜叫做“早霜”或“初霜”，而把春季出现的最后一次霜称为“晚霜”或“终霜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2050" y="2947003"/>
            <a:ext cx="3748835" cy="2811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4381" y="1813114"/>
            <a:ext cx="55963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天的主要气候特点是干燥，气温渐渐转冷。霜降后，昼夜温差更大，早晚天气很冷，中午则比较热。秋燥明显。霜降过后，植物渐渐失去生机，大地一片萧索。用科学的眼光来看，“露结为霜”的说法是不准确的。露滴冻结而成的冻露，是坚硬的小冰珠。而霜冻是指由于温度剧降而引起的作物冻害现象，其致害温度因作物、品种和生育期的不同而异；而形成霜，则必须地面或地物的温度降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 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以下，并且贴地层中空气中的水汽含量要达到一定程度。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57683" y="1969908"/>
            <a:ext cx="4834317" cy="3626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43600" y="1822162"/>
            <a:ext cx="5588578" cy="379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，北方大部分地区已在秋收扫尾，即使耐寒的葱，也不能再长了，因为“霜降不起葱，越长越要空”。在南方，却是“三秋”大忙季节，单季杂交稻、晚稻才在收割，种早茬麦，栽早茬油菜；摘棉花，拔除棉秸，耕翻整地。“满地秸秆拔个尽，来年少生虫和病”。收获以后的庄稼地，都要及时把秸秆、根茬收回来，因为那里潜藏着许多越冬虫卵和病菌。华北地区大白菜即将收获，要加强后期管理。霜降时节，我国大部分地区进入了干季，要高度重视护林防火工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34" y="1892170"/>
            <a:ext cx="5361775" cy="3589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4375" y="2142886"/>
            <a:ext cx="5381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“霜降杀百草”，深秋的植物，渐失生机。“风刀霜剑严相逼”说明霜是无情的、残酷的。其实，霜和霜冻虽形影相连，但危害庄稼的是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冻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不是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。有人曾经试验：把植物的两片叶子，分别放在同样低温的箱里，其中一片叶子盖满了霜，另一片叶子没有盖霜，结果无霜的叶子受害极重，而盖霜的叶子只有轻微的霜害痕迹。由于冻则有霜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有时没有霜称黑霜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，所以把秋霜和春霜统称霜冻。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21975" y="2330430"/>
            <a:ext cx="4791228" cy="3194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91977" y="2142887"/>
            <a:ext cx="5898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季出现的第一次霜称为初霜，初霜愈早对作物危害愈大。我国各地的初霜是自北向南、自高山向平原逐渐推迟的。霜降节气是大秋作物最后完成收获的季节，北方大部分地区已在秋收扫尾，长江中下游及以南地区正值冬麦播种黄金季节，油菜一般已进入二叶期，南方开始大量收挖红苕。此时北方地区农田应进行深度耕翻，以保持土壤的健康。长江中下游及以南的地区对于冬麦和油菜应及时间苗定苗，中耕除草，防治蚜虫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242596"/>
            <a:ext cx="4804933" cy="320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337882" y="5981075"/>
            <a:ext cx="783981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华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279019" y="1694029"/>
            <a:ext cx="3981415" cy="3021162"/>
            <a:chOff x="4093355" y="-36096"/>
            <a:chExt cx="3981415" cy="3021162"/>
          </a:xfrm>
        </p:grpSpPr>
        <p:sp>
          <p:nvSpPr>
            <p:cNvPr id="22" name="文本框 21"/>
            <p:cNvSpPr txBox="1"/>
            <p:nvPr/>
          </p:nvSpPr>
          <p:spPr>
            <a:xfrm>
              <a:off x="4587177" y="1144877"/>
              <a:ext cx="3017646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霜降习俗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93355" y="2281219"/>
              <a:ext cx="3981415" cy="70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03955" y="-36096"/>
              <a:ext cx="1160214" cy="108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5503954" y="38176"/>
              <a:ext cx="1136342" cy="113634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v0n2npg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2307</Words>
  <Application>Microsoft Office PowerPoint</Application>
  <PresentationFormat>宽屏</PresentationFormat>
  <Paragraphs>97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2022-03-10T06:08:09Z</dcterms:created>
  <dcterms:modified xsi:type="dcterms:W3CDTF">2023-01-11T01:39:34Z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F4968D759A0642BFA8D6118FD7F7CFE4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