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49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32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华文楷体" panose="02010600040101010101" pitchFamily="2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56388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00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三角形、平行四边形和梯形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三角形的分类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.xml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slide" Target="slide2.xml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三角形的分类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print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9759" y="660235"/>
            <a:ext cx="3216265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0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三角形、平行四边形和梯形</a:t>
            </a:r>
            <a:endParaRPr lang="zh-CN" altLang="en-US" sz="20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print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248234" y="434628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1640" y="2283718"/>
            <a:ext cx="5904825" cy="12609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三角形可以分为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锐角三角形，直角三角形和钝角三角形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1954" y="987574"/>
            <a:ext cx="7764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下面每个三角形的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个角分别是什么角？你能根据角的特</a:t>
            </a:r>
          </a:p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点把这些三角形分类吗？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4" y="2123217"/>
            <a:ext cx="14605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52" y="2058130"/>
            <a:ext cx="18700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39" y="2016855"/>
            <a:ext cx="21066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20549" r="20790" b="7460"/>
          <a:stretch>
            <a:fillRect/>
          </a:stretch>
        </p:blipFill>
        <p:spPr bwMode="auto">
          <a:xfrm>
            <a:off x="7907102" y="2140165"/>
            <a:ext cx="553330" cy="50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5408" r="32073" b="15406"/>
          <a:stretch>
            <a:fillRect/>
          </a:stretch>
        </p:blipFill>
        <p:spPr bwMode="auto">
          <a:xfrm>
            <a:off x="5302317" y="2157188"/>
            <a:ext cx="421811" cy="6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24289" r="32446" b="14004"/>
          <a:stretch>
            <a:fillRect/>
          </a:stretch>
        </p:blipFill>
        <p:spPr bwMode="auto">
          <a:xfrm>
            <a:off x="529303" y="1851670"/>
            <a:ext cx="400672" cy="5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7" t="18679" r="26844" b="15407"/>
          <a:stretch>
            <a:fillRect/>
          </a:stretch>
        </p:blipFill>
        <p:spPr bwMode="auto">
          <a:xfrm>
            <a:off x="8167045" y="3399773"/>
            <a:ext cx="676723" cy="9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5913019" y="989806"/>
            <a:ext cx="2592388" cy="205581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7582" y="988219"/>
            <a:ext cx="2808287" cy="205581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827584" y="1092423"/>
            <a:ext cx="2414588" cy="687239"/>
          </a:xfrm>
          <a:prstGeom prst="wedgeRoundRectCallout">
            <a:avLst>
              <a:gd name="adj1" fmla="val -46401"/>
              <a:gd name="adj2" fmla="val 77788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这两个三角形的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个角都是锐角。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315869" y="988219"/>
            <a:ext cx="2592388" cy="205581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5998743" y="1056481"/>
            <a:ext cx="2165305" cy="1066800"/>
          </a:xfrm>
          <a:prstGeom prst="wedgeRoundRectCallout">
            <a:avLst>
              <a:gd name="adj1" fmla="val 29587"/>
              <a:gd name="adj2" fmla="val 59969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这两个三角形中都有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个钝角，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个锐角。</a:t>
            </a:r>
          </a:p>
        </p:txBody>
      </p:sp>
      <p:sp>
        <p:nvSpPr>
          <p:cNvPr id="25" name="圆角矩形标注 24"/>
          <p:cNvSpPr/>
          <p:nvPr/>
        </p:nvSpPr>
        <p:spPr bwMode="auto">
          <a:xfrm>
            <a:off x="3380957" y="1053305"/>
            <a:ext cx="2309812" cy="1069975"/>
          </a:xfrm>
          <a:prstGeom prst="wedgeRoundRectCallout">
            <a:avLst>
              <a:gd name="adj1" fmla="val 32252"/>
              <a:gd name="adj2" fmla="val 65871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这两个三角形中都有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个直角，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个锐角。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E5F3"/>
              </a:clrFrom>
              <a:clrTo>
                <a:srgbClr val="FDE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7" y="2024856"/>
            <a:ext cx="19208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5F3"/>
              </a:clrFrom>
              <a:clrTo>
                <a:srgbClr val="FDE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57" y="2366169"/>
            <a:ext cx="23225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E5F3"/>
              </a:clrFrom>
              <a:clrTo>
                <a:srgbClr val="FDE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36" y="2139702"/>
            <a:ext cx="24018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251520" y="3243808"/>
            <a:ext cx="6613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个角都是锐角的三角形是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锐角三角形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个角是直角的三角形是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直角三角形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个角是钝角的三角形是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钝角三角形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46" name="圆角矩形标注 45"/>
          <p:cNvSpPr/>
          <p:nvPr/>
        </p:nvSpPr>
        <p:spPr>
          <a:xfrm>
            <a:off x="5796136" y="3129856"/>
            <a:ext cx="2088232" cy="1458118"/>
          </a:xfrm>
          <a:prstGeom prst="wedgeRoundRectCallout">
            <a:avLst>
              <a:gd name="adj1" fmla="val 64143"/>
              <a:gd name="adj2" fmla="val 9360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一个三角形中可能有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个直角或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个钝角吗？为什么？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6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1519" y="555526"/>
            <a:ext cx="8364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把所有三角形看作一个整体，锐角三角形、直角三角形和钝角三角形都是这个整体的一部分。它们之间的关系可以用下图表示。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9662"/>
            <a:ext cx="39370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" name="图片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65976" y="987574"/>
            <a:ext cx="8110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把下面每组的三个点作为三角形的顶点，分别画出一个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。再用量角器量一量每个三角形的角，说说各是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什么三角形。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0" r="1555"/>
          <a:stretch>
            <a:fillRect/>
          </a:stretch>
        </p:blipFill>
        <p:spPr bwMode="auto">
          <a:xfrm>
            <a:off x="5724525" y="221138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r="39133"/>
          <a:stretch>
            <a:fillRect/>
          </a:stretch>
        </p:blipFill>
        <p:spPr bwMode="auto">
          <a:xfrm>
            <a:off x="2860675" y="2211388"/>
            <a:ext cx="25447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9"/>
          <a:stretch>
            <a:fillRect/>
          </a:stretch>
        </p:blipFill>
        <p:spPr bwMode="auto">
          <a:xfrm>
            <a:off x="323850" y="2211388"/>
            <a:ext cx="22685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直接连接符 31"/>
          <p:cNvCxnSpPr/>
          <p:nvPr/>
        </p:nvCxnSpPr>
        <p:spPr>
          <a:xfrm flipH="1">
            <a:off x="827088" y="2446338"/>
            <a:ext cx="588962" cy="106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27088" y="3508375"/>
            <a:ext cx="1296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1422400" y="2452688"/>
            <a:ext cx="720725" cy="108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356100" y="2500313"/>
            <a:ext cx="765175" cy="955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105150" y="3467100"/>
            <a:ext cx="2016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3113088" y="2500313"/>
            <a:ext cx="1243012" cy="95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011863" y="2427288"/>
            <a:ext cx="863600" cy="108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875463" y="3508375"/>
            <a:ext cx="1225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 flipV="1">
            <a:off x="6011863" y="2427288"/>
            <a:ext cx="2089150" cy="108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39750" y="3724275"/>
            <a:ext cx="188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锐角三角形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203575" y="3724275"/>
            <a:ext cx="188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直角三角形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8" name="组合 39"/>
          <p:cNvGrpSpPr/>
          <p:nvPr/>
        </p:nvGrpSpPr>
        <p:grpSpPr bwMode="auto">
          <a:xfrm>
            <a:off x="4184650" y="2636838"/>
            <a:ext cx="287338" cy="144462"/>
            <a:chOff x="4184402" y="2637408"/>
            <a:chExt cx="288032" cy="144016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4329214" y="2637408"/>
              <a:ext cx="143220" cy="1440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6200000" flipH="1">
              <a:off x="4184800" y="2637010"/>
              <a:ext cx="144016" cy="14481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156325" y="3724275"/>
            <a:ext cx="1887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钝角三角形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5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  <p:bldP spid="47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536" y="555526"/>
            <a:ext cx="307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你能连一连吗？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87487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629915" y="3452639"/>
            <a:ext cx="163830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直角三角形</a:t>
            </a:r>
          </a:p>
        </p:txBody>
      </p:sp>
      <p:sp>
        <p:nvSpPr>
          <p:cNvPr id="16" name="矩形 15"/>
          <p:cNvSpPr/>
          <p:nvPr/>
        </p:nvSpPr>
        <p:spPr>
          <a:xfrm>
            <a:off x="3428678" y="3452639"/>
            <a:ext cx="163830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锐角三角形</a:t>
            </a:r>
          </a:p>
        </p:txBody>
      </p:sp>
      <p:sp>
        <p:nvSpPr>
          <p:cNvPr id="17" name="矩形 16"/>
          <p:cNvSpPr/>
          <p:nvPr/>
        </p:nvSpPr>
        <p:spPr>
          <a:xfrm>
            <a:off x="6229028" y="3452639"/>
            <a:ext cx="1636712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钝角三角形</a:t>
            </a:r>
          </a:p>
        </p:txBody>
      </p:sp>
      <p:cxnSp>
        <p:nvCxnSpPr>
          <p:cNvPr id="18" name="直接连接符 17"/>
          <p:cNvCxnSpPr>
            <a:endCxn id="16" idx="0"/>
          </p:cNvCxnSpPr>
          <p:nvPr/>
        </p:nvCxnSpPr>
        <p:spPr>
          <a:xfrm>
            <a:off x="3852540" y="2716039"/>
            <a:ext cx="395288" cy="736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476053" y="2571577"/>
            <a:ext cx="3744912" cy="79216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16" idx="0"/>
          </p:cNvCxnSpPr>
          <p:nvPr/>
        </p:nvCxnSpPr>
        <p:spPr>
          <a:xfrm flipH="1">
            <a:off x="4247828" y="2644602"/>
            <a:ext cx="2628900" cy="80803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0"/>
          </p:cNvCxnSpPr>
          <p:nvPr/>
        </p:nvCxnSpPr>
        <p:spPr>
          <a:xfrm flipH="1" flipV="1">
            <a:off x="2484115" y="2500139"/>
            <a:ext cx="4564063" cy="9525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17" idx="0"/>
          </p:cNvCxnSpPr>
          <p:nvPr/>
        </p:nvCxnSpPr>
        <p:spPr>
          <a:xfrm flipH="1">
            <a:off x="7048178" y="2500139"/>
            <a:ext cx="1412875" cy="9525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99790" y="2644602"/>
            <a:ext cx="395288" cy="736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组合 27"/>
          <p:cNvGrpSpPr/>
          <p:nvPr/>
        </p:nvGrpSpPr>
        <p:grpSpPr bwMode="auto">
          <a:xfrm>
            <a:off x="1002978" y="2473152"/>
            <a:ext cx="142875" cy="147637"/>
            <a:chOff x="1074088" y="2545462"/>
            <a:chExt cx="144016" cy="147444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1074088" y="2545462"/>
              <a:ext cx="14401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 flipH="1">
              <a:off x="1013152" y="2620769"/>
              <a:ext cx="14427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 bwMode="auto">
          <a:xfrm rot="18900000" flipV="1">
            <a:off x="5322566" y="1881014"/>
            <a:ext cx="144462" cy="147637"/>
            <a:chOff x="1074088" y="2545462"/>
            <a:chExt cx="144016" cy="147444"/>
          </a:xfrm>
        </p:grpSpPr>
        <p:cxnSp>
          <p:nvCxnSpPr>
            <p:cNvPr id="30" name="直接连接符 29"/>
            <p:cNvCxnSpPr/>
            <p:nvPr/>
          </p:nvCxnSpPr>
          <p:spPr>
            <a:xfrm flipH="1">
              <a:off x="1073527" y="2546875"/>
              <a:ext cx="14401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 flipH="1">
              <a:off x="1012970" y="2621986"/>
              <a:ext cx="14427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40596" y="488432"/>
            <a:ext cx="875188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endParaRPr kumimoji="1" lang="en-US" altLang="zh-CN" sz="2800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）三角形按角分可以分为（          ）、</a:t>
            </a:r>
          </a:p>
          <a:p>
            <a:pPr eaLnBrk="1" hangingPunct="1"/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           ）和（            ）。</a:t>
            </a:r>
          </a:p>
          <a:p>
            <a:pPr eaLnBrk="1" hangingPunct="1"/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）锐角三角形的（  ）个角都是（     ）</a:t>
            </a:r>
            <a:r>
              <a:rPr kumimoji="1"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eaLnBrk="1" hangingPunct="1"/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有（  ）个角是直角的三角形叫直角三角形；钝</a:t>
            </a:r>
          </a:p>
          <a:p>
            <a:pPr eaLnBrk="1" hangingPunct="1"/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角三角形有（  ）个钝角，（  ）个锐角。</a:t>
            </a:r>
          </a:p>
          <a:p>
            <a:pPr eaLnBrk="1" hangingPunct="1"/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）任何一个三角形中至少有（   ）个锐角。 </a:t>
            </a:r>
            <a:endParaRPr kumimoji="1"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003502" y="896402"/>
            <a:ext cx="27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锐角三角形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39006" y="1328450"/>
            <a:ext cx="27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直角三角形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707904" y="1328450"/>
            <a:ext cx="27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钝角三角形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606086" y="2192546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kumimoji="1" lang="en-US" altLang="zh-CN" sz="2800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156176" y="2192546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940186" y="2624594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kumimoji="1" lang="en-US" altLang="zh-CN" sz="2800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339752" y="3056642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kumimoji="1" lang="en-US" altLang="zh-CN" sz="2800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860032" y="3056642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kumimoji="1" lang="en-US" altLang="zh-CN" sz="2800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508104" y="3920738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kumimoji="1" lang="en-US" altLang="zh-CN" sz="2800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8692" y="555526"/>
            <a:ext cx="87137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）一个三角形里有两个锐角，必定是</a:t>
            </a:r>
            <a:r>
              <a:rPr kumimoji="1"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锐角三角形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7504" y="3357563"/>
            <a:ext cx="84976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）最大的角是锐角的三角形是锐角三角形。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82706" y="1094997"/>
            <a:ext cx="693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092950" y="2420938"/>
            <a:ext cx="699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020272" y="3795886"/>
            <a:ext cx="699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659563" y="4005263"/>
            <a:ext cx="133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       ）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231188" y="1773238"/>
            <a:ext cx="661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38877" y="1779662"/>
            <a:ext cx="8345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个角都是钝角的三角形是钝角三角形。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9388" y="24923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）直角三角形中最大的角是直角。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922195" y="1898526"/>
            <a:ext cx="11863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       ）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380312" y="1203598"/>
            <a:ext cx="133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       ）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732240" y="2568575"/>
            <a:ext cx="133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       ）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 autoUpdateAnimBg="0"/>
      <p:bldP spid="22" grpId="0" autoUpdateAnimBg="0"/>
      <p:bldP spid="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5"/>
          <p:cNvGrpSpPr/>
          <p:nvPr/>
        </p:nvGrpSpPr>
        <p:grpSpPr bwMode="auto">
          <a:xfrm>
            <a:off x="1763688" y="477218"/>
            <a:ext cx="1944687" cy="1014412"/>
            <a:chOff x="1111" y="1129"/>
            <a:chExt cx="1104" cy="576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1111" y="1129"/>
              <a:ext cx="1104" cy="0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1111" y="1129"/>
              <a:ext cx="0" cy="576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111" y="1705"/>
              <a:ext cx="1104" cy="0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111" y="1129"/>
              <a:ext cx="1104" cy="576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1111" y="1129"/>
              <a:ext cx="1104" cy="576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8" name="Group 26"/>
          <p:cNvGrpSpPr/>
          <p:nvPr/>
        </p:nvGrpSpPr>
        <p:grpSpPr bwMode="auto">
          <a:xfrm>
            <a:off x="5148064" y="424830"/>
            <a:ext cx="2362200" cy="1066800"/>
            <a:chOff x="2976" y="1071"/>
            <a:chExt cx="1488" cy="672"/>
          </a:xfrm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976" y="1071"/>
              <a:ext cx="1488" cy="672"/>
            </a:xfrm>
            <a:prstGeom prst="rect">
              <a:avLst/>
            </a:prstGeom>
            <a:noFill/>
            <a:ln w="63500">
              <a:solidFill>
                <a:srgbClr val="3366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2976" y="1071"/>
              <a:ext cx="1488" cy="672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2976" y="1071"/>
              <a:ext cx="1488" cy="672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73174" y="2290337"/>
            <a:ext cx="771525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图（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）中分别有（ ）锐角三角形，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(  )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个钝角三角形，（ ）个直角三角形。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999307" y="1554927"/>
            <a:ext cx="1852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697686" y="1482919"/>
            <a:ext cx="189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755576" y="3291830"/>
            <a:ext cx="7570787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图（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）中分别有（ ）锐角三角形，</a:t>
            </a:r>
            <a:r>
              <a:rPr kumimoji="1"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(  )</a:t>
            </a:r>
            <a:r>
              <a:rPr kumimoji="1"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个钝角三角形，（ ）个直角三角形。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139345" y="2202999"/>
            <a:ext cx="39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92914" y="2202999"/>
            <a:ext cx="39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3923928" y="263504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211960" y="3211111"/>
            <a:ext cx="39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7564346" y="3211111"/>
            <a:ext cx="39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3995936" y="3643159"/>
            <a:ext cx="39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全屏显示(16:9)</PresentationFormat>
  <Paragraphs>94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Wingdings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80F56E136F844D46879A0B9725C59C8C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