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3" r:id="rId2"/>
    <p:sldId id="257" r:id="rId3"/>
    <p:sldId id="269" r:id="rId4"/>
    <p:sldId id="260" r:id="rId5"/>
    <p:sldId id="259" r:id="rId6"/>
    <p:sldId id="268" r:id="rId7"/>
    <p:sldId id="261" r:id="rId8"/>
    <p:sldId id="285" r:id="rId9"/>
    <p:sldId id="286" r:id="rId10"/>
    <p:sldId id="262" r:id="rId11"/>
    <p:sldId id="278" r:id="rId12"/>
    <p:sldId id="287" r:id="rId13"/>
    <p:sldId id="279" r:id="rId14"/>
    <p:sldId id="275" r:id="rId15"/>
    <p:sldId id="264" r:id="rId16"/>
    <p:sldId id="280" r:id="rId17"/>
    <p:sldId id="272" r:id="rId18"/>
    <p:sldId id="281" r:id="rId19"/>
    <p:sldId id="273" r:id="rId20"/>
    <p:sldId id="274" r:id="rId21"/>
    <p:sldId id="265" r:id="rId22"/>
    <p:sldId id="284" r:id="rId23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FF3300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FF3300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FF3300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FF3300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FF3300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rgbClr val="FF3300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rgbClr val="FF3300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rgbClr val="FF3300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rgbClr val="FF3300"/>
        </a:solidFill>
        <a:latin typeface="Lucida Sans" panose="020B0602030504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CCFFFF"/>
    <a:srgbClr val="CC0099"/>
    <a:srgbClr val="3333FF"/>
    <a:srgbClr val="CC0000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3277" autoAdjust="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F7094-FBE2-47D8-AEC3-09174DBE13F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E2AA0-B86C-45B0-B5D8-9802710A1E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413FD-DA49-4DEA-BA20-08621E89643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AE441-DAEE-431F-8135-182BB7674F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44750-5D22-4791-959C-C079C572EA9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3981C-B841-43C6-8FA5-16B64793303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F6243-8397-4ACF-AC7E-CC0854FE6C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389F8-C3F1-462B-AB34-C12B4B9CC8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03857-43F3-4022-AD82-8D6672D85F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7DB57-4D24-4BE8-8FE8-209A4F188B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8B31-B015-4A55-BC27-4866537F153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48A49-C8E9-440F-A52A-DF9D532EFAE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9F8F6-AFEE-4DF5-9186-E8B6BEFCF5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heel spokes="8"/>
    <p:sndAc>
      <p:stSnd>
        <p:snd r:embed="rId1" name="No New Messag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257EB3C6-6674-4BFD-AB5E-CEA4E7A6885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  <p:sndAc>
      <p:stSnd>
        <p:snd r:embed="rId13" name="No New Messag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3T2A-1a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&#38142;&#25509;&#36164;&#28304;/U3T2A-1a.mp3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&#38142;&#25509;&#36164;&#28304;/U3T2A-2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club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63_1_1a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31542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3  </a:t>
            </a:r>
            <a:r>
              <a:rPr lang="en-US" altLang="zh-CN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algn="ctr">
              <a:buFontTx/>
              <a:buNone/>
            </a:pPr>
            <a:r>
              <a:rPr lang="en-US" altLang="zh-CN" sz="6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What sweet music?</a:t>
            </a:r>
          </a:p>
          <a:p>
            <a:pPr algn="ctr">
              <a:buFontTx/>
              <a:buNone/>
            </a:pPr>
            <a:endParaRPr lang="en-US" altLang="zh-CN" sz="24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Section A </a:t>
            </a:r>
          </a:p>
        </p:txBody>
      </p:sp>
      <p:sp>
        <p:nvSpPr>
          <p:cNvPr id="5" name="矩形 4"/>
          <p:cNvSpPr/>
          <p:nvPr/>
        </p:nvSpPr>
        <p:spPr>
          <a:xfrm>
            <a:off x="2931808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84213" y="1700213"/>
            <a:ext cx="7848600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What is Sally going to do this Sunday evening 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What is Jack going to do 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Which singer will sing at the concert 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When and where will she give the concert 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0113" y="26035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Listen to 1a, and answer the following questions.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71550" y="50657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zh-CN" altLang="zh-CN" sz="24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60475" y="4713288"/>
            <a:ext cx="3240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Celine Dion.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16013" y="5949950"/>
            <a:ext cx="7056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At </a:t>
            </a:r>
            <a:r>
              <a:rPr lang="en-US" altLang="zh-CN" b="1" dirty="0" err="1">
                <a:solidFill>
                  <a:srgbClr val="3333FF"/>
                </a:solidFill>
              </a:rPr>
              <a:t>at</a:t>
            </a:r>
            <a:r>
              <a:rPr lang="en-US" altLang="zh-CN" b="1" dirty="0">
                <a:solidFill>
                  <a:srgbClr val="3333FF"/>
                </a:solidFill>
              </a:rPr>
              <a:t> 7:30 </a:t>
            </a:r>
            <a:r>
              <a:rPr lang="en-US" altLang="zh-CN" b="1" dirty="0" err="1">
                <a:solidFill>
                  <a:srgbClr val="3333FF"/>
                </a:solidFill>
              </a:rPr>
              <a:t>p.m</a:t>
            </a:r>
            <a:r>
              <a:rPr lang="zh-CN" altLang="en-US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the Music Hall</a:t>
            </a:r>
            <a:r>
              <a:rPr lang="en-US" altLang="zh-CN" b="1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5762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400" b="1" kern="10">
                <a:ln w="2857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1b</a:t>
            </a:r>
            <a:endParaRPr lang="zh-CN" altLang="en-US" sz="4400" b="1" kern="10">
              <a:ln w="2857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971550" y="2276475"/>
            <a:ext cx="597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She is going to a concert.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116013" y="3500438"/>
            <a:ext cx="7561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He is going to watch movies with Steve</a:t>
            </a:r>
            <a:r>
              <a:rPr lang="en-US" altLang="zh-CN" sz="2400" b="1" dirty="0">
                <a:solidFill>
                  <a:srgbClr val="3333FF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210" name="Picture 18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7651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8" grpId="0"/>
      <p:bldP spid="8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81359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Listen, read 1a and find the expressions which show Jack’s and Sally’s feelings. Then draw         for a good feeling and          for a bad one.</a:t>
            </a:r>
          </a:p>
        </p:txBody>
      </p:sp>
      <p:pic>
        <p:nvPicPr>
          <p:cNvPr id="25605" name="Picture 5" descr="10926858596075707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692150"/>
            <a:ext cx="427038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10926858596075707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349500"/>
            <a:ext cx="4270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u=729900337,2643775748&amp;fm=0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1052513"/>
            <a:ext cx="522288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5143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222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1c</a:t>
            </a:r>
            <a:endParaRPr lang="zh-CN" altLang="en-US" sz="3600" b="1" kern="10">
              <a:ln w="2222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276600" y="3500438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Expressions 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1258888" y="2060575"/>
            <a:ext cx="2808287" cy="10795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5076825" y="4221163"/>
            <a:ext cx="2808288" cy="10795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What a pity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！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1187450" y="4365625"/>
            <a:ext cx="2808288" cy="1079500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Wonderful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！</a:t>
            </a: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003800" y="2133600"/>
            <a:ext cx="2808288" cy="1079500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It sounds beautiful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！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0" y="25654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Comic Sans MS" panose="030F0702030302020204" pitchFamily="66" charset="0"/>
              </a:rPr>
              <a:t>______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524750" y="508476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Comic Sans MS" panose="030F0702030302020204" pitchFamily="66" charset="0"/>
              </a:rPr>
              <a:t>______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7524750" y="292417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Comic Sans MS" panose="030F0702030302020204" pitchFamily="66" charset="0"/>
              </a:rPr>
              <a:t>______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0" y="50133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Comic Sans MS" panose="030F0702030302020204" pitchFamily="66" charset="0"/>
              </a:rPr>
              <a:t>______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619250" y="2349500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How exciting !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4572000" y="2997200"/>
            <a:ext cx="5762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500563" y="3933825"/>
            <a:ext cx="64770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H="1">
            <a:off x="3203575" y="3933825"/>
            <a:ext cx="649288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 flipV="1">
            <a:off x="3203575" y="3068638"/>
            <a:ext cx="64770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627" name="Picture 27" descr="10926858596075707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550" y="2708275"/>
            <a:ext cx="427038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Picture 28" descr="10926858596075707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724400"/>
            <a:ext cx="4270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u=729900337,2643775748&amp;fm=0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550" y="4868863"/>
            <a:ext cx="522288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0013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1125538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15" grpId="0" animBg="1"/>
      <p:bldP spid="256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2" name="Picture 26" descr="Section A- 2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4076700"/>
            <a:ext cx="2233613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4" name="Picture 28" descr="Section A- 2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4148138"/>
            <a:ext cx="2016125" cy="17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3" name="Picture 27" descr="Section A- 2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492375"/>
            <a:ext cx="5867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19250" y="3571875"/>
            <a:ext cx="1033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violin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563938" y="3571875"/>
            <a:ext cx="1301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piano 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219700" y="3571875"/>
            <a:ext cx="1379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guitar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484438" y="5300663"/>
            <a:ext cx="1350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drums 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39750" y="476250"/>
            <a:ext cx="86042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 2 Match the words of musical instruments with the  pictures. Then listen to the conversations and number the pictures.                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076825" y="5300663"/>
            <a:ext cx="1054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erhu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2627313" y="256381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4643438" y="263683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516688" y="256381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3708400" y="42211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867400" y="414813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971550" y="1844675"/>
            <a:ext cx="7377113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Piano         violin        erhu       guitar      drums  </a:t>
            </a:r>
          </a:p>
        </p:txBody>
      </p:sp>
      <p:pic>
        <p:nvPicPr>
          <p:cNvPr id="34846" name="Picture 30" descr="0013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01013" y="1412875"/>
            <a:ext cx="765175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4" grpId="0"/>
      <p:bldP spid="34835" grpId="0"/>
      <p:bldP spid="34836" grpId="0"/>
      <p:bldP spid="34837" grpId="0"/>
      <p:bldP spid="34838" grpId="0"/>
      <p:bldP spid="34839" grpId="0"/>
      <p:bldP spid="348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771775" y="188913"/>
            <a:ext cx="2819400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400" b="1" kern="10" dirty="0">
                <a:ln w="34925">
                  <a:solidFill>
                    <a:srgbClr val="FF00FF"/>
                  </a:solidFill>
                  <a:rou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omic Sans MS" panose="030F0702030302020204"/>
              </a:rPr>
              <a:t>Key points</a:t>
            </a:r>
            <a:endParaRPr lang="zh-CN" altLang="en-US" sz="4400" b="1" kern="10" dirty="0">
              <a:ln w="34925">
                <a:solidFill>
                  <a:srgbClr val="FF00FF"/>
                </a:solidFill>
                <a:rou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Comic Sans MS" panose="030F0702030302020204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08962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Hmm … I can lend you some CDs of her songs.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呣，我可以借给你一些她的歌曲光盘。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lend sb. </a:t>
            </a:r>
            <a:r>
              <a:rPr lang="en-US" altLang="zh-CN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. = lend </a:t>
            </a:r>
            <a:r>
              <a:rPr lang="en-US" altLang="zh-CN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. to sb.   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借某东西给某人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反义：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borrow  … from … 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从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借来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Eg</a:t>
            </a:r>
            <a:r>
              <a:rPr lang="en-US" altLang="zh-CN" sz="2800" b="1" dirty="0">
                <a:latin typeface="Times New Roman" panose="02020603050405020304" pitchFamily="18" charset="0"/>
              </a:rPr>
              <a:t>: </a:t>
            </a:r>
            <a:r>
              <a:rPr lang="zh-CN" altLang="en-US" sz="2800" b="1" dirty="0">
                <a:latin typeface="Times New Roman" panose="02020603050405020304" pitchFamily="18" charset="0"/>
              </a:rPr>
              <a:t>你能把铅笔借给我吗？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Can you ___________ your pencil?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= Can you _______  your pencil ________?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</a:rPr>
              <a:t>昨天我向他借了</a:t>
            </a:r>
            <a:r>
              <a:rPr lang="en-US" altLang="zh-CN" sz="2800" b="1" dirty="0">
                <a:latin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</a:rPr>
              <a:t>元钱。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</a:rPr>
              <a:t>I ____________ five </a:t>
            </a:r>
            <a:r>
              <a:rPr lang="en-US" altLang="zh-CN" sz="2800" b="1" i="1" dirty="0" err="1">
                <a:latin typeface="Times New Roman" panose="02020603050405020304" pitchFamily="18" charset="0"/>
              </a:rPr>
              <a:t>yuan</a:t>
            </a:r>
            <a:r>
              <a:rPr lang="en-US" altLang="zh-CN" sz="2800" b="1" dirty="0">
                <a:latin typeface="Times New Roman" panose="02020603050405020304" pitchFamily="18" charset="0"/>
              </a:rPr>
              <a:t> ____________ yesterday.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195513" y="3860800"/>
            <a:ext cx="1503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99"/>
                </a:solidFill>
                <a:latin typeface="Comic Sans MS" panose="030F0702030302020204" pitchFamily="66" charset="0"/>
              </a:rPr>
              <a:t>lend me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195513" y="4581525"/>
            <a:ext cx="1028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99"/>
                </a:solidFill>
                <a:latin typeface="Comic Sans MS" panose="030F0702030302020204" pitchFamily="66" charset="0"/>
              </a:rPr>
              <a:t> lend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508625" y="4581525"/>
            <a:ext cx="116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99"/>
                </a:solidFill>
                <a:latin typeface="Comic Sans MS" panose="030F0702030302020204" pitchFamily="66" charset="0"/>
              </a:rPr>
              <a:t>to me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116013" y="5805488"/>
            <a:ext cx="1763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99"/>
                </a:solidFill>
                <a:latin typeface="Comic Sans MS" panose="030F0702030302020204" pitchFamily="66" charset="0"/>
              </a:rPr>
              <a:t>borrowed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003800" y="5805488"/>
            <a:ext cx="1735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99"/>
                </a:solidFill>
                <a:latin typeface="Comic Sans MS" panose="030F0702030302020204" pitchFamily="66" charset="0"/>
              </a:rPr>
              <a:t>from him</a:t>
            </a:r>
          </a:p>
        </p:txBody>
      </p:sp>
      <p:pic>
        <p:nvPicPr>
          <p:cNvPr id="26635" name="Picture 11" descr="图片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20713"/>
            <a:ext cx="4921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26632" grpId="0"/>
      <p:bldP spid="26633" grpId="0"/>
      <p:bldP spid="266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97d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2628900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Cloud"/>
          <p:cNvSpPr>
            <a:spLocks noChangeAspect="1" noEditPoints="1" noChangeArrowheads="1"/>
          </p:cNvSpPr>
          <p:nvPr/>
        </p:nvSpPr>
        <p:spPr bwMode="auto">
          <a:xfrm>
            <a:off x="1187450" y="404813"/>
            <a:ext cx="7056438" cy="21605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38100">
            <a:solidFill>
              <a:srgbClr val="CC0099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endParaRPr lang="zh-CN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79613" y="836613"/>
            <a:ext cx="5834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chemeClr val="tx1"/>
                </a:solidFill>
                <a:latin typeface="Comic Sans MS" panose="030F0702030302020204" pitchFamily="66" charset="0"/>
              </a:rPr>
              <a:t>Do you like collecting posters ?</a:t>
            </a:r>
          </a:p>
          <a:p>
            <a:pPr algn="l"/>
            <a:r>
              <a:rPr lang="en-US" altLang="zh-CN" sz="2400" b="1">
                <a:solidFill>
                  <a:schemeClr val="tx1"/>
                </a:solidFill>
                <a:latin typeface="Comic Sans MS" panose="030F0702030302020204" pitchFamily="66" charset="0"/>
              </a:rPr>
              <a:t>Can you get any information from a poster ?</a:t>
            </a:r>
            <a:endParaRPr lang="en-US" altLang="zh-CN" sz="400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50323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400" b="1" kern="10">
                <a:ln w="9525">
                  <a:solidFill>
                    <a:srgbClr val="FF66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zh-CN" altLang="en-US" sz="4400" b="1" kern="10">
              <a:ln w="9525">
                <a:solidFill>
                  <a:srgbClr val="FF66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27088" y="5157788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Arial Black" panose="020B0A04020102020204" pitchFamily="34" charset="0"/>
              </a:rPr>
              <a:t>Read the following posters. You choose one and your partner chooses the other poster. Then make a conversation similar to 1a.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43088" y="3228975"/>
            <a:ext cx="5457825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altLang="zh-CN" sz="2800" b="1" kern="1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The Same Song Comes to Dabieshan</a:t>
            </a:r>
            <a:endParaRPr lang="zh-CN" altLang="en-US" sz="2800" b="1" kern="1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4392612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chemeClr val="tx1"/>
                </a:solidFill>
                <a:latin typeface="Arial" panose="020B0604020202020204" pitchFamily="34" charset="0"/>
              </a:rPr>
              <a:t>Want to spend a wonderful evening?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chemeClr val="tx1"/>
                </a:solidFill>
                <a:latin typeface="Arial" panose="020B0604020202020204" pitchFamily="34" charset="0"/>
              </a:rPr>
              <a:t>Want to enjoy exciting hip pop?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chemeClr val="tx1"/>
                </a:solidFill>
                <a:latin typeface="Arial" panose="020B0604020202020204" pitchFamily="34" charset="0"/>
              </a:rPr>
              <a:t>Want to see your favorite school singers?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Come and join us !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2000" b="1">
                <a:solidFill>
                  <a:srgbClr val="CC0099"/>
                </a:solidFill>
                <a:latin typeface="Comic Sans MS" panose="030F0702030302020204" pitchFamily="66" charset="0"/>
                <a:ea typeface="Arial Unicode MS" pitchFamily="34" charset="-122"/>
              </a:rPr>
              <a:t>PLACE: The School Hall</a:t>
            </a:r>
          </a:p>
          <a:p>
            <a:pPr algn="l">
              <a:lnSpc>
                <a:spcPct val="120000"/>
              </a:lnSpc>
            </a:pPr>
            <a:r>
              <a:rPr lang="en-US" altLang="zh-CN" sz="2000" b="1">
                <a:solidFill>
                  <a:srgbClr val="CC0099"/>
                </a:solidFill>
                <a:latin typeface="Comic Sans MS" panose="030F0702030302020204" pitchFamily="66" charset="0"/>
                <a:ea typeface="Arial Unicode MS" pitchFamily="34" charset="-122"/>
              </a:rPr>
              <a:t>  TIME: 7:00 p.m. Nov.7th</a:t>
            </a:r>
            <a:endParaRPr lang="en-US" altLang="zh-CN" sz="2000" b="1">
              <a:solidFill>
                <a:srgbClr val="CC0099"/>
              </a:solidFill>
              <a:latin typeface="Comic Sans MS" panose="030F0702030302020204" pitchFamily="66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0246" name="Picture 6" descr="64-3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268413"/>
            <a:ext cx="33115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70" name="Group 30"/>
          <p:cNvGraphicFramePr>
            <a:graphicFrameLocks noGrp="1"/>
          </p:cNvGraphicFramePr>
          <p:nvPr/>
        </p:nvGraphicFramePr>
        <p:xfrm>
          <a:off x="4643438" y="549275"/>
          <a:ext cx="4249737" cy="6086856"/>
        </p:xfrm>
        <a:graphic>
          <a:graphicData uri="http://schemas.openxmlformats.org/drawingml/2006/table">
            <a:tbl>
              <a:tblPr/>
              <a:tblGrid>
                <a:gridCol w="424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Welcome to Our Music Lessons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Want to become a musician?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Want to make beautiful music?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Want to become happy in life?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Just come and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join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us!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Music lessons (guitar, violin, piano and drums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Only   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¥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100 each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Place: Training Room 304, Little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Star Building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Time: 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8:30-9:30 a. m. every Sunday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Come to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hlinkClick r:id="rId4"/>
                        </a:rPr>
                        <a:t>www.mclub.com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to learn more 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25475" y="525463"/>
            <a:ext cx="3411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SCHOOL CONCERT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979613" y="549275"/>
            <a:ext cx="6840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2"/>
              </a:rPr>
              <a:t>Read the posters in 3 </a:t>
            </a:r>
            <a:r>
              <a:rPr lang="en-US" altLang="zh-CN" b="1" dirty="0">
                <a:solidFill>
                  <a:srgbClr val="FF0000"/>
                </a:solidFill>
                <a:latin typeface="Arial Black" panose="020B0A04020102020204" pitchFamily="34" charset="0"/>
              </a:rPr>
              <a:t>and answer the questions about  the posters.</a:t>
            </a:r>
          </a:p>
        </p:txBody>
      </p:sp>
      <p:pic>
        <p:nvPicPr>
          <p:cNvPr id="27656" name="Picture 8" descr="5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69215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900113" y="2636838"/>
            <a:ext cx="7704137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When and Where will they hold the concert 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What time can we have the music lessons 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Can we learn to dance in the music lessons ?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331913" y="3141663"/>
            <a:ext cx="66976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In the School Hall at 7:00 p.m. on Nov.7th .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403350" y="4581525"/>
            <a:ext cx="7056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From 8:30 to 9:30 a.m. every Sunday.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331913" y="5805488"/>
            <a:ext cx="5183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No, we can’t.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  <p:bldP spid="276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9750" y="2276475"/>
            <a:ext cx="82089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Example :</a:t>
            </a:r>
          </a:p>
          <a:p>
            <a:pPr algn="l"/>
            <a:endParaRPr lang="en-US" altLang="zh-CN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A: What are you going to do this Saturday evening?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B: … 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A: What lesson are you going to learn?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B: I am going to learn …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A: How much is it for one lesson?</a:t>
            </a:r>
          </a:p>
        </p:txBody>
      </p:sp>
      <p:pic>
        <p:nvPicPr>
          <p:cNvPr id="18440" name="Picture 8" descr="5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76250"/>
            <a:ext cx="865188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692275" y="1557338"/>
            <a:ext cx="6192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  <a:latin typeface="Arial Black" panose="020B0A04020102020204" pitchFamily="34" charset="0"/>
              </a:rPr>
              <a:t>You may begin like this :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258888" y="333375"/>
            <a:ext cx="7561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atin typeface="Arial Black" panose="020B0A04020102020204" pitchFamily="34" charset="0"/>
              </a:rPr>
              <a:t>Make conversations with your partner.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339975" y="188913"/>
            <a:ext cx="3924300" cy="2873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28575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华文新魏" panose="02010800040101010101" charset="-122"/>
                <a:ea typeface="华文新魏" panose="02010800040101010101" charset="-122"/>
              </a:rPr>
              <a:t>Do the exercises </a:t>
            </a:r>
            <a:endParaRPr lang="zh-CN" altLang="en-US" sz="4000" b="1" kern="10" dirty="0">
              <a:ln w="28575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8964612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</a:rPr>
              <a:t>—Do  they speak  ____  English  _______ ?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—Yes, they do.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A. everyday ; every day    B. every day ; everyday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C. everyday ; everyday     D. every day ; every day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2. Lily thinks playing ____ is exciting. She always play them in her free time.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A. drums     B. the drums     C. a drum     D. drum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3. — Could you ____ your dictionary ______ me ?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— Of course, here you are.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A. borrow; for    B. lend ; to     C. lend ; for     D. borrow; from</a:t>
            </a:r>
          </a:p>
        </p:txBody>
      </p:sp>
      <p:pic>
        <p:nvPicPr>
          <p:cNvPr id="28678" name="Picture 6" descr="图片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5516563"/>
            <a:ext cx="647700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图片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3860800"/>
            <a:ext cx="6477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图片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773238"/>
            <a:ext cx="720725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 descr="1"/>
          <p:cNvSpPr>
            <a:spLocks noChangeArrowheads="1" noChangeShapeType="1" noTextEdit="1"/>
          </p:cNvSpPr>
          <p:nvPr/>
        </p:nvSpPr>
        <p:spPr bwMode="auto">
          <a:xfrm>
            <a:off x="3276600" y="476250"/>
            <a:ext cx="2305050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altLang="zh-CN" sz="3600" kern="10">
                <a:ln w="28575">
                  <a:solidFill>
                    <a:srgbClr val="FF0000"/>
                  </a:solidFill>
                  <a:rou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omic Sans MS" panose="030F0702030302020204"/>
              </a:rPr>
              <a:t>Summary</a:t>
            </a:r>
            <a:endParaRPr lang="zh-CN" altLang="en-US" sz="3600" kern="10">
              <a:ln w="28575">
                <a:solidFill>
                  <a:srgbClr val="FF0000"/>
                </a:solidFill>
                <a:rou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Comic Sans MS" panose="030F0702030302020204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3455987" cy="1401762"/>
          </a:xfrm>
          <a:prstGeom prst="rect">
            <a:avLst/>
          </a:prstGeom>
          <a:noFill/>
          <a:ln w="28575" algn="ctr">
            <a:solidFill>
              <a:srgbClr val="CC0099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9900FF"/>
                </a:solidFill>
                <a:latin typeface="Comic Sans MS" panose="030F0702030302020204" pitchFamily="66" charset="0"/>
              </a:rPr>
              <a:t> I know something </a:t>
            </a:r>
          </a:p>
          <a:p>
            <a:pPr algn="l"/>
            <a:endParaRPr lang="en-US" altLang="zh-CN" sz="2800" b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altLang="zh-CN" sz="2800" b="1">
                <a:solidFill>
                  <a:srgbClr val="9900FF"/>
                </a:solidFill>
                <a:latin typeface="Comic Sans MS" panose="030F0702030302020204" pitchFamily="66" charset="0"/>
              </a:rPr>
              <a:t>about concert.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11188" y="4292600"/>
            <a:ext cx="5040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9900FF"/>
                </a:solidFill>
                <a:latin typeface="Comic Sans MS" panose="030F0702030302020204" pitchFamily="66" charset="0"/>
              </a:rPr>
              <a:t>I can make a poster now.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57713" y="1557338"/>
            <a:ext cx="3498850" cy="14017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9900FF"/>
                </a:solidFill>
                <a:latin typeface="Comic Sans MS" panose="030F0702030302020204" pitchFamily="66" charset="0"/>
              </a:rPr>
              <a:t>I know some </a:t>
            </a:r>
          </a:p>
          <a:p>
            <a:endParaRPr lang="en-US" altLang="zh-CN" sz="2800" b="1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b="1">
                <a:solidFill>
                  <a:srgbClr val="9900FF"/>
                </a:solidFill>
                <a:latin typeface="Comic Sans MS" panose="030F0702030302020204" pitchFamily="66" charset="0"/>
              </a:rPr>
              <a:t>useful expressions.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0113" y="3141663"/>
            <a:ext cx="16494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</a:rPr>
              <a:t>concert</a:t>
            </a:r>
          </a:p>
        </p:txBody>
      </p:sp>
      <p:sp>
        <p:nvSpPr>
          <p:cNvPr id="3077" name="AutoShape 5"/>
          <p:cNvSpPr/>
          <p:nvPr/>
        </p:nvSpPr>
        <p:spPr bwMode="auto">
          <a:xfrm>
            <a:off x="2916238" y="2276475"/>
            <a:ext cx="433387" cy="2519363"/>
          </a:xfrm>
          <a:prstGeom prst="leftBrace">
            <a:avLst>
              <a:gd name="adj1" fmla="val 48443"/>
              <a:gd name="adj2" fmla="val 50000"/>
            </a:avLst>
          </a:prstGeom>
          <a:noFill/>
          <a:ln w="5715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92500" y="4365625"/>
            <a:ext cx="3744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FF00FF"/>
                </a:solidFill>
                <a:latin typeface="Arial" panose="020B0604020202020204" pitchFamily="34" charset="0"/>
              </a:rPr>
              <a:t>musical  instruments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63938" y="1989138"/>
            <a:ext cx="1450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FF00FF"/>
                </a:solidFill>
                <a:latin typeface="Arial" panose="020B0604020202020204" pitchFamily="34" charset="0"/>
              </a:rPr>
              <a:t>singers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563938" y="3213100"/>
            <a:ext cx="1233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bands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68313" y="260350"/>
            <a:ext cx="691356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/>
              <a:t>Do you like listening to music ?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/>
              <a:t>Let’s know something about it.</a:t>
            </a:r>
          </a:p>
        </p:txBody>
      </p:sp>
      <p:pic>
        <p:nvPicPr>
          <p:cNvPr id="3085" name="Picture 13" descr="2372169_230315084377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1196975"/>
            <a:ext cx="208438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95513" y="2060575"/>
            <a:ext cx="5472112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</a:pPr>
            <a:r>
              <a:rPr lang="en-US" altLang="zh-CN" b="1">
                <a:solidFill>
                  <a:srgbClr val="9900FF"/>
                </a:solidFill>
                <a:latin typeface="Comic Sans MS" panose="030F0702030302020204" pitchFamily="66" charset="0"/>
              </a:rPr>
              <a:t>at the concert      </a:t>
            </a:r>
          </a:p>
          <a:p>
            <a:pPr algn="l">
              <a:lnSpc>
                <a:spcPct val="135000"/>
              </a:lnSpc>
            </a:pPr>
            <a:r>
              <a:rPr lang="en-US" altLang="zh-CN" b="1">
                <a:solidFill>
                  <a:srgbClr val="9900FF"/>
                </a:solidFill>
                <a:latin typeface="Comic Sans MS" panose="030F0702030302020204" pitchFamily="66" charset="0"/>
              </a:rPr>
              <a:t>take … lessons  </a:t>
            </a:r>
          </a:p>
          <a:p>
            <a:pPr algn="l">
              <a:lnSpc>
                <a:spcPct val="135000"/>
              </a:lnSpc>
            </a:pPr>
            <a:r>
              <a:rPr lang="en-US" altLang="zh-CN" b="1">
                <a:solidFill>
                  <a:srgbClr val="9900FF"/>
                </a:solidFill>
                <a:latin typeface="Comic Sans MS" panose="030F0702030302020204" pitchFamily="66" charset="0"/>
              </a:rPr>
              <a:t>lend sb. sth.</a:t>
            </a:r>
          </a:p>
          <a:p>
            <a:pPr algn="l">
              <a:lnSpc>
                <a:spcPct val="135000"/>
              </a:lnSpc>
            </a:pPr>
            <a:r>
              <a:rPr lang="en-US" altLang="zh-CN" b="1">
                <a:solidFill>
                  <a:srgbClr val="9900FF"/>
                </a:solidFill>
                <a:latin typeface="Comic Sans MS" panose="030F0702030302020204" pitchFamily="66" charset="0"/>
              </a:rPr>
              <a:t>Just come and join us!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411413" y="692150"/>
            <a:ext cx="50673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Useful expressions </a:t>
            </a:r>
            <a:endParaRPr lang="zh-CN" altLang="en-US" sz="40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2771800" y="711201"/>
            <a:ext cx="2913063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 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309787" y="2564904"/>
            <a:ext cx="6119812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 Recite the conversation by yourself.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 Make a poster about the basketball game between your class and Class 2 in groups.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31747" name="Picture 4" descr="j0222814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8" name="Picture 5" descr="SO01589_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AutoShape 9"/>
          <p:cNvSpPr>
            <a:spLocks noChangeArrowheads="1"/>
          </p:cNvSpPr>
          <p:nvPr/>
        </p:nvSpPr>
        <p:spPr bwMode="auto">
          <a:xfrm rot="-1075898">
            <a:off x="962025" y="4308475"/>
            <a:ext cx="3529013" cy="1368425"/>
          </a:xfrm>
          <a:prstGeom prst="flowChartMagneticTape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</a:rPr>
              <a:t>band</a:t>
            </a:r>
          </a:p>
        </p:txBody>
      </p:sp>
      <p:sp>
        <p:nvSpPr>
          <p:cNvPr id="15371" name="Cloud"/>
          <p:cNvSpPr>
            <a:spLocks noChangeAspect="1" noEditPoints="1" noChangeArrowheads="1"/>
          </p:cNvSpPr>
          <p:nvPr/>
        </p:nvSpPr>
        <p:spPr bwMode="auto">
          <a:xfrm>
            <a:off x="4678363" y="0"/>
            <a:ext cx="4465637" cy="12969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endParaRPr lang="zh-CN" altLang="zh-CN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011863" y="188913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9900FF"/>
                </a:solidFill>
                <a:latin typeface="Arial" panose="020B0604020202020204" pitchFamily="34" charset="0"/>
              </a:rPr>
              <a:t>band</a:t>
            </a:r>
          </a:p>
        </p:txBody>
      </p:sp>
      <p:pic>
        <p:nvPicPr>
          <p:cNvPr id="15376" name="Picture 1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8913"/>
            <a:ext cx="324008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3213100"/>
            <a:ext cx="3311525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511rain01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412875"/>
            <a:ext cx="2532063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12175512_2008121723290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1412875"/>
            <a:ext cx="2538412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123235157429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1412875"/>
            <a:ext cx="2481262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419475" y="404813"/>
            <a:ext cx="1627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</a:rPr>
              <a:t>singers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3132138" y="5229225"/>
            <a:ext cx="2665412" cy="1368425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0825" y="3644900"/>
            <a:ext cx="195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</a:rPr>
              <a:t>__________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63938" y="3644900"/>
            <a:ext cx="188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</a:rPr>
              <a:t>__________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019925" y="3644900"/>
            <a:ext cx="188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</a:rPr>
              <a:t>__________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68313" y="6400800"/>
            <a:ext cx="2306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</a:rPr>
              <a:t>____________ 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900113" y="188913"/>
            <a:ext cx="8101012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Match the words of the musical instruments with the pictures. Then listen to the conversations and number the pictures.</a:t>
            </a:r>
          </a:p>
        </p:txBody>
      </p:sp>
      <p:pic>
        <p:nvPicPr>
          <p:cNvPr id="5141" name="Picture 21" descr="小提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4675"/>
            <a:ext cx="2232025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钢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1916113"/>
            <a:ext cx="172085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吉他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1844675"/>
            <a:ext cx="1985962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鼓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4581525"/>
            <a:ext cx="21209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二胡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3663" y="4581525"/>
            <a:ext cx="2339975" cy="1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6084888" y="6400800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chemeClr val="tx1"/>
                </a:solidFill>
                <a:latin typeface="Comic Sans MS" panose="030F0702030302020204" pitchFamily="66" charset="0"/>
              </a:rPr>
              <a:t>________</a:t>
            </a:r>
          </a:p>
        </p:txBody>
      </p:sp>
      <p:sp>
        <p:nvSpPr>
          <p:cNvPr id="5150" name="WordArt 30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29527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400" b="1" kern="10">
                <a:ln w="2857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4400" b="1" kern="10">
              <a:ln w="2857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757238" y="3573463"/>
            <a:ext cx="1027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violin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6300788" y="6280150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srgbClr val="FF0000"/>
                </a:solidFill>
              </a:rPr>
              <a:t>erhu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3997325" y="3573463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piano</a:t>
            </a:r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7454900" y="3573463"/>
            <a:ext cx="119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guitar</a:t>
            </a: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901700" y="6338888"/>
            <a:ext cx="1198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drums</a:t>
            </a:r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1619250" y="1844675"/>
            <a:ext cx="649288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1908175" y="4365625"/>
            <a:ext cx="6477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8316913" y="1773238"/>
            <a:ext cx="649287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6804025" y="4508500"/>
            <a:ext cx="649288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5292725" y="1773238"/>
            <a:ext cx="649288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1" name="WordArt 41"/>
          <p:cNvSpPr>
            <a:spLocks noChangeArrowheads="1" noChangeShapeType="1" noTextEdit="1"/>
          </p:cNvSpPr>
          <p:nvPr/>
        </p:nvSpPr>
        <p:spPr bwMode="auto">
          <a:xfrm>
            <a:off x="1908175" y="1989138"/>
            <a:ext cx="14446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400" b="1" kern="10">
                <a:ln w="2857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1</a:t>
            </a:r>
            <a:endParaRPr lang="zh-CN" altLang="en-US" sz="4400" b="1" kern="10">
              <a:ln w="28575">
                <a:solidFill>
                  <a:srgbClr val="FF00FF"/>
                </a:solidFill>
                <a:rou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5162" name="WordArt 42"/>
          <p:cNvSpPr>
            <a:spLocks noChangeArrowheads="1" noChangeShapeType="1" noTextEdit="1"/>
          </p:cNvSpPr>
          <p:nvPr/>
        </p:nvSpPr>
        <p:spPr bwMode="auto">
          <a:xfrm>
            <a:off x="7019925" y="4652963"/>
            <a:ext cx="2174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857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ea typeface="Arial Unicode MS"/>
              </a:rPr>
              <a:t>5</a:t>
            </a:r>
            <a:endParaRPr lang="zh-CN" altLang="en-US" sz="3600" b="1" kern="10">
              <a:ln w="28575">
                <a:solidFill>
                  <a:srgbClr val="FF00FF"/>
                </a:solidFill>
                <a:rou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ea typeface="Arial Unicode MS"/>
            </a:endParaRPr>
          </a:p>
        </p:txBody>
      </p:sp>
      <p:sp>
        <p:nvSpPr>
          <p:cNvPr id="5163" name="WordArt 43"/>
          <p:cNvSpPr>
            <a:spLocks noChangeArrowheads="1" noChangeShapeType="1" noTextEdit="1"/>
          </p:cNvSpPr>
          <p:nvPr/>
        </p:nvSpPr>
        <p:spPr bwMode="auto">
          <a:xfrm>
            <a:off x="2124075" y="4508500"/>
            <a:ext cx="2174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857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2</a:t>
            </a:r>
            <a:endParaRPr lang="zh-CN" altLang="en-US" sz="3600" b="1" kern="10">
              <a:ln w="28575">
                <a:solidFill>
                  <a:srgbClr val="FF00FF"/>
                </a:solidFill>
                <a:rou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5164" name="WordArt 44"/>
          <p:cNvSpPr>
            <a:spLocks noChangeArrowheads="1" noChangeShapeType="1" noTextEdit="1"/>
          </p:cNvSpPr>
          <p:nvPr/>
        </p:nvSpPr>
        <p:spPr bwMode="auto">
          <a:xfrm>
            <a:off x="8532813" y="1916113"/>
            <a:ext cx="2889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857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ea typeface="Arial Unicode MS"/>
              </a:rPr>
              <a:t>4</a:t>
            </a:r>
            <a:endParaRPr lang="zh-CN" altLang="en-US" sz="3600" b="1" kern="10">
              <a:ln w="28575">
                <a:solidFill>
                  <a:srgbClr val="FF00FF"/>
                </a:solidFill>
                <a:rou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ea typeface="Arial Unicode MS"/>
            </a:endParaRPr>
          </a:p>
        </p:txBody>
      </p:sp>
      <p:sp>
        <p:nvSpPr>
          <p:cNvPr id="5165" name="WordArt 45"/>
          <p:cNvSpPr>
            <a:spLocks noChangeArrowheads="1" noChangeShapeType="1" noTextEdit="1"/>
          </p:cNvSpPr>
          <p:nvPr/>
        </p:nvSpPr>
        <p:spPr bwMode="auto">
          <a:xfrm>
            <a:off x="5508625" y="1916113"/>
            <a:ext cx="2174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857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3</a:t>
            </a:r>
            <a:endParaRPr lang="zh-CN" altLang="en-US" sz="3600" b="1" kern="10">
              <a:ln w="28575">
                <a:solidFill>
                  <a:srgbClr val="FF00FF"/>
                </a:solidFill>
                <a:rou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3563938" y="5373688"/>
            <a:ext cx="20891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  Musical </a:t>
            </a:r>
          </a:p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Instruments</a:t>
            </a:r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 flipV="1">
            <a:off x="5795963" y="5805488"/>
            <a:ext cx="1081087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V="1">
            <a:off x="5148263" y="4005263"/>
            <a:ext cx="1655762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 flipV="1">
            <a:off x="4427538" y="4076700"/>
            <a:ext cx="0" cy="1081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H="1" flipV="1">
            <a:off x="2411413" y="3933825"/>
            <a:ext cx="1439862" cy="1366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 flipH="1">
            <a:off x="2124075" y="5876925"/>
            <a:ext cx="100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1116013" y="1052513"/>
            <a:ext cx="6985000" cy="519112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Comic Sans MS" panose="030F0702030302020204" pitchFamily="66" charset="0"/>
              </a:rPr>
              <a:t>piano, violin,</a:t>
            </a:r>
            <a:r>
              <a:rPr lang="en-US" altLang="zh-CN" sz="2800" b="1" i="1">
                <a:solidFill>
                  <a:schemeClr val="tx1"/>
                </a:solidFill>
                <a:latin typeface="Comic Sans MS" panose="030F0702030302020204" pitchFamily="66" charset="0"/>
              </a:rPr>
              <a:t> erhu</a:t>
            </a:r>
            <a:r>
              <a:rPr lang="en-US" altLang="zh-CN" sz="2800" b="1">
                <a:solidFill>
                  <a:schemeClr val="tx1"/>
                </a:solidFill>
                <a:latin typeface="Comic Sans MS" panose="030F0702030302020204" pitchFamily="66" charset="0"/>
              </a:rPr>
              <a:t>, guitar, drums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152" grpId="0"/>
      <p:bldP spid="5153" grpId="0"/>
      <p:bldP spid="5154" grpId="0"/>
      <p:bldP spid="5155" grpId="0"/>
      <p:bldP spid="5161" grpId="0" animBg="1"/>
      <p:bldP spid="5162" grpId="0" animBg="1"/>
      <p:bldP spid="5163" grpId="0" animBg="1"/>
      <p:bldP spid="5164" grpId="0" animBg="1"/>
      <p:bldP spid="5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21605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ea typeface="Arial Unicode MS"/>
              </a:rPr>
              <a:t>Pair Work</a:t>
            </a:r>
            <a:endParaRPr lang="zh-CN" altLang="en-US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ea typeface="Arial Unicode M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19250" y="692150"/>
            <a:ext cx="698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Ask and answer the following questions</a:t>
            </a:r>
          </a:p>
          <a:p>
            <a:r>
              <a:rPr lang="en-US" altLang="zh-CN" sz="2800" b="1" dirty="0">
                <a:solidFill>
                  <a:srgbClr val="0000FF"/>
                </a:solidFill>
              </a:rPr>
              <a:t>in pairs. </a:t>
            </a:r>
            <a:endParaRPr lang="en-US" altLang="zh-CN" sz="28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55650" y="2420938"/>
            <a:ext cx="7920038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zh-CN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What kind  of  musical  instruments  do  you know ?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zh-CN" sz="2800" b="1" dirty="0">
                <a:solidFill>
                  <a:srgbClr val="660033"/>
                </a:solidFill>
                <a:latin typeface="Times New Roman" panose="02020603050405020304" pitchFamily="18" charset="0"/>
                <a:ea typeface="Batang" pitchFamily="18" charset="-127"/>
              </a:rPr>
              <a:t>Which is  your  favorite? Why?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3. What  musical  instruments  can  you  play ?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4. What  other  musical  instruments  are  you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   going  to  learn?</a:t>
            </a:r>
            <a:endParaRPr lang="en-US" altLang="zh-CN" sz="2800" b="1" dirty="0">
              <a:solidFill>
                <a:srgbClr val="660033"/>
              </a:solidFill>
              <a:latin typeface="Times New Roman" panose="02020603050405020304" pitchFamily="18" charset="0"/>
              <a:ea typeface="Batang" pitchFamily="18" charset="-127"/>
            </a:endParaRPr>
          </a:p>
        </p:txBody>
      </p:sp>
      <p:pic>
        <p:nvPicPr>
          <p:cNvPr id="14354" name="Picture 18" descr="Img27808707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13684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07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CC0000"/>
                </a:solidFill>
                <a:latin typeface="Arial" panose="020B0604020202020204" pitchFamily="34" charset="0"/>
              </a:rPr>
              <a:t>Did you hear the song</a:t>
            </a:r>
            <a:r>
              <a:rPr lang="en-US" altLang="zh-CN" sz="2800" b="1" i="1">
                <a:solidFill>
                  <a:srgbClr val="CC0000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2800" b="1" i="1">
                <a:solidFill>
                  <a:srgbClr val="3333FF"/>
                </a:solidFill>
                <a:latin typeface="Arial" panose="020B0604020202020204" pitchFamily="34" charset="0"/>
              </a:rPr>
              <a:t>My Heart Will Go On</a:t>
            </a:r>
            <a:r>
              <a:rPr lang="en-US" altLang="zh-CN" sz="2800" b="1" i="1">
                <a:solidFill>
                  <a:srgbClr val="CC0000"/>
                </a:solidFill>
                <a:latin typeface="Arial" panose="020B0604020202020204" pitchFamily="34" charset="0"/>
              </a:rPr>
              <a:t> ?</a:t>
            </a:r>
          </a:p>
          <a:p>
            <a:pPr algn="l"/>
            <a:r>
              <a:rPr lang="en-US" altLang="zh-CN" sz="2800" b="1">
                <a:solidFill>
                  <a:srgbClr val="CC0000"/>
                </a:solidFill>
                <a:latin typeface="Arial" panose="020B0604020202020204" pitchFamily="34" charset="0"/>
              </a:rPr>
              <a:t>Do you know who sang this song ?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771775" y="6021388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1">
                <a:latin typeface="Comic Sans MS" panose="030F0702030302020204" pitchFamily="66" charset="0"/>
              </a:rPr>
              <a:t>Celine Dion</a:t>
            </a:r>
          </a:p>
        </p:txBody>
      </p:sp>
      <p:pic>
        <p:nvPicPr>
          <p:cNvPr id="7176" name="Picture 8" descr="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1557338"/>
            <a:ext cx="3960813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74675" y="1341438"/>
            <a:ext cx="85693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Jack: What are you going to do this Sunday  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evening?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Sally: I’m going to a concert.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Jack: How exciting! Who is going to sing at this   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concert?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Sally: Celine Dion. Do you know the song My 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Heart Will Go On?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Jack: Yes. Is that her song?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Sally: Right. And it sounds beautiful!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Jack: Where is she going to give the concert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Picture 3" descr="视频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260350"/>
            <a:ext cx="94138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116013" y="476250"/>
            <a:ext cx="374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Listen, look and say.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400" b="1" kern="10">
                <a:ln w="31750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1</a:t>
            </a:r>
            <a:endParaRPr lang="zh-CN" altLang="en-US" sz="4400" b="1" kern="10">
              <a:ln w="31750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850" y="404813"/>
            <a:ext cx="860425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Sally:  At the Music Hall.</a:t>
            </a: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Jack: Oh, wonderful! What time is it going to </a:t>
            </a: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         start?</a:t>
            </a: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Sally: At 7:30 p.m. Why not come with me? </a:t>
            </a: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Jack: I’d like to, but I’m going to watch movies</a:t>
            </a: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           with Steve.</a:t>
            </a: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Sally: What a pity! Hmm… I can lend you some </a:t>
            </a: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     CDs of her songs. I think you will enjoy them.</a:t>
            </a: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Jack: Thanks a lot.</a:t>
            </a: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Sally: You're welcome.</a:t>
            </a:r>
          </a:p>
        </p:txBody>
      </p:sp>
      <p:pic>
        <p:nvPicPr>
          <p:cNvPr id="33798" name="Picture 6" descr="Section A- 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292600"/>
            <a:ext cx="27527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No New Messages.wav"/>
      </p:stSnd>
    </p:sndAc>
  </p:transition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Lucida Sans" panose="020B0602030504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Lucida Sans" panose="020B0602030504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全屏显示(4:3)</PresentationFormat>
  <Paragraphs>188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 Unicode MS</vt:lpstr>
      <vt:lpstr>Batang</vt:lpstr>
      <vt:lpstr>GungsuhChe</vt:lpstr>
      <vt:lpstr>方正姚体</vt:lpstr>
      <vt:lpstr>华文新魏</vt:lpstr>
      <vt:lpstr>华文中宋</vt:lpstr>
      <vt:lpstr>隶书</vt:lpstr>
      <vt:lpstr>宋体</vt:lpstr>
      <vt:lpstr>微软雅黑</vt:lpstr>
      <vt:lpstr>Arial</vt:lpstr>
      <vt:lpstr>Arial Black</vt:lpstr>
      <vt:lpstr>Calibri</vt:lpstr>
      <vt:lpstr>Comic Sans MS</vt:lpstr>
      <vt:lpstr>Lucida Sans</vt:lpstr>
      <vt:lpstr>Monotype Corsiva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2009-03-23T11:31:00Z</dcterms:created>
  <dcterms:modified xsi:type="dcterms:W3CDTF">2023-01-17T00:42:24Z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0C47D03EAE2A46B29B38DAF9F1C1EFE2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