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5" r:id="rId2"/>
    <p:sldId id="477" r:id="rId3"/>
    <p:sldId id="478" r:id="rId4"/>
    <p:sldId id="459" r:id="rId5"/>
    <p:sldId id="460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9" r:id="rId16"/>
    <p:sldId id="474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011">
          <p15:clr>
            <a:srgbClr val="A4A3A4"/>
          </p15:clr>
        </p15:guide>
        <p15:guide id="2" pos="2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011"/>
        <p:guide pos="27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r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>
                <a:ea typeface="Arial" panose="020B0604020202020204" pitchFamily="34" charset="0"/>
              </a:rPr>
              <a:t>单击此处编辑母版文本样式</a:t>
            </a:r>
          </a:p>
          <a:p>
            <a:pPr lvl="1" indent="0"/>
            <a:r>
              <a:rPr lang="zh-CN" altLang="en-US" dirty="0">
                <a:ea typeface="Arial" panose="020B0604020202020204" pitchFamily="34" charset="0"/>
              </a:rPr>
              <a:t>第二级</a:t>
            </a:r>
          </a:p>
          <a:p>
            <a:pPr lvl="2" indent="0"/>
            <a:r>
              <a:rPr lang="zh-CN" altLang="en-US" dirty="0">
                <a:ea typeface="Arial" panose="020B0604020202020204" pitchFamily="34" charset="0"/>
              </a:rPr>
              <a:t>第三级</a:t>
            </a:r>
          </a:p>
          <a:p>
            <a:pPr lvl="3" indent="0"/>
            <a:r>
              <a:rPr lang="zh-CN" altLang="en-US" dirty="0">
                <a:ea typeface="Arial" panose="020B0604020202020204" pitchFamily="34" charset="0"/>
              </a:rPr>
              <a:t>第四级</a:t>
            </a:r>
          </a:p>
          <a:p>
            <a:pPr lvl="4" indent="0"/>
            <a:r>
              <a:rPr lang="zh-CN" altLang="en-US" dirty="0">
                <a:ea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1238235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七年级下册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988840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I Love Learning English!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Learn English?</a:t>
            </a:r>
            <a:endParaRPr lang="zh-CN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43608" y="1988840"/>
            <a:ext cx="6658312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3.I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like to write the words down. </a:t>
            </a:r>
            <a:endParaRPr lang="zh-CN" altLang="en-US" b="1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write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down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意为“写下”,接名词时,名词可以放在后面,也可以放在中间,接代词时,代词只能放在中间。</a:t>
            </a:r>
          </a:p>
          <a:p>
            <a:pPr marL="0" indent="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Let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 write down the names of the vegetables on the 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paper</a:t>
            </a:r>
          </a:p>
          <a:p>
            <a:pPr marL="0" indent="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让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我把蔬菜的名字写在纸上。</a:t>
            </a:r>
          </a:p>
          <a:p>
            <a:pPr marL="0" indent="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Please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write them down at once.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请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立刻把它们写下来。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131840" y="1052736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632" y="1916832"/>
            <a:ext cx="6187658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algn="l"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4.Then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I can sing along with the music.It’s fun! </a:t>
            </a:r>
          </a:p>
          <a:p>
            <a:pPr marL="0" algn="l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本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句的同义句是: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It’s fun to sing along with the music。</a:t>
            </a:r>
          </a:p>
          <a:p>
            <a:pPr marL="0" algn="l">
              <a:lnSpc>
                <a:spcPct val="150000"/>
              </a:lnSpc>
            </a:pP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It’s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fun to talk with her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algn="l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和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她讲话真有趣。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059832" y="932723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632" y="1700808"/>
            <a:ext cx="6768291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algn="l"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5.Don’t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be afraid to make mistakes!</a:t>
            </a:r>
            <a:r>
              <a:rPr lang="zh-CN" altLang="en-US" b="1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afraid to do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意为“害怕做某事”。</a:t>
            </a:r>
          </a:p>
          <a:p>
            <a:pPr marL="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John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 afraid to see his father.</a:t>
            </a:r>
          </a:p>
          <a:p>
            <a:pPr marL="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约翰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害怕见到他的爸爸。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I’m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afraid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接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that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从句,后面通常接不理想的结果。</a:t>
            </a:r>
          </a:p>
          <a:p>
            <a:pPr marL="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I’m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afraid that I can’t go to see a movie with you tonight.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恐怕我今晚不能和你去看电影。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019416" y="1057256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71600" y="1484784"/>
            <a:ext cx="6624736" cy="36933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algn="l"/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6.Can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you ask him to call me later? </a:t>
            </a:r>
          </a:p>
          <a:p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ask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意为“要求;请求”。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ask sb.to do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意为“要求某人做某事”。</a:t>
            </a:r>
          </a:p>
          <a:p>
            <a:pPr marL="0" algn="l"/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ask my dad to buy me a new bed?</a:t>
            </a:r>
          </a:p>
          <a:p>
            <a:pPr marL="0" algn="l"/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能让我爸爸给我买一张新床吗?</a:t>
            </a:r>
          </a:p>
          <a:p>
            <a:pPr marL="0" algn="l"/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(1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ask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意为“问某事”。</a:t>
            </a:r>
          </a:p>
          <a:p>
            <a:pPr marL="0" algn="l"/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ask you a question? </a:t>
            </a:r>
          </a:p>
          <a:p>
            <a:pPr marL="0" algn="l"/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能问你一个问题吗?</a:t>
            </a:r>
          </a:p>
          <a:p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ask sb.not to do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意为“要求某人不做某事”。</a:t>
            </a:r>
          </a:p>
          <a:p>
            <a:pPr marL="0" algn="l"/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Mom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asks me not to play computer games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.</a:t>
            </a:r>
            <a:endParaRPr lang="en-US" altLang="zh-CN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algn="l"/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妈妈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让我不要玩电脑游戏。</a:t>
            </a:r>
          </a:p>
          <a:p>
            <a:pPr marL="0" algn="l"/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3)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ask sb.for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意为“向某人要……”。</a:t>
            </a:r>
          </a:p>
          <a:p>
            <a:pPr marL="0" algn="l"/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ask you for help?</a:t>
            </a:r>
          </a:p>
          <a:p>
            <a:pPr marL="0" algn="l"/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可以向你寻求帮助吗?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8673"/>
          <p:cNvSpPr>
            <a:spLocks noGrp="1"/>
          </p:cNvSpPr>
          <p:nvPr>
            <p:ph type="title"/>
          </p:nvPr>
        </p:nvSpPr>
        <p:spPr>
          <a:xfrm>
            <a:off x="962456" y="980728"/>
            <a:ext cx="6696744" cy="504056"/>
          </a:xfrm>
        </p:spPr>
        <p:txBody>
          <a:bodyPr anchor="ctr"/>
          <a:lstStyle/>
          <a:p>
            <a:pPr indent="0" algn="l"/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Read Teresa and 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Susan’s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phone conversation and fill in the blanks.</a:t>
            </a:r>
          </a:p>
        </p:txBody>
      </p:sp>
      <p:sp>
        <p:nvSpPr>
          <p:cNvPr id="28675" name="文本占位符 2867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6280"/>
          </a:xfrm>
        </p:spPr>
        <p:txBody>
          <a:bodyPr/>
          <a:lstStyle/>
          <a:p>
            <a:pPr>
              <a:lnSpc>
                <a:spcPts val="336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Teresa: Hello?</a:t>
            </a:r>
          </a:p>
          <a:p>
            <a:pPr>
              <a:lnSpc>
                <a:spcPts val="336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Susan: Hi. Is this Teresa?</a:t>
            </a:r>
          </a:p>
          <a:p>
            <a:pPr>
              <a:lnSpc>
                <a:spcPts val="336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Teresa: Yes, it is. Hi, Susan. Thanks for calling me back. I want to go and watch a movie later. But I don’t want to go by___________. Do ______ want to come with__________?</a:t>
            </a:r>
          </a:p>
          <a:p>
            <a:pPr algn="l">
              <a:lnSpc>
                <a:spcPts val="336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Susan: Sure._____ can come with ________. I will meet you at the movie theatre. Can you get there by_________?</a:t>
            </a:r>
          </a:p>
          <a:p>
            <a:pPr algn="l">
              <a:lnSpc>
                <a:spcPts val="336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Teresa: Of course I can. I’ll meet you there at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3:00 p.m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. </a:t>
            </a:r>
          </a:p>
          <a:p>
            <a:pPr algn="l">
              <a:lnSpc>
                <a:spcPts val="336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Susan: Great! See you later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. </a:t>
            </a:r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4427985" y="2852936"/>
            <a:ext cx="81304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myself</a:t>
            </a:r>
          </a:p>
        </p:txBody>
      </p:sp>
      <p:sp>
        <p:nvSpPr>
          <p:cNvPr id="28677" name="文本框 28676"/>
          <p:cNvSpPr txBox="1"/>
          <p:nvPr/>
        </p:nvSpPr>
        <p:spPr>
          <a:xfrm>
            <a:off x="6012161" y="2948947"/>
            <a:ext cx="53091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l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you</a:t>
            </a:r>
          </a:p>
        </p:txBody>
      </p:sp>
      <p:sp>
        <p:nvSpPr>
          <p:cNvPr id="28678" name="文本框 28677"/>
          <p:cNvSpPr txBox="1"/>
          <p:nvPr/>
        </p:nvSpPr>
        <p:spPr>
          <a:xfrm>
            <a:off x="1763688" y="3429000"/>
            <a:ext cx="466794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l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me</a:t>
            </a:r>
          </a:p>
        </p:txBody>
      </p:sp>
      <p:sp>
        <p:nvSpPr>
          <p:cNvPr id="29699" name="文本框 29698"/>
          <p:cNvSpPr txBox="1"/>
          <p:nvPr/>
        </p:nvSpPr>
        <p:spPr>
          <a:xfrm>
            <a:off x="1835696" y="3789040"/>
            <a:ext cx="31931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9700" name="文本框 29699"/>
          <p:cNvSpPr txBox="1"/>
          <p:nvPr/>
        </p:nvSpPr>
        <p:spPr>
          <a:xfrm>
            <a:off x="3779913" y="3779748"/>
            <a:ext cx="53091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</a:t>
            </a:r>
          </a:p>
        </p:txBody>
      </p:sp>
      <p:sp>
        <p:nvSpPr>
          <p:cNvPr id="29701" name="文本框 29700"/>
          <p:cNvSpPr txBox="1"/>
          <p:nvPr/>
        </p:nvSpPr>
        <p:spPr>
          <a:xfrm>
            <a:off x="2411761" y="4077072"/>
            <a:ext cx="94128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0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yourself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9699" grpId="0"/>
      <p:bldP spid="29700" grpId="0"/>
      <p:bldP spid="297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051721" y="2115967"/>
            <a:ext cx="4160113" cy="13388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Work in groups.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your classmates learn English?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Interview them and fill in the table.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187624" y="1508787"/>
            <a:ext cx="6553200" cy="2880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907704" y="1892829"/>
            <a:ext cx="5256584" cy="13388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.Learn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expressions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heart.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.Find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interesting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Internet.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3.Preview 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71472" y="177800"/>
            <a:ext cx="1840288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187624" y="1412776"/>
            <a:ext cx="6553200" cy="27843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19200" y="1220755"/>
            <a:ext cx="6553200" cy="36484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331640" y="1651643"/>
            <a:ext cx="6336704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掌握单词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:magazine, newspaper, mistake, silly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:look up, enjoy oneself, in/after class, be afraid to do</a:t>
            </a:r>
            <a:r>
              <a:rPr kumimoji="0" lang="en-US" altLang="zh-CN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make a mistake/mistakes, laugh at, right now, etc.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掌握和运用关于英语学习方法的句型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能使用一般现在时、一般过去时、一般将来时和祈使句。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掌握用英语打电话的技巧。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/>
          <p:nvPr/>
        </p:nvSpPr>
        <p:spPr>
          <a:xfrm>
            <a:off x="3609231" y="924752"/>
            <a:ext cx="2302488" cy="452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zh-CN" sz="1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Group work</a:t>
            </a:r>
            <a:endParaRPr lang="en-US" altLang="zh-CN" sz="1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u=3910353825,54398027&amp;fm=21&amp;gp=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797152"/>
            <a:ext cx="2643206" cy="192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圆角矩形 6"/>
          <p:cNvSpPr/>
          <p:nvPr/>
        </p:nvSpPr>
        <p:spPr>
          <a:xfrm>
            <a:off x="1043608" y="1412776"/>
            <a:ext cx="7067576" cy="325220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87624" y="1955402"/>
            <a:ext cx="716428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Ask the students to talk about what they often do to practice his/her English after class.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S1:What do you often do to practice English?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S2:I often read the text after class.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S3:I often listen to English songs at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home.The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songs are interesting.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826151" y="1006813"/>
            <a:ext cx="348692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ways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</a:p>
        </p:txBody>
      </p:sp>
      <p:pic>
        <p:nvPicPr>
          <p:cNvPr id="7" name="图片 6" descr="t0165ae6936278fb1f0[1]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99537" y="4044012"/>
            <a:ext cx="2950552" cy="1939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图片 7" descr="t01aac129c30574c95f[1]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393" y="1750550"/>
            <a:ext cx="2640302" cy="2059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图片 8" descr="t0147c16fdddebdde93[1]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29810" y="1750550"/>
            <a:ext cx="2566527" cy="19240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图片 9" descr="t01ff42a7f0170e4c6d[1]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85394" y="4342837"/>
            <a:ext cx="2518061" cy="1726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圆角矩形 11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矩形 10242"/>
          <p:cNvSpPr/>
          <p:nvPr/>
        </p:nvSpPr>
        <p:spPr>
          <a:xfrm>
            <a:off x="1779747" y="1741905"/>
            <a:ext cx="78412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Teresa</a:t>
            </a:r>
          </a:p>
        </p:txBody>
      </p:sp>
      <p:sp>
        <p:nvSpPr>
          <p:cNvPr id="10244" name="矩形 10243"/>
          <p:cNvSpPr/>
          <p:nvPr/>
        </p:nvSpPr>
        <p:spPr>
          <a:xfrm>
            <a:off x="1700371" y="2446120"/>
            <a:ext cx="1268296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Hong Kong</a:t>
            </a:r>
          </a:p>
        </p:txBody>
      </p:sp>
      <p:sp>
        <p:nvSpPr>
          <p:cNvPr id="10245" name="矩形 10244"/>
          <p:cNvSpPr/>
          <p:nvPr/>
        </p:nvSpPr>
        <p:spPr>
          <a:xfrm>
            <a:off x="4509295" y="1742221"/>
            <a:ext cx="87716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特里萨</a:t>
            </a:r>
          </a:p>
        </p:txBody>
      </p:sp>
      <p:sp>
        <p:nvSpPr>
          <p:cNvPr id="10246" name="矩形 10245"/>
          <p:cNvSpPr/>
          <p:nvPr/>
        </p:nvSpPr>
        <p:spPr>
          <a:xfrm>
            <a:off x="4687412" y="2446437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香港</a:t>
            </a:r>
          </a:p>
        </p:txBody>
      </p:sp>
      <p:sp>
        <p:nvSpPr>
          <p:cNvPr id="10247" name="矩形 10246"/>
          <p:cNvSpPr/>
          <p:nvPr/>
        </p:nvSpPr>
        <p:spPr>
          <a:xfrm>
            <a:off x="4687729" y="3145572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错误</a:t>
            </a:r>
          </a:p>
        </p:txBody>
      </p:sp>
      <p:sp>
        <p:nvSpPr>
          <p:cNvPr id="10248" name="矩形 10247"/>
          <p:cNvSpPr/>
          <p:nvPr/>
        </p:nvSpPr>
        <p:spPr>
          <a:xfrm>
            <a:off x="4563582" y="3850105"/>
            <a:ext cx="2522543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愚蠢的；傻的</a:t>
            </a:r>
          </a:p>
        </p:txBody>
      </p:sp>
      <p:sp>
        <p:nvSpPr>
          <p:cNvPr id="10249" name="矩形 10248"/>
          <p:cNvSpPr/>
          <p:nvPr/>
        </p:nvSpPr>
        <p:spPr>
          <a:xfrm>
            <a:off x="4653122" y="4457800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苏珊</a:t>
            </a:r>
          </a:p>
        </p:txBody>
      </p:sp>
      <p:sp>
        <p:nvSpPr>
          <p:cNvPr id="10250" name="矩形 10249"/>
          <p:cNvSpPr/>
          <p:nvPr/>
        </p:nvSpPr>
        <p:spPr>
          <a:xfrm>
            <a:off x="1700372" y="3145572"/>
            <a:ext cx="90281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mistake</a:t>
            </a:r>
          </a:p>
        </p:txBody>
      </p:sp>
      <p:sp>
        <p:nvSpPr>
          <p:cNvPr id="10252" name="矩形 10251"/>
          <p:cNvSpPr/>
          <p:nvPr/>
        </p:nvSpPr>
        <p:spPr>
          <a:xfrm>
            <a:off x="4508659" y="5118201"/>
            <a:ext cx="2954655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哎哟；啊呀</a:t>
            </a:r>
          </a:p>
          <a:p>
            <a:pPr lvl="0">
              <a:buClr>
                <a:srgbClr val="000000"/>
              </a:buClr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（摔倒或出小错时的用语）</a:t>
            </a:r>
          </a:p>
        </p:txBody>
      </p:sp>
      <p:sp>
        <p:nvSpPr>
          <p:cNvPr id="10253" name="矩形 10252"/>
          <p:cNvSpPr/>
          <p:nvPr/>
        </p:nvSpPr>
        <p:spPr>
          <a:xfrm>
            <a:off x="1779747" y="3850105"/>
            <a:ext cx="58221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silly</a:t>
            </a:r>
          </a:p>
        </p:txBody>
      </p:sp>
      <p:sp>
        <p:nvSpPr>
          <p:cNvPr id="10254" name="矩形 10253"/>
          <p:cNvSpPr/>
          <p:nvPr/>
        </p:nvSpPr>
        <p:spPr>
          <a:xfrm>
            <a:off x="1780065" y="4457800"/>
            <a:ext cx="736099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Susan</a:t>
            </a:r>
          </a:p>
        </p:txBody>
      </p:sp>
      <p:sp>
        <p:nvSpPr>
          <p:cNvPr id="10255" name="矩形 10254"/>
          <p:cNvSpPr/>
          <p:nvPr/>
        </p:nvSpPr>
        <p:spPr>
          <a:xfrm>
            <a:off x="1844518" y="5118517"/>
            <a:ext cx="62068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oops</a:t>
            </a:r>
          </a:p>
        </p:txBody>
      </p:sp>
      <p:sp>
        <p:nvSpPr>
          <p:cNvPr id="7195" name="文本框 7194"/>
          <p:cNvSpPr txBox="1"/>
          <p:nvPr/>
        </p:nvSpPr>
        <p:spPr>
          <a:xfrm>
            <a:off x="3419872" y="1028733"/>
            <a:ext cx="1584176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609600" y="177800"/>
            <a:ext cx="1752358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2" grpId="0"/>
      <p:bldP spid="10253" grpId="0"/>
      <p:bldP spid="10254" grpId="0"/>
      <p:bldP spid="102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23628" y="1065120"/>
            <a:ext cx="6768752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Read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the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lesson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and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finish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Exercise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2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in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Let’s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Do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It.</a:t>
            </a:r>
          </a:p>
          <a:p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grade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Teresa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?</a:t>
            </a:r>
          </a:p>
          <a:p>
            <a:pPr marL="0" indent="228600"/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方正书宋_GBK" charset="0"/>
            </a:endParaRPr>
          </a:p>
          <a:p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language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does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speak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home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?</a:t>
            </a:r>
          </a:p>
          <a:p>
            <a:pPr marL="0" indent="228600"/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方正书宋_GBK" charset="0"/>
            </a:endParaRPr>
          </a:p>
          <a:p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does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often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read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?</a:t>
            </a:r>
          </a:p>
          <a:p>
            <a:pPr marL="0" indent="228600"/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方正书宋_GBK" charset="0"/>
            </a:endParaRPr>
          </a:p>
          <a:p>
            <a:pPr marL="0" indent="228600"/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方正书宋_GBK" charset="0"/>
            </a:endParaRPr>
          </a:p>
          <a:p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4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When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does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watch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movies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?</a:t>
            </a:r>
          </a:p>
          <a:p>
            <a:pPr marL="0" indent="228600"/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方正书宋_GBK" charset="0"/>
            </a:endParaRPr>
          </a:p>
          <a:p>
            <a:pPr marL="0" indent="228600"/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方正书宋_GBK" charset="0"/>
            </a:endParaRPr>
          </a:p>
          <a:p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5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Where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can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you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find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for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many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</a:rPr>
              <a:t>songs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</a:rPr>
              <a:t>?</a:t>
            </a:r>
          </a:p>
          <a:p>
            <a:pPr marL="0" indent="228600"/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NEU-BZ-S92" charset="0"/>
            </a:endParaRPr>
          </a:p>
          <a:p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19672" y="1700808"/>
            <a:ext cx="542798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is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in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Grade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7.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619672" y="2188217"/>
            <a:ext cx="63119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speaks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Chinese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at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home.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547664" y="2865613"/>
            <a:ext cx="612068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often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reads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English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storybooks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,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magazines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and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newspapers.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495847" y="3573016"/>
            <a:ext cx="633670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watches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English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movies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every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Sunday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evening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NEU-BZ-S92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07604" y="4509120"/>
            <a:ext cx="72008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28600" algn="l">
              <a:buClr>
                <a:srgbClr val="000000"/>
              </a:buClr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       We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can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find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the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words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for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many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English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songs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on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the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NEU-BZ-S92" charset="0"/>
                <a:sym typeface="+mn-ea"/>
              </a:rPr>
              <a:t>Internet.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609600" y="177800"/>
            <a:ext cx="180216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632" y="1844824"/>
            <a:ext cx="6664280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1.So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I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look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them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up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in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dictionary</a:t>
            </a:r>
            <a:r>
              <a:rPr lang="en-US" altLang="zh-CN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look </a:t>
            </a:r>
            <a:r>
              <a:rPr lang="zh-CN" altLang="en-US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在词典、参考书中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查阅”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接名词时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名词可以放在后面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也可以放在中间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接代词时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代词只能放在中间。</a:t>
            </a:r>
            <a:endParaRPr lang="zh-CN" altLang="en-US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You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don’t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need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look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up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each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word.</a:t>
            </a:r>
          </a:p>
          <a:p>
            <a:pPr marL="0" indent="0">
              <a:lnSpc>
                <a:spcPct val="150000"/>
              </a:lnSpc>
            </a:pPr>
            <a:r>
              <a:rPr lang="en-US" altLang="zh-CN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</a:t>
            </a: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不必每个单词都要查。</a:t>
            </a:r>
            <a:endParaRPr lang="zh-CN" altLang="en-US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algn="l">
              <a:lnSpc>
                <a:spcPct val="150000"/>
              </a:lnSpc>
            </a:pPr>
            <a:r>
              <a:rPr lang="en-US" altLang="zh-CN" b="1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 Can </a:t>
            </a:r>
            <a:r>
              <a:rPr lang="en-US" altLang="zh-CN" b="1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look it up for me?</a:t>
            </a:r>
          </a:p>
          <a:p>
            <a:pPr marL="0" indent="0">
              <a:lnSpc>
                <a:spcPct val="150000"/>
              </a:lnSpc>
            </a:pPr>
            <a:r>
              <a:rPr lang="zh-CN" altLang="en-US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你</a:t>
            </a:r>
            <a:r>
              <a:rPr lang="zh-CN" altLang="en-US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能给我查一下吗</a:t>
            </a:r>
            <a:r>
              <a:rPr lang="en-US" altLang="zh-CN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059832" y="1206462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95847" y="1772816"/>
            <a:ext cx="6532964" cy="25853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look up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还有“抬头看”的意思。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</a:t>
            </a:r>
            <a:r>
              <a:rPr lang="en-US" altLang="zh-CN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looked up and saw him</a:t>
            </a: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抬起头看见了他。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look up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还有“拜访,探访,看望(久未见面的人)”的意思。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I’ll </a:t>
            </a:r>
            <a:r>
              <a:rPr lang="en-US" altLang="zh-CN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try to look him up and ask him a few questions</a:t>
            </a: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会设法登门拜访,问他几个问题。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059832" y="1174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87624" y="2132856"/>
            <a:ext cx="6506929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2.I can enjoy myself and learn English at the same time. </a:t>
            </a:r>
            <a:endParaRPr lang="zh-CN" altLang="en-US" b="1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at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the same time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的同义短语是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at the same moment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Don’t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all speak at the same time.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大家不要同时说话。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31840" y="836712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1016</Words>
  <Application>Microsoft Office PowerPoint</Application>
  <PresentationFormat>全屏显示(4:3)</PresentationFormat>
  <Paragraphs>132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Aharoni</vt:lpstr>
      <vt:lpstr>EU-DY</vt:lpstr>
      <vt:lpstr>NEU-BZ-S92</vt:lpstr>
      <vt:lpstr>NEU-HZ-S92</vt:lpstr>
      <vt:lpstr>方正黑体_GBK</vt:lpstr>
      <vt:lpstr>方正书宋_GBK</vt:lpstr>
      <vt:lpstr>宋体</vt:lpstr>
      <vt:lpstr>微软雅黑</vt:lpstr>
      <vt:lpstr>Arial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Read Teresa and Susan’s phone conversation and fill in the blanks.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2023-01-17T00:42:29Z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6E2D65F237D24C4FAF2BB1DA00C2F791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