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8" r:id="rId2"/>
    <p:sldId id="273" r:id="rId3"/>
    <p:sldId id="282" r:id="rId4"/>
    <p:sldId id="274" r:id="rId5"/>
    <p:sldId id="290" r:id="rId6"/>
    <p:sldId id="271" r:id="rId7"/>
    <p:sldId id="277" r:id="rId8"/>
    <p:sldId id="291" r:id="rId9"/>
    <p:sldId id="278" r:id="rId10"/>
    <p:sldId id="293" r:id="rId11"/>
    <p:sldId id="280" r:id="rId12"/>
    <p:sldId id="283" r:id="rId13"/>
    <p:sldId id="292" r:id="rId14"/>
    <p:sldId id="281" r:id="rId15"/>
    <p:sldId id="284" r:id="rId16"/>
    <p:sldId id="285" r:id="rId17"/>
    <p:sldId id="286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44774" y="1709550"/>
            <a:ext cx="10184879" cy="2397000"/>
            <a:chOff x="4165" y="1719"/>
            <a:chExt cx="11852" cy="3487"/>
          </a:xfrm>
        </p:grpSpPr>
        <p:sp>
          <p:nvSpPr>
            <p:cNvPr id="3" name="Rectangle 5"/>
            <p:cNvSpPr/>
            <p:nvPr/>
          </p:nvSpPr>
          <p:spPr>
            <a:xfrm>
              <a:off x="4165" y="4355"/>
              <a:ext cx="11852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02" y="1719"/>
              <a:ext cx="10177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 7    Films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6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781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86922" y="2056458"/>
            <a:ext cx="1066190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考查动词短语辨析。句意：“谁是你最喜欢的老师？”“格林小姐。她让我们通过有趣的方式爱上英语。”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believe in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意为“相信”；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take part in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意为“参加”；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come up with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意为“想出”；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fall in love with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意为“爱上”。根据“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in an interesting way”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可推知此空表示“爱上”。故选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6543" y="1290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56484" y="1209125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3504" y="2167128"/>
            <a:ext cx="8202438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●—I don't like horror films. They are terrible.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—Neither do I.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我不喜欢恐怖片。它们太可怕了。”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“我也不喜欢。”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37744" y="1261872"/>
            <a:ext cx="11734303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用作副词，意为“也不”，放在句首，表示前面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肯定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否定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内容也适用于另外一个人或事物，句子必须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进行部分倒装，将助动词、系动词或情态动词提到主语之前，此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时也可用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，即：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Nor/Neither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＋助动词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情态动词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系动词＋主语，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表示“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也不”。</a:t>
            </a:r>
          </a:p>
        </p:txBody>
      </p:sp>
      <p:sp>
        <p:nvSpPr>
          <p:cNvPr id="3" name="矩形 2"/>
          <p:cNvSpPr/>
          <p:nvPr/>
        </p:nvSpPr>
        <p:spPr>
          <a:xfrm>
            <a:off x="1169109" y="1973855"/>
            <a:ext cx="803425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4776" y="1361778"/>
            <a:ext cx="11161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当前面所说的肯定的情况也适用于后面的人或物时，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句首要用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，后面接助动词、系动词或情态动词，最后接主语，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也一样”。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passed the exam, and so did I.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他通过了考试，我也通过了。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9646" y="940757"/>
            <a:ext cx="11568236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的其他用法：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用作形容词，表示“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两者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都不”，置于单数名词之前。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 article is made in Beijing.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这两种物品都不是北京制造的。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用作代词，表示“两者都不，双方均不”。表示“三者都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不”用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answered neither of the letters.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他两封信都没回。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5876" y="1581912"/>
            <a:ext cx="12066124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③neither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的常用短语有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neither…nor…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，表示“既不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也不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 he nor I am well educated.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他和我都没受过良好教育。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4075" y="121676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086650" y="1064435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21838" y="1608807"/>
            <a:ext cx="1006237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银川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—I'm not allowed to go out on school nights.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am I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 am I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I do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</a:p>
        </p:txBody>
      </p:sp>
      <p:sp>
        <p:nvSpPr>
          <p:cNvPr id="5" name="矩形 4"/>
          <p:cNvSpPr/>
          <p:nvPr/>
        </p:nvSpPr>
        <p:spPr>
          <a:xfrm>
            <a:off x="1234440" y="4500848"/>
            <a:ext cx="9326880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考查固定句式。句意：“上学日的晚上我不被允许出去。”“我也不被允许出去。”“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Nor/Neither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＋助动词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情态动词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/be 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＋主语”表示“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也不”。故选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2069032" y="2306267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5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65760" y="1143000"/>
            <a:ext cx="1082860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达州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—What about these two coats, madam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？　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—________ of them fits me. Could you show me ________ one?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Either; other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Neither; another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Neither; else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Either; another</a:t>
            </a:r>
          </a:p>
        </p:txBody>
      </p:sp>
      <p:sp>
        <p:nvSpPr>
          <p:cNvPr id="4" name="矩形 3"/>
          <p:cNvSpPr/>
          <p:nvPr/>
        </p:nvSpPr>
        <p:spPr>
          <a:xfrm>
            <a:off x="564777" y="3942800"/>
            <a:ext cx="1077109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考查不定代词的辨析。根据问句中的“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two”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可知指两  者；根据语境可知这两件外套都不合适，故第一空用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neither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another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指“另一，不同的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人或事物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1657551" y="1871120"/>
            <a:ext cx="3898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7492" y="1255835"/>
            <a:ext cx="3611733" cy="756285"/>
            <a:chOff x="183" y="1518"/>
            <a:chExt cx="4986" cy="1191"/>
          </a:xfrm>
        </p:grpSpPr>
        <p:pic>
          <p:nvPicPr>
            <p:cNvPr id="3" name="图片 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98" y="1518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02435" y="2670048"/>
          <a:ext cx="8014716" cy="2743200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8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取消；终止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．也不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愚蠢的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tale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107487" y="2723126"/>
            <a:ext cx="1313180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218701" y="3326630"/>
            <a:ext cx="112402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483041" y="4058150"/>
            <a:ext cx="100700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stupid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70804" y="4661654"/>
            <a:ext cx="2659702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故事；讲述，叙述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5276" y="990599"/>
          <a:ext cx="8407908" cy="5486400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9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充满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．爱上某人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．发生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special offer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5.go up to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next room______________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come over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suitable for all ages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934178" y="1040630"/>
            <a:ext cx="134684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full of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66111" y="1662422"/>
            <a:ext cx="257795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in love with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120152" y="2311646"/>
            <a:ext cx="150874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place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670116" y="2933438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特价优惠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245125" y="3692390"/>
            <a:ext cx="2659702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走上前去，通向　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48842" y="4350758"/>
            <a:ext cx="173156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在隔壁房间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621741" y="5027414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走过来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464463" y="5740646"/>
            <a:ext cx="235032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适合所有的年龄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63478" y="1711544"/>
          <a:ext cx="11077956" cy="3429000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9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这部三小时的纪录片向你展示了许多年前北京是什么样的。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________ documentary shows you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many years ago.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．本周六关于电影的讲座已经被取消。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____________________________ on films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749794" y="2318641"/>
            <a:ext cx="159774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three­hour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557487" y="2339619"/>
            <a:ext cx="298030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Beijing was like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184890" y="4440049"/>
            <a:ext cx="285366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Saturday's talk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143684" y="4440049"/>
            <a:ext cx="268855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cancelled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2285" y="1458177"/>
          <a:ext cx="11077956" cy="4114800"/>
        </p:xfrm>
        <a:graphic>
          <a:graphicData uri="http://schemas.openxmlformats.org/drawingml/2006/table">
            <a:tbl>
              <a:tblPr/>
              <a:tblGrid>
                <a:gridCol w="73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9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我不喜欢恐怖片。它们太可怕了。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en-US" sz="3000" b="1" kern="100" baseline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我也不喜欢。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—I don't like horror films. They are terrible.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—________________________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．它们似乎充满了谜团，但事实上，它们非常愚蠢。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________________________________  mysteries, but ______________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they're 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645793" y="2783908"/>
            <a:ext cx="176926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do I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70089" y="4073212"/>
            <a:ext cx="240642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 to be full of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50636" y="4832164"/>
            <a:ext cx="101341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85815" y="4850452"/>
            <a:ext cx="203292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stupid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3313" y="903531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00723" y="2542032"/>
            <a:ext cx="549381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fall in love with…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爱上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8" name="矩形 7"/>
          <p:cNvSpPr/>
          <p:nvPr/>
        </p:nvSpPr>
        <p:spPr>
          <a:xfrm>
            <a:off x="432816" y="3228493"/>
            <a:ext cx="11116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woman falls in love with the city when she travels.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这位女士在旅行时爱上了这座城市。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19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3464" y="1536192"/>
            <a:ext cx="1128071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fall in love with…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意为“爱上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分词是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。如果表示“爱上某人一段时间”，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要用“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 in love with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＋一段时间”。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two young persons have been in love with each other for over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two years.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这两个年轻人相爱两年多了。 </a:t>
            </a:r>
          </a:p>
        </p:txBody>
      </p:sp>
      <p:sp>
        <p:nvSpPr>
          <p:cNvPr id="4" name="矩形 3"/>
          <p:cNvSpPr/>
          <p:nvPr/>
        </p:nvSpPr>
        <p:spPr>
          <a:xfrm>
            <a:off x="2292762" y="2220205"/>
            <a:ext cx="59343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109462" y="2275069"/>
            <a:ext cx="91884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6552" y="1521244"/>
            <a:ext cx="10073640" cy="69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的过去式和过去分词都是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661415" y="2327255"/>
            <a:ext cx="1131991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的其他短语：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asleep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睡着　　　　　　　　　　　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ill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生病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down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倒塌；跌倒；落下                   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off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滑落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4347" y="129906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168946" y="1199981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6032" y="1682496"/>
            <a:ext cx="1167993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东营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—Who's your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teacher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—Miss Green. She makes us ________ English in an interesting way.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believe in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take part in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 up with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fall in love with</a:t>
            </a:r>
          </a:p>
        </p:txBody>
      </p:sp>
      <p:sp>
        <p:nvSpPr>
          <p:cNvPr id="7" name="矩形 6"/>
          <p:cNvSpPr/>
          <p:nvPr/>
        </p:nvSpPr>
        <p:spPr>
          <a:xfrm>
            <a:off x="5847159" y="2424063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145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宽屏</PresentationFormat>
  <Paragraphs>114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75038DF45C6441449EB464C68A5AFAE5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