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66" r:id="rId13"/>
    <p:sldId id="277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6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455"/>
    <a:srgbClr val="389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6622-6164-43E0-BB6B-AFA097008D9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3ED-47D9-4133-9463-A81FDF94F5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6622-6164-43E0-BB6B-AFA097008D9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3ED-47D9-4133-9463-A81FDF94F5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6622-6164-43E0-BB6B-AFA097008D9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3ED-47D9-4133-9463-A81FDF94F5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6622-6164-43E0-BB6B-AFA097008D9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3ED-47D9-4133-9463-A81FDF94F5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6622-6164-43E0-BB6B-AFA097008D9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3ED-47D9-4133-9463-A81FDF94F5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6622-6164-43E0-BB6B-AFA097008D9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3ED-47D9-4133-9463-A81FDF94F5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6622-6164-43E0-BB6B-AFA097008D9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3ED-47D9-4133-9463-A81FDF94F5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6622-6164-43E0-BB6B-AFA097008D9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3ED-47D9-4133-9463-A81FDF94F5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6622-6164-43E0-BB6B-AFA097008D9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3ED-47D9-4133-9463-A81FDF94F5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6622-6164-43E0-BB6B-AFA097008D9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3ED-47D9-4133-9463-A81FDF94F5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5636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6622-6164-43E0-BB6B-AFA097008D9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3ED-47D9-4133-9463-A81FDF94F5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6622-6164-43E0-BB6B-AFA097008D9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3ED-47D9-4133-9463-A81FDF94F5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6622-6164-43E0-BB6B-AFA097008D9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C73ED-47D9-4133-9463-A81FDF94F5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687468" y="1121373"/>
            <a:ext cx="8817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世界环境日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67579" y="3010807"/>
            <a:ext cx="565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幼儿园世界环境日活动方案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57860" y="3761111"/>
            <a:ext cx="480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cs typeface="+mn-ea"/>
                <a:sym typeface="+mn-lt"/>
              </a:rPr>
              <a:t>汇报人：</a:t>
            </a:r>
            <a:r>
              <a:rPr lang="en-US" altLang="zh-CN" sz="2000" smtClean="0">
                <a:cs typeface="+mn-ea"/>
                <a:sym typeface="+mn-lt"/>
              </a:rPr>
              <a:t>PPT818</a:t>
            </a:r>
            <a:r>
              <a:rPr lang="zh-CN" altLang="en-US" sz="2000" smtClean="0">
                <a:cs typeface="+mn-ea"/>
                <a:sym typeface="+mn-lt"/>
              </a:rPr>
              <a:t>　　　汇报时间：</a:t>
            </a:r>
            <a:r>
              <a:rPr lang="en-US" altLang="zh-CN" sz="2000" smtClean="0">
                <a:cs typeface="+mn-ea"/>
                <a:sym typeface="+mn-lt"/>
              </a:rPr>
              <a:t>20XX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96516" y="667569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6896" y="2667188"/>
            <a:ext cx="738664" cy="26887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dist">
              <a:buFont typeface="Arial" panose="020B0604020202020204" pitchFamily="34" charset="0"/>
              <a:buChar char="•"/>
            </a:pPr>
            <a:r>
              <a:rPr lang="zh-CN" altLang="en-US" sz="3600" b="1" spc="600" dirty="0">
                <a:solidFill>
                  <a:srgbClr val="0F876B"/>
                </a:solidFill>
                <a:cs typeface="+mn-ea"/>
                <a:sym typeface="+mn-lt"/>
              </a:rPr>
              <a:t>活动一</a:t>
            </a:r>
            <a:endParaRPr lang="en-US" sz="3600" b="1" spc="600" dirty="0">
              <a:solidFill>
                <a:srgbClr val="0F876B"/>
              </a:solidFill>
              <a:cs typeface="+mn-ea"/>
              <a:sym typeface="+mn-lt"/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2883704" y="1532478"/>
            <a:ext cx="2627453" cy="4958201"/>
          </a:xfrm>
          <a:prstGeom prst="rect">
            <a:avLst/>
          </a:prstGeom>
        </p:spPr>
        <p:txBody>
          <a:bodyPr vert="eaVer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、在全园开展收集废旧电池活动，发动家长将自己家里的电池搜集到幼儿园的废旧电池回收箱。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84785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sp>
        <p:nvSpPr>
          <p:cNvPr id="11" name="Subtitle 2"/>
          <p:cNvSpPr txBox="1"/>
          <p:nvPr/>
        </p:nvSpPr>
        <p:spPr>
          <a:xfrm>
            <a:off x="4399662" y="3852324"/>
            <a:ext cx="5948105" cy="15762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、幼儿园制定一份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低碳生活倡议书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，在幼儿园网页发布。</a:t>
            </a:r>
          </a:p>
        </p:txBody>
      </p:sp>
      <p:sp>
        <p:nvSpPr>
          <p:cNvPr id="12" name="文本框 62"/>
          <p:cNvSpPr txBox="1"/>
          <p:nvPr/>
        </p:nvSpPr>
        <p:spPr>
          <a:xfrm>
            <a:off x="4399662" y="2978486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F876B"/>
                </a:solidFill>
                <a:cs typeface="+mn-ea"/>
                <a:sym typeface="+mn-lt"/>
              </a:rPr>
              <a:t>活动二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1128717" y="2550192"/>
            <a:ext cx="9934567" cy="3308296"/>
          </a:xfrm>
          <a:prstGeom prst="roundRect">
            <a:avLst/>
          </a:prstGeom>
          <a:noFill/>
          <a:ln>
            <a:solidFill>
              <a:srgbClr val="0F8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704054" y="1317469"/>
            <a:ext cx="5561635" cy="556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198962" y="3406089"/>
            <a:ext cx="6867646" cy="345191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30744" y="1729040"/>
            <a:ext cx="9730513" cy="256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38455"/>
                </a:solidFill>
                <a:cs typeface="+mn-ea"/>
                <a:sym typeface="+mn-lt"/>
              </a:rPr>
              <a:t>活动三：</a:t>
            </a:r>
            <a:endParaRPr lang="en-US" altLang="zh-CN" sz="3600" b="1" dirty="0">
              <a:solidFill>
                <a:srgbClr val="038455"/>
              </a:solidFill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3</a:t>
            </a:r>
            <a:r>
              <a:rPr lang="zh-CN" altLang="en-US" sz="2400" dirty="0">
                <a:cs typeface="+mn-ea"/>
                <a:sym typeface="+mn-lt"/>
              </a:rPr>
              <a:t>、孩子和家长一起收集有关“救救地球妈妈的图片”，布置主题墙，进行展出。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3796182" y="2292712"/>
            <a:ext cx="281414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dist">
              <a:buFont typeface="Arial" panose="020B0604020202020204" pitchFamily="34" charset="0"/>
              <a:buChar char="•"/>
            </a:pPr>
            <a:r>
              <a:rPr lang="zh-CN" altLang="en-US" sz="3600" b="1" spc="600" dirty="0">
                <a:solidFill>
                  <a:srgbClr val="0F876B"/>
                </a:solidFill>
                <a:cs typeface="+mn-ea"/>
                <a:sym typeface="+mn-lt"/>
              </a:rPr>
              <a:t>活动四：</a:t>
            </a:r>
            <a:endParaRPr lang="en-US" sz="3600" b="1" spc="600" dirty="0">
              <a:solidFill>
                <a:srgbClr val="0F876B"/>
              </a:solidFill>
              <a:cs typeface="+mn-ea"/>
              <a:sym typeface="+mn-lt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6875048" y="3314980"/>
            <a:ext cx="4631664" cy="1676602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4</a:t>
            </a:r>
            <a:r>
              <a:rPr lang="zh-CN" altLang="en-US" sz="2400" dirty="0">
                <a:cs typeface="+mn-ea"/>
                <a:sym typeface="+mn-lt"/>
              </a:rPr>
              <a:t>、幼儿在</a:t>
            </a:r>
            <a:r>
              <a:rPr lang="en-US" altLang="zh-CN" sz="2400" dirty="0">
                <a:cs typeface="+mn-ea"/>
                <a:sym typeface="+mn-lt"/>
              </a:rPr>
              <a:t>XX</a:t>
            </a:r>
            <a:r>
              <a:rPr lang="zh-CN" altLang="en-US" sz="2400" dirty="0">
                <a:cs typeface="+mn-ea"/>
                <a:sym typeface="+mn-lt"/>
              </a:rPr>
              <a:t>公园开展“你丢我捡”清扫垃圾活动。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68101" y="2615878"/>
            <a:ext cx="5656162" cy="4242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sp>
        <p:nvSpPr>
          <p:cNvPr id="11" name="Subtitle 2"/>
          <p:cNvSpPr txBox="1"/>
          <p:nvPr/>
        </p:nvSpPr>
        <p:spPr>
          <a:xfrm>
            <a:off x="1851949" y="3124070"/>
            <a:ext cx="8495818" cy="22019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5</a:t>
            </a:r>
            <a:r>
              <a:rPr lang="zh-CN" altLang="en-US" sz="2400" dirty="0">
                <a:cs typeface="+mn-ea"/>
                <a:sym typeface="+mn-lt"/>
              </a:rPr>
              <a:t>、幼儿制作“环保卡片”，并在公园向过往的叔叔阿姨、爷爷奶奶发放卡片，同时向每个人宣传“节约用水、节约用电、节约粮食、不要乱扔垃圾</a:t>
            </a:r>
            <a:r>
              <a:rPr lang="en-US" altLang="zh-CN" sz="2400" dirty="0">
                <a:cs typeface="+mn-ea"/>
                <a:sym typeface="+mn-lt"/>
              </a:rPr>
              <a:t>……”</a:t>
            </a:r>
            <a:r>
              <a:rPr lang="zh-CN" altLang="en-US" sz="2400" dirty="0">
                <a:cs typeface="+mn-ea"/>
                <a:sym typeface="+mn-lt"/>
              </a:rPr>
              <a:t>环保口号，让大家都知道</a:t>
            </a:r>
            <a:r>
              <a:rPr lang="zh-CN" altLang="en-US" sz="2400" dirty="0" smtClean="0">
                <a:cs typeface="+mn-ea"/>
                <a:sym typeface="+mn-lt"/>
              </a:rPr>
              <a:t>“世界环境日”，</a:t>
            </a:r>
            <a:r>
              <a:rPr lang="zh-CN" altLang="en-US" sz="2400" dirty="0">
                <a:cs typeface="+mn-ea"/>
                <a:sym typeface="+mn-lt"/>
              </a:rPr>
              <a:t>知道保护地球。</a:t>
            </a:r>
          </a:p>
        </p:txBody>
      </p:sp>
      <p:sp>
        <p:nvSpPr>
          <p:cNvPr id="12" name="文本框 62"/>
          <p:cNvSpPr txBox="1"/>
          <p:nvPr/>
        </p:nvSpPr>
        <p:spPr>
          <a:xfrm>
            <a:off x="1851949" y="2250233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F876B"/>
                </a:solidFill>
                <a:cs typeface="+mn-ea"/>
                <a:sym typeface="+mn-lt"/>
              </a:rPr>
              <a:t>活动五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1128716" y="1863523"/>
            <a:ext cx="9934567" cy="3971815"/>
          </a:xfrm>
          <a:prstGeom prst="roundRect">
            <a:avLst/>
          </a:prstGeom>
          <a:noFill/>
          <a:ln>
            <a:solidFill>
              <a:srgbClr val="0F8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86398" y="3627259"/>
            <a:ext cx="549797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6</a:t>
            </a:r>
            <a:r>
              <a:rPr lang="zh-CN" altLang="en-US" sz="2400" dirty="0">
                <a:cs typeface="+mn-ea"/>
                <a:sym typeface="+mn-lt"/>
              </a:rPr>
              <a:t>、和家长一起收集有关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救救地球妈妈的图片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，布置主题墙，进行展出。</a:t>
            </a:r>
          </a:p>
        </p:txBody>
      </p:sp>
      <p:sp>
        <p:nvSpPr>
          <p:cNvPr id="10" name="对话气泡: 圆角矩形 9"/>
          <p:cNvSpPr/>
          <p:nvPr/>
        </p:nvSpPr>
        <p:spPr>
          <a:xfrm>
            <a:off x="5237543" y="2500132"/>
            <a:ext cx="5995686" cy="2639027"/>
          </a:xfrm>
          <a:prstGeom prst="wedgeRoundRectCallout">
            <a:avLst>
              <a:gd name="adj1" fmla="val -50811"/>
              <a:gd name="adj2" fmla="val 54924"/>
              <a:gd name="adj3" fmla="val 16667"/>
            </a:avLst>
          </a:prstGeom>
          <a:noFill/>
          <a:ln w="28575">
            <a:solidFill>
              <a:srgbClr val="389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86398" y="2829368"/>
            <a:ext cx="269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389173"/>
                </a:solidFill>
                <a:cs typeface="+mn-ea"/>
                <a:sym typeface="+mn-lt"/>
              </a:rPr>
              <a:t>活动六：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793000">
            <a:off x="530253" y="1196530"/>
            <a:ext cx="5246228" cy="5246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66900" y="1341210"/>
            <a:ext cx="8458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7</a:t>
            </a:r>
            <a:r>
              <a:rPr lang="zh-CN" altLang="en-US" sz="2400" dirty="0">
                <a:cs typeface="+mn-ea"/>
                <a:sym typeface="+mn-lt"/>
              </a:rPr>
              <a:t>、学念一首环保儿歌，开展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环保儿歌大家诵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活动。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6122040" y="3752700"/>
            <a:ext cx="6119709" cy="307597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21220803">
            <a:off x="-49749" y="1980485"/>
            <a:ext cx="7153562" cy="3864506"/>
            <a:chOff x="300534" y="2505248"/>
            <a:chExt cx="7153562" cy="3864506"/>
          </a:xfrm>
        </p:grpSpPr>
        <p:sp>
          <p:nvSpPr>
            <p:cNvPr id="12" name="文本框 11"/>
            <p:cNvSpPr txBox="1"/>
            <p:nvPr/>
          </p:nvSpPr>
          <p:spPr>
            <a:xfrm>
              <a:off x="1311873" y="3144840"/>
              <a:ext cx="5130885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你拍一，我拍一，环境保护是第一</a:t>
              </a:r>
              <a:r>
                <a:rPr lang="en-US" altLang="zh-CN" dirty="0">
                  <a:cs typeface="+mn-ea"/>
                  <a:sym typeface="+mn-lt"/>
                </a:rPr>
                <a:t>;</a:t>
              </a:r>
            </a:p>
            <a:p>
              <a:pPr algn="dist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你拍二，我拍二，爱护小草和花儿</a:t>
              </a:r>
              <a:r>
                <a:rPr lang="en-US" altLang="zh-CN" dirty="0">
                  <a:cs typeface="+mn-ea"/>
                  <a:sym typeface="+mn-lt"/>
                </a:rPr>
                <a:t>;</a:t>
              </a:r>
            </a:p>
            <a:p>
              <a:pPr algn="dist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你拍三，我拍三，别让垃圾堆成山</a:t>
              </a:r>
              <a:r>
                <a:rPr lang="en-US" altLang="zh-CN" dirty="0">
                  <a:cs typeface="+mn-ea"/>
                  <a:sym typeface="+mn-lt"/>
                </a:rPr>
                <a:t>;</a:t>
              </a:r>
            </a:p>
            <a:p>
              <a:pPr algn="dist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你拍四，我拍四，墙上不能乱写字</a:t>
              </a:r>
              <a:r>
                <a:rPr lang="en-US" altLang="zh-CN" dirty="0">
                  <a:cs typeface="+mn-ea"/>
                  <a:sym typeface="+mn-lt"/>
                </a:rPr>
                <a:t>;</a:t>
              </a:r>
            </a:p>
            <a:p>
              <a:pPr algn="dist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你拍五，我拍五，江湖河流要保护</a:t>
              </a:r>
              <a:r>
                <a:rPr lang="en-US" altLang="zh-CN" dirty="0">
                  <a:cs typeface="+mn-ea"/>
                  <a:sym typeface="+mn-lt"/>
                </a:rPr>
                <a:t>;</a:t>
              </a:r>
            </a:p>
            <a:p>
              <a:pPr algn="dist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地球妈妈我的家，争做环保小卫士。</a:t>
              </a:r>
            </a:p>
          </p:txBody>
        </p:sp>
        <p:sp>
          <p:nvSpPr>
            <p:cNvPr id="3" name="思想气泡: 云 2"/>
            <p:cNvSpPr/>
            <p:nvPr/>
          </p:nvSpPr>
          <p:spPr>
            <a:xfrm>
              <a:off x="300534" y="2505248"/>
              <a:ext cx="7153562" cy="3864506"/>
            </a:xfrm>
            <a:prstGeom prst="cloudCallout">
              <a:avLst>
                <a:gd name="adj1" fmla="val 43219"/>
                <a:gd name="adj2" fmla="val 57484"/>
              </a:avLst>
            </a:prstGeom>
            <a:noFill/>
            <a:ln>
              <a:solidFill>
                <a:srgbClr val="389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8753" y="-414663"/>
            <a:ext cx="11314494" cy="754299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132102" y="3013348"/>
            <a:ext cx="43449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1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PART 04</a:t>
            </a:r>
            <a:endParaRPr lang="zh-CN" altLang="en-US" sz="7200" b="1" dirty="0">
              <a:ln w="57150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51196" y="4365228"/>
            <a:ext cx="6106787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spc="200" dirty="0">
                <a:ln>
                  <a:solidFill>
                    <a:schemeClr val="bg1"/>
                  </a:solidFill>
                </a:ln>
                <a:solidFill>
                  <a:srgbClr val="389173"/>
                </a:solidFill>
                <a:cs typeface="+mn-ea"/>
                <a:sym typeface="+mn-lt"/>
              </a:rPr>
              <a:t>分段教育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分段教育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80157" y="589982"/>
            <a:ext cx="9631687" cy="72237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098394" y="1803494"/>
            <a:ext cx="7995211" cy="12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cs typeface="+mn-ea"/>
                <a:sym typeface="+mn-lt"/>
              </a:rPr>
              <a:t>小班：</a:t>
            </a:r>
            <a:r>
              <a:rPr lang="zh-CN" altLang="en-US" sz="2400" dirty="0">
                <a:cs typeface="+mn-ea"/>
                <a:sym typeface="+mn-lt"/>
              </a:rPr>
              <a:t>课程参考：语言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垃圾悄悄话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社会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小小环保桶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科学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小鱼要喝干净的水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分段教育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5244" y="1978376"/>
            <a:ext cx="1036151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cs typeface="+mn-ea"/>
                <a:sym typeface="+mn-lt"/>
              </a:rPr>
              <a:t>中班：</a:t>
            </a:r>
            <a:r>
              <a:rPr lang="zh-CN" altLang="en-US" sz="2400" dirty="0">
                <a:cs typeface="+mn-ea"/>
                <a:sym typeface="+mn-lt"/>
              </a:rPr>
              <a:t>课程参考：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认识地球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地球是个美丽的圆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时装表演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地球真美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：通过观看地球的美丽河山，让幼儿拥抱地球，表达保护地球的决心。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、请幼儿参与布置墙饰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地球妈妈我爱你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我为地球过生日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等活动。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3</a:t>
            </a:r>
            <a:r>
              <a:rPr lang="zh-CN" altLang="en-US" sz="2400" dirty="0">
                <a:cs typeface="+mn-ea"/>
                <a:sym typeface="+mn-lt"/>
              </a:rPr>
              <a:t>、幼儿利用废旧材料自制服装，开展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环保时装秀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3351130" y="1092318"/>
            <a:ext cx="7708625" cy="4673364"/>
          </a:xfrm>
          <a:prstGeom prst="roundRect">
            <a:avLst>
              <a:gd name="adj" fmla="val 4779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77931" y="2655161"/>
            <a:ext cx="3811766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rtlCol="0">
            <a:spAutoFit/>
          </a:bodyPr>
          <a:lstStyle/>
          <a:p>
            <a:r>
              <a:rPr lang="en-US" altLang="zh-CN" sz="3200" b="1" spc="300" dirty="0">
                <a:solidFill>
                  <a:srgbClr val="389173"/>
                </a:solidFill>
                <a:effectLst>
                  <a:outerShdw blurRad="38100" dist="38100" dir="2700000" algn="tl">
                    <a:schemeClr val="bg1">
                      <a:alpha val="30000"/>
                    </a:schemeClr>
                  </a:outerShdw>
                </a:effectLst>
                <a:cs typeface="+mn-ea"/>
                <a:sym typeface="+mn-lt"/>
              </a:rPr>
              <a:t>02.</a:t>
            </a:r>
            <a:r>
              <a:rPr lang="zh-CN" altLang="en-US" sz="3200" b="1" spc="300" dirty="0">
                <a:solidFill>
                  <a:srgbClr val="389173"/>
                </a:solidFill>
                <a:cs typeface="+mn-ea"/>
                <a:sym typeface="+mn-lt"/>
              </a:rPr>
              <a:t>活动说明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77931" y="1716119"/>
            <a:ext cx="3811766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rtlCol="0">
            <a:spAutoFit/>
          </a:bodyPr>
          <a:lstStyle/>
          <a:p>
            <a:r>
              <a:rPr lang="en-US" altLang="zh-CN" sz="3200" b="1" spc="300" dirty="0">
                <a:solidFill>
                  <a:srgbClr val="389173"/>
                </a:solidFill>
                <a:effectLst>
                  <a:outerShdw blurRad="38100" dist="38100" dir="2700000" algn="tl">
                    <a:schemeClr val="bg1">
                      <a:alpha val="30000"/>
                    </a:schemeClr>
                  </a:outerShdw>
                </a:effectLst>
                <a:cs typeface="+mn-ea"/>
                <a:sym typeface="+mn-lt"/>
              </a:rPr>
              <a:t>01.</a:t>
            </a:r>
            <a:r>
              <a:rPr lang="zh-CN" altLang="en-US" sz="3200" b="1" spc="300" dirty="0">
                <a:solidFill>
                  <a:srgbClr val="389173"/>
                </a:solidFill>
                <a:effectLst>
                  <a:outerShdw blurRad="38100" dist="38100" dir="2700000" algn="tl">
                    <a:schemeClr val="bg1">
                      <a:alpha val="30000"/>
                    </a:schemeClr>
                  </a:outerShdw>
                </a:effectLst>
                <a:cs typeface="+mn-ea"/>
                <a:sym typeface="+mn-lt"/>
              </a:rPr>
              <a:t>活动目标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198" y="4097418"/>
            <a:ext cx="5492234" cy="276058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578242" y="1526623"/>
            <a:ext cx="2829035" cy="3305671"/>
            <a:chOff x="2424536" y="-248079"/>
            <a:chExt cx="3430961" cy="3305671"/>
          </a:xfrm>
        </p:grpSpPr>
        <p:sp>
          <p:nvSpPr>
            <p:cNvPr id="14" name="文本框 13"/>
            <p:cNvSpPr txBox="1"/>
            <p:nvPr/>
          </p:nvSpPr>
          <p:spPr>
            <a:xfrm>
              <a:off x="2424536" y="-248079"/>
              <a:ext cx="2012502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algn="dist">
                <a:defRPr sz="115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389173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目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842996" y="1195544"/>
              <a:ext cx="2012501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algn="dist">
                <a:defRPr sz="115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389173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录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677931" y="4533244"/>
            <a:ext cx="3811766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rtlCol="0">
            <a:spAutoFit/>
          </a:bodyPr>
          <a:lstStyle/>
          <a:p>
            <a:r>
              <a:rPr lang="en-US" altLang="zh-CN" sz="3200" b="1" spc="300" dirty="0">
                <a:solidFill>
                  <a:srgbClr val="389173"/>
                </a:solidFill>
                <a:effectLst>
                  <a:outerShdw blurRad="38100" dist="38100" dir="2700000" algn="tl">
                    <a:schemeClr val="bg1">
                      <a:alpha val="30000"/>
                    </a:schemeClr>
                  </a:outerShdw>
                </a:effectLst>
                <a:cs typeface="+mn-ea"/>
                <a:sym typeface="+mn-lt"/>
              </a:rPr>
              <a:t>04.</a:t>
            </a:r>
            <a:r>
              <a:rPr lang="zh-CN" altLang="en-US" sz="3200" b="1" spc="300" dirty="0">
                <a:solidFill>
                  <a:srgbClr val="389173"/>
                </a:solidFill>
                <a:cs typeface="+mn-ea"/>
                <a:sym typeface="+mn-lt"/>
              </a:rPr>
              <a:t>分段教育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77931" y="3594203"/>
            <a:ext cx="3811766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rtlCol="0">
            <a:spAutoFit/>
          </a:bodyPr>
          <a:lstStyle/>
          <a:p>
            <a:r>
              <a:rPr lang="en-US" altLang="zh-CN" sz="3200" b="1" spc="300" dirty="0">
                <a:solidFill>
                  <a:srgbClr val="389173"/>
                </a:solidFill>
                <a:effectLst>
                  <a:outerShdw blurRad="38100" dist="38100" dir="2700000" algn="tl">
                    <a:schemeClr val="bg1">
                      <a:alpha val="30000"/>
                    </a:schemeClr>
                  </a:outerShdw>
                </a:effectLst>
                <a:cs typeface="+mn-ea"/>
                <a:sym typeface="+mn-lt"/>
              </a:rPr>
              <a:t>03.</a:t>
            </a:r>
            <a:r>
              <a:rPr lang="zh-CN" altLang="en-US" sz="3200" b="1" spc="300" dirty="0">
                <a:solidFill>
                  <a:srgbClr val="389173"/>
                </a:solidFill>
                <a:effectLst>
                  <a:outerShdw blurRad="38100" dist="38100" dir="2700000" algn="tl">
                    <a:schemeClr val="bg1">
                      <a:alpha val="30000"/>
                    </a:schemeClr>
                  </a:outerShdw>
                </a:effectLst>
                <a:cs typeface="+mn-ea"/>
                <a:sym typeface="+mn-lt"/>
              </a:rPr>
              <a:t>活动内容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分段教育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65790" y="1811895"/>
            <a:ext cx="8860420" cy="12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cs typeface="+mn-ea"/>
                <a:sym typeface="+mn-lt"/>
              </a:rPr>
              <a:t>大班：</a:t>
            </a:r>
            <a:r>
              <a:rPr lang="zh-CN" altLang="en-US" sz="2400" dirty="0">
                <a:cs typeface="+mn-ea"/>
                <a:sym typeface="+mn-lt"/>
              </a:rPr>
              <a:t>课程参考：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在地球上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让我们的地球变得更干净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变废为宝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环保教育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7294" y="3429000"/>
            <a:ext cx="61779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每班一张世界地图</a:t>
            </a:r>
            <a:r>
              <a:rPr lang="en-US" altLang="zh-CN" dirty="0">
                <a:cs typeface="+mn-ea"/>
                <a:sym typeface="+mn-lt"/>
              </a:rPr>
              <a:t>(</a:t>
            </a:r>
            <a:r>
              <a:rPr lang="zh-CN" altLang="en-US" dirty="0">
                <a:cs typeface="+mn-ea"/>
                <a:sym typeface="+mn-lt"/>
              </a:rPr>
              <a:t>或者自绘、打印地球图</a:t>
            </a:r>
            <a:r>
              <a:rPr lang="en-US" altLang="zh-CN" dirty="0"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>，开展打扮地球妈妈活动。如：搜集破坏地球的图片张贴在地图周围，提醒大家要爱护地球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给地球妈妈穿上绿裙子、戴上美丽的小花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按下一个个小小的手印，代表我们做环保小卫士的决心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画小动物将小动物送回家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为沙漠种树</a:t>
            </a:r>
            <a:r>
              <a:rPr lang="en-US" altLang="zh-CN" dirty="0">
                <a:cs typeface="+mn-ea"/>
                <a:sym typeface="+mn-lt"/>
              </a:rPr>
              <a:t>......</a:t>
            </a:r>
            <a:r>
              <a:rPr lang="zh-CN" altLang="en-US" dirty="0">
                <a:cs typeface="+mn-ea"/>
                <a:sym typeface="+mn-lt"/>
              </a:rPr>
              <a:t>通过擦、画、剪、贴等形式，围绕地图开展宣传教育。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6713317" y="2243952"/>
            <a:ext cx="4744655" cy="4744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687468" y="1150401"/>
            <a:ext cx="8817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世界环境日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67579" y="2923723"/>
            <a:ext cx="565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幼儿园世界环境日活动方案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57860" y="3761111"/>
            <a:ext cx="480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cs typeface="+mn-ea"/>
                <a:sym typeface="+mn-lt"/>
              </a:rPr>
              <a:t>汇报人：</a:t>
            </a:r>
            <a:r>
              <a:rPr lang="en-US" altLang="zh-CN" sz="2000" smtClean="0">
                <a:cs typeface="+mn-ea"/>
                <a:sym typeface="+mn-lt"/>
              </a:rPr>
              <a:t>PPT818</a:t>
            </a:r>
            <a:r>
              <a:rPr lang="zh-CN" altLang="en-US" sz="2000" smtClean="0">
                <a:cs typeface="+mn-ea"/>
                <a:sym typeface="+mn-lt"/>
              </a:rPr>
              <a:t>　　　汇报时间：</a:t>
            </a:r>
            <a:r>
              <a:rPr lang="en-US" altLang="zh-CN" sz="2000" smtClean="0">
                <a:cs typeface="+mn-ea"/>
                <a:sym typeface="+mn-lt"/>
              </a:rPr>
              <a:t>20XX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8753" y="-414663"/>
            <a:ext cx="11314494" cy="754299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132102" y="3013348"/>
            <a:ext cx="43449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1" cap="none" spc="0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PART 01</a:t>
            </a:r>
            <a:endParaRPr lang="zh-CN" altLang="en-US" sz="7200" b="1" cap="none" spc="0" dirty="0">
              <a:ln w="57150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51196" y="4379742"/>
            <a:ext cx="6106787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spc="200" dirty="0">
                <a:ln>
                  <a:solidFill>
                    <a:schemeClr val="bg1"/>
                  </a:solidFill>
                </a:ln>
                <a:solidFill>
                  <a:srgbClr val="389173"/>
                </a:solidFill>
                <a:cs typeface="+mn-ea"/>
                <a:sym typeface="+mn-lt"/>
              </a:rPr>
              <a:t>活动目标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活动目标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26650" y="1481766"/>
            <a:ext cx="5170646" cy="481123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今年</a:t>
            </a:r>
            <a:r>
              <a:rPr lang="zh-CN" altLang="en-US" dirty="0" smtClean="0">
                <a:cs typeface="+mn-ea"/>
                <a:sym typeface="+mn-lt"/>
              </a:rPr>
              <a:t>的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 smtClean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 smtClean="0">
                <a:cs typeface="+mn-ea"/>
                <a:sym typeface="+mn-lt"/>
              </a:rPr>
              <a:t>日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CN" altLang="en-US" dirty="0" smtClean="0">
                <a:cs typeface="+mn-ea"/>
                <a:sym typeface="+mn-lt"/>
              </a:rPr>
              <a:t>是世界环境日，</a:t>
            </a:r>
            <a:r>
              <a:rPr lang="zh-CN" altLang="en-US" dirty="0">
                <a:cs typeface="+mn-ea"/>
                <a:sym typeface="+mn-lt"/>
              </a:rPr>
              <a:t>在全球地震灾难不断的大背景下，通过地球日宣传活动，让大家牢记</a:t>
            </a:r>
            <a:r>
              <a:rPr lang="en-US" altLang="zh-CN" dirty="0">
                <a:cs typeface="+mn-ea"/>
                <a:sym typeface="+mn-lt"/>
              </a:rPr>
              <a:t>“</a:t>
            </a:r>
            <a:r>
              <a:rPr lang="zh-CN" altLang="en-US" dirty="0">
                <a:cs typeface="+mn-ea"/>
                <a:sym typeface="+mn-lt"/>
              </a:rPr>
              <a:t>我们只有一个地球</a:t>
            </a:r>
            <a:r>
              <a:rPr lang="en-US" altLang="zh-CN" dirty="0">
                <a:cs typeface="+mn-ea"/>
                <a:sym typeface="+mn-lt"/>
              </a:rPr>
              <a:t>”</a:t>
            </a:r>
            <a:r>
              <a:rPr lang="zh-CN" altLang="en-US" dirty="0">
                <a:cs typeface="+mn-ea"/>
                <a:sym typeface="+mn-lt"/>
              </a:rPr>
              <a:t>。在我们寄予厚望、无限憧憬、尽情享受的生活的同时，更应以感恩之心负起保护的责任，才会使其更加美好，更适合我们生存。</a:t>
            </a:r>
          </a:p>
        </p:txBody>
      </p:sp>
      <p:sp>
        <p:nvSpPr>
          <p:cNvPr id="10" name="矩形 9"/>
          <p:cNvSpPr/>
          <p:nvPr/>
        </p:nvSpPr>
        <p:spPr>
          <a:xfrm>
            <a:off x="10621535" y="2663971"/>
            <a:ext cx="615553" cy="24468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一、活动来源：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929483">
            <a:off x="692932" y="1490654"/>
            <a:ext cx="4635724" cy="4635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活动目标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15645" y="1781076"/>
            <a:ext cx="2746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二、活动目的：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4424427" y="2425027"/>
            <a:ext cx="4257963" cy="811396"/>
          </a:xfrm>
          <a:prstGeom prst="roundRect">
            <a:avLst/>
          </a:prstGeom>
          <a:noFill/>
          <a:ln>
            <a:solidFill>
              <a:srgbClr val="389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38455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rgbClr val="038455"/>
                </a:solidFill>
                <a:cs typeface="+mn-ea"/>
                <a:sym typeface="+mn-lt"/>
              </a:rPr>
              <a:t>、知</a:t>
            </a:r>
            <a:r>
              <a:rPr lang="zh-CN" altLang="en-US" dirty="0" smtClean="0">
                <a:solidFill>
                  <a:srgbClr val="038455"/>
                </a:solidFill>
                <a:cs typeface="+mn-ea"/>
                <a:sym typeface="+mn-lt"/>
              </a:rPr>
              <a:t>道世界环境日，</a:t>
            </a:r>
            <a:r>
              <a:rPr lang="zh-CN" altLang="en-US" dirty="0">
                <a:solidFill>
                  <a:srgbClr val="038455"/>
                </a:solidFill>
                <a:cs typeface="+mn-ea"/>
                <a:sym typeface="+mn-lt"/>
              </a:rPr>
              <a:t>了解和感受地球生态环境日益恶化的现象。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265134" y="3830168"/>
            <a:ext cx="4938683" cy="811396"/>
          </a:xfrm>
          <a:prstGeom prst="roundRect">
            <a:avLst/>
          </a:prstGeom>
          <a:noFill/>
          <a:ln>
            <a:solidFill>
              <a:srgbClr val="389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38455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038455"/>
                </a:solidFill>
                <a:cs typeface="+mn-ea"/>
                <a:sym typeface="+mn-lt"/>
              </a:rPr>
              <a:t>、知道地球是我们生活的地方，我们要和动物、植物做朋友，共同来保护地球。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4424427" y="5235309"/>
            <a:ext cx="5250412" cy="799966"/>
          </a:xfrm>
          <a:prstGeom prst="roundRect">
            <a:avLst/>
          </a:prstGeom>
          <a:noFill/>
          <a:ln>
            <a:solidFill>
              <a:srgbClr val="389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38455"/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rgbClr val="038455"/>
                </a:solidFill>
                <a:cs typeface="+mn-ea"/>
                <a:sym typeface="+mn-lt"/>
              </a:rPr>
              <a:t>、培养幼儿从生活中的小事做起，萌发保护环境、爱护环境做文明小朋友的意识。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3906" y="2228998"/>
            <a:ext cx="3909606" cy="406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8753" y="-414663"/>
            <a:ext cx="11314494" cy="754299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132102" y="3013348"/>
            <a:ext cx="43449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1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PART 02</a:t>
            </a:r>
            <a:endParaRPr lang="zh-CN" altLang="en-US" sz="7200" b="1" dirty="0">
              <a:ln w="57150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51196" y="4350714"/>
            <a:ext cx="6106787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spc="200" dirty="0">
                <a:ln>
                  <a:solidFill>
                    <a:schemeClr val="bg1"/>
                  </a:solidFill>
                </a:ln>
                <a:solidFill>
                  <a:srgbClr val="389173"/>
                </a:solidFill>
                <a:cs typeface="+mn-ea"/>
                <a:sym typeface="+mn-lt"/>
              </a:rPr>
              <a:t>活动说明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活动说明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754333" y="2274029"/>
            <a:ext cx="2679700" cy="784225"/>
            <a:chOff x="4967786" y="1725304"/>
            <a:chExt cx="2679700" cy="784225"/>
          </a:xfrm>
        </p:grpSpPr>
        <p:grpSp>
          <p:nvGrpSpPr>
            <p:cNvPr id="10" name="组合 9"/>
            <p:cNvGrpSpPr/>
            <p:nvPr/>
          </p:nvGrpSpPr>
          <p:grpSpPr>
            <a:xfrm flipV="1">
              <a:off x="4967786" y="1725304"/>
              <a:ext cx="2679700" cy="784225"/>
              <a:chOff x="1060" y="4977"/>
              <a:chExt cx="4220" cy="1235"/>
            </a:xfrm>
          </p:grpSpPr>
          <p:sp>
            <p:nvSpPr>
              <p:cNvPr id="15" name="î$ľiďè"/>
              <p:cNvSpPr/>
              <p:nvPr/>
            </p:nvSpPr>
            <p:spPr>
              <a:xfrm>
                <a:off x="2974" y="4977"/>
                <a:ext cx="373" cy="276"/>
              </a:xfrm>
              <a:prstGeom prst="triangle">
                <a:avLst/>
              </a:prstGeom>
              <a:solidFill>
                <a:srgbClr val="0F87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íṡliḍê"/>
              <p:cNvSpPr/>
              <p:nvPr/>
            </p:nvSpPr>
            <p:spPr>
              <a:xfrm>
                <a:off x="1060" y="5253"/>
                <a:ext cx="4220" cy="95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F87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28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6"/>
            <p:cNvSpPr txBox="1"/>
            <p:nvPr/>
          </p:nvSpPr>
          <p:spPr>
            <a:xfrm>
              <a:off x="5445406" y="1798552"/>
              <a:ext cx="1949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rgbClr val="0F876B"/>
                  </a:solidFill>
                  <a:cs typeface="+mn-ea"/>
                  <a:sym typeface="+mn-lt"/>
                </a:rPr>
                <a:t>活动主题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1754333" y="3399637"/>
            <a:ext cx="434166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dirty="0">
                <a:cs typeface="+mn-ea"/>
                <a:sym typeface="+mn-lt"/>
              </a:rPr>
              <a:t>世界主题：“通呼吸，共奋斗”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754333" y="4319831"/>
            <a:ext cx="2679700" cy="784225"/>
            <a:chOff x="4967786" y="1725304"/>
            <a:chExt cx="2679700" cy="784225"/>
          </a:xfrm>
        </p:grpSpPr>
        <p:grpSp>
          <p:nvGrpSpPr>
            <p:cNvPr id="19" name="组合 18"/>
            <p:cNvGrpSpPr/>
            <p:nvPr/>
          </p:nvGrpSpPr>
          <p:grpSpPr>
            <a:xfrm flipV="1">
              <a:off x="4967786" y="1725304"/>
              <a:ext cx="2679700" cy="784225"/>
              <a:chOff x="1060" y="4977"/>
              <a:chExt cx="4220" cy="1235"/>
            </a:xfrm>
          </p:grpSpPr>
          <p:sp>
            <p:nvSpPr>
              <p:cNvPr id="21" name="î$ľiďè"/>
              <p:cNvSpPr/>
              <p:nvPr/>
            </p:nvSpPr>
            <p:spPr>
              <a:xfrm>
                <a:off x="2974" y="4977"/>
                <a:ext cx="373" cy="276"/>
              </a:xfrm>
              <a:prstGeom prst="triangle">
                <a:avLst/>
              </a:prstGeom>
              <a:solidFill>
                <a:srgbClr val="0F87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íṡliḍê"/>
              <p:cNvSpPr/>
              <p:nvPr/>
            </p:nvSpPr>
            <p:spPr>
              <a:xfrm>
                <a:off x="1060" y="5253"/>
                <a:ext cx="4220" cy="95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F87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28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6"/>
            <p:cNvSpPr txBox="1"/>
            <p:nvPr/>
          </p:nvSpPr>
          <p:spPr>
            <a:xfrm>
              <a:off x="5445406" y="1798552"/>
              <a:ext cx="1949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rgbClr val="0F876B"/>
                  </a:solidFill>
                  <a:cs typeface="+mn-ea"/>
                  <a:sym typeface="+mn-lt"/>
                </a:rPr>
                <a:t>活动时间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1754334" y="5341186"/>
            <a:ext cx="219263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2000" dirty="0">
                <a:cs typeface="+mn-ea"/>
                <a:sym typeface="+mn-lt"/>
              </a:rPr>
              <a:t>2021</a:t>
            </a:r>
            <a:r>
              <a:rPr lang="zh-CN" altLang="en-US" sz="2000" dirty="0">
                <a:cs typeface="+mn-ea"/>
                <a:sym typeface="+mn-lt"/>
              </a:rPr>
              <a:t>年</a:t>
            </a:r>
            <a:r>
              <a:rPr lang="en-US" altLang="zh-CN" sz="2000" dirty="0">
                <a:cs typeface="+mn-ea"/>
                <a:sym typeface="+mn-lt"/>
              </a:rPr>
              <a:t>6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日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4434032" y="1079505"/>
            <a:ext cx="7757967" cy="5818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785" y="182301"/>
            <a:ext cx="11690430" cy="6493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1609845" y="565002"/>
            <a:ext cx="409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活动说明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6516" y="368439"/>
            <a:ext cx="774440" cy="9779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1300224" y="-943336"/>
            <a:ext cx="11127129" cy="834534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523545" y="1890349"/>
            <a:ext cx="3981691" cy="1998745"/>
            <a:chOff x="7523545" y="1890349"/>
            <a:chExt cx="3981691" cy="1998745"/>
          </a:xfrm>
        </p:grpSpPr>
        <p:sp>
          <p:nvSpPr>
            <p:cNvPr id="26" name="文本框 25"/>
            <p:cNvSpPr txBox="1"/>
            <p:nvPr/>
          </p:nvSpPr>
          <p:spPr>
            <a:xfrm>
              <a:off x="7951790" y="2401126"/>
              <a:ext cx="3125201" cy="961289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活动形式：</a:t>
              </a:r>
              <a:r>
                <a:rPr lang="zh-CN" altLang="en-US" sz="2000" dirty="0">
                  <a:cs typeface="+mn-ea"/>
                  <a:sym typeface="+mn-lt"/>
                </a:rPr>
                <a:t>观看课件、主题教学等。</a:t>
              </a:r>
            </a:p>
          </p:txBody>
        </p:sp>
        <p:sp>
          <p:nvSpPr>
            <p:cNvPr id="3" name="对话气泡: 圆角矩形 2"/>
            <p:cNvSpPr/>
            <p:nvPr/>
          </p:nvSpPr>
          <p:spPr>
            <a:xfrm>
              <a:off x="7523545" y="1890349"/>
              <a:ext cx="3981691" cy="1998745"/>
            </a:xfrm>
            <a:prstGeom prst="wedgeRoundRectCallout">
              <a:avLst>
                <a:gd name="adj1" fmla="val -40310"/>
                <a:gd name="adj2" fmla="val 62500"/>
                <a:gd name="adj3" fmla="val 16667"/>
              </a:avLst>
            </a:prstGeom>
            <a:noFill/>
            <a:ln w="38100">
              <a:solidFill>
                <a:srgbClr val="389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8753" y="-414663"/>
            <a:ext cx="11314494" cy="754299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132102" y="3013348"/>
            <a:ext cx="43449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1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PART 03</a:t>
            </a:r>
            <a:endParaRPr lang="zh-CN" altLang="en-US" sz="7200" b="1" dirty="0">
              <a:ln w="57150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51196" y="4437798"/>
            <a:ext cx="6106787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spc="200" dirty="0">
                <a:ln>
                  <a:solidFill>
                    <a:schemeClr val="bg1"/>
                  </a:solidFill>
                </a:ln>
                <a:solidFill>
                  <a:srgbClr val="389173"/>
                </a:solidFill>
                <a:cs typeface="+mn-ea"/>
                <a:sym typeface="+mn-lt"/>
              </a:rPr>
              <a:t>活动内容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M0MDk4Nzc4YjljODllMGFjMTBlM2YxZjYzYzJmZ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 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zyaz3u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宽屏</PresentationFormat>
  <Paragraphs>72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www.2ppt.com 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2022-06-02T11:25:45Z</dcterms:created>
  <dcterms:modified xsi:type="dcterms:W3CDTF">2023-01-11T01:39:47Z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FA24D892EC1345339D48403765226168</vt:lpwstr>
  </property>
  <property fmtid="{D5CDD505-2E9C-101B-9397-08002B2CF9AE}" pid="3" name="KSOProductBuildVer">
    <vt:lpwstr>2052-11.1.0.11744</vt:lpwstr>
  </property>
</Properties>
</file>