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D97B459-2D68-4233-AA84-BA5B98A0FF8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4E99901-00B2-4CB2-A6EA-6BC5494FF17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084454-0062-4C94-8D96-1B4448620072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29296C-6F82-4FB7-91A9-80D5DBFC4E87}" type="slidenum">
              <a:rPr lang="zh-CN" altLang="en-US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CA22CA-2862-4890-AC03-1AB56CD7E216}" type="slidenum">
              <a:rPr lang="zh-CN" altLang="en-US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997877-B1CB-4310-8335-E89BD9047296}" type="slidenum">
              <a:rPr lang="zh-CN" altLang="en-US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5F33EF-4775-47DE-B389-8F2059736CBF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ED4E5D-1A98-4AF1-9D1F-F8C626553A7A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1196408-9F92-481D-AF5B-11F14B3B9704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29F5D0-BFB6-4A36-976C-5C1DEBB87A04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D8F551-0432-4095-886C-E189B4907E32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D7E1C8A-8205-4DAE-83DD-6C3EB09ADF66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0B2714-8ADC-4F8F-B815-5DAE773D80A9}" type="slidenum">
              <a:rPr lang="zh-CN" altLang="en-US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35238"/>
            <a:ext cx="7772400" cy="103822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90950"/>
            <a:ext cx="6400800" cy="100647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34.png"/><Relationship Id="rId5" Type="http://schemas.openxmlformats.org/officeDocument/2006/relationships/image" Target="../media/image29.wmf"/><Relationship Id="rId10" Type="http://schemas.openxmlformats.org/officeDocument/2006/relationships/image" Target="../media/image33.png"/><Relationship Id="rId4" Type="http://schemas.openxmlformats.org/officeDocument/2006/relationships/oleObject" Target="../embeddings/oleObject15.bin"/><Relationship Id="rId9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0.png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11" Type="http://schemas.openxmlformats.org/officeDocument/2006/relationships/oleObject" Target="../embeddings/oleObject6.bin"/><Relationship Id="rId5" Type="http://schemas.openxmlformats.org/officeDocument/2006/relationships/image" Target="../media/image9.png"/><Relationship Id="rId10" Type="http://schemas.openxmlformats.org/officeDocument/2006/relationships/image" Target="../media/image12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1.png"/><Relationship Id="rId4" Type="http://schemas.openxmlformats.org/officeDocument/2006/relationships/image" Target="../media/image19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2.wmf"/><Relationship Id="rId4" Type="http://schemas.openxmlformats.org/officeDocument/2006/relationships/image" Target="../media/image26.png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2338803" y="1052736"/>
            <a:ext cx="4357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冀教版小学数学五年级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286079" y="2262100"/>
            <a:ext cx="85010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9600" b="1" dirty="0">
                <a:solidFill>
                  <a:srgbClr val="006600"/>
                </a:solidFill>
                <a:latin typeface="汉仪小隶书简" pitchFamily="49" charset="-122"/>
                <a:ea typeface="汉仪小隶书简" pitchFamily="49" charset="-122"/>
              </a:rPr>
              <a:t>等式的性质</a:t>
            </a:r>
          </a:p>
        </p:txBody>
      </p:sp>
      <p:sp>
        <p:nvSpPr>
          <p:cNvPr id="5" name="矩形 4"/>
          <p:cNvSpPr/>
          <p:nvPr/>
        </p:nvSpPr>
        <p:spPr>
          <a:xfrm>
            <a:off x="2759520" y="5482386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600" b="1" kern="0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1" descr="3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325" y="800100"/>
            <a:ext cx="22606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14"/>
          <p:cNvSpPr txBox="1">
            <a:spLocks noChangeArrowheads="1"/>
          </p:cNvSpPr>
          <p:nvPr/>
        </p:nvSpPr>
        <p:spPr bwMode="auto">
          <a:xfrm>
            <a:off x="285750" y="2208213"/>
            <a:ext cx="88582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应用等式的性质，在圈里填上合适的运算符号，在方框里填上合适的数。</a:t>
            </a: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4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0" y="3357563"/>
            <a:ext cx="9144000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989263" y="3951288"/>
            <a:ext cx="428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11550" y="3998913"/>
            <a:ext cx="6429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94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918450" y="3951288"/>
            <a:ext cx="428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440738" y="3998913"/>
            <a:ext cx="6429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42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25675" y="5251450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÷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13050" y="5297488"/>
            <a:ext cx="642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932738" y="5251450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×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432800" y="5297488"/>
            <a:ext cx="642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15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sp>
        <p:nvSpPr>
          <p:cNvPr id="7173" name="Text Box 2"/>
          <p:cNvSpPr txBox="1">
            <a:spLocks noChangeArrowheads="1"/>
          </p:cNvSpPr>
          <p:nvPr/>
        </p:nvSpPr>
        <p:spPr bwMode="auto">
          <a:xfrm>
            <a:off x="142875" y="849313"/>
            <a:ext cx="84724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看图列出方程，并在括号里填上适当的数。</a:t>
            </a:r>
          </a:p>
        </p:txBody>
      </p:sp>
      <p:grpSp>
        <p:nvGrpSpPr>
          <p:cNvPr id="7174" name="Group 3"/>
          <p:cNvGrpSpPr/>
          <p:nvPr/>
        </p:nvGrpSpPr>
        <p:grpSpPr bwMode="auto">
          <a:xfrm>
            <a:off x="1066800" y="2305050"/>
            <a:ext cx="3657600" cy="1198563"/>
            <a:chOff x="0" y="0"/>
            <a:chExt cx="3120" cy="912"/>
          </a:xfrm>
        </p:grpSpPr>
        <p:sp>
          <p:nvSpPr>
            <p:cNvPr id="7228" name="Oval 4"/>
            <p:cNvSpPr>
              <a:spLocks noChangeArrowheads="1"/>
            </p:cNvSpPr>
            <p:nvPr/>
          </p:nvSpPr>
          <p:spPr bwMode="auto">
            <a:xfrm>
              <a:off x="1249" y="0"/>
              <a:ext cx="607" cy="52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29" name="Rectangle 5"/>
            <p:cNvSpPr>
              <a:spLocks noChangeArrowheads="1"/>
            </p:cNvSpPr>
            <p:nvPr/>
          </p:nvSpPr>
          <p:spPr bwMode="auto">
            <a:xfrm>
              <a:off x="1488" y="619"/>
              <a:ext cx="130" cy="163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30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1040" cy="87"/>
            </a:xfrm>
            <a:custGeom>
              <a:avLst/>
              <a:gdLst>
                <a:gd name="T0" fmla="*/ 910 w 21600"/>
                <a:gd name="T1" fmla="*/ 44 h 21600"/>
                <a:gd name="T2" fmla="*/ 520 w 21600"/>
                <a:gd name="T3" fmla="*/ 87 h 21600"/>
                <a:gd name="T4" fmla="*/ 130 w 21600"/>
                <a:gd name="T5" fmla="*/ 44 h 21600"/>
                <a:gd name="T6" fmla="*/ 52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7 w 21600"/>
                <a:gd name="T13" fmla="*/ 4469 h 21600"/>
                <a:gd name="T14" fmla="*/ 17093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31" name="AutoShape 7"/>
            <p:cNvSpPr>
              <a:spLocks noChangeArrowheads="1"/>
            </p:cNvSpPr>
            <p:nvPr/>
          </p:nvSpPr>
          <p:spPr bwMode="auto">
            <a:xfrm>
              <a:off x="361" y="87"/>
              <a:ext cx="294" cy="87"/>
            </a:xfrm>
            <a:custGeom>
              <a:avLst/>
              <a:gdLst>
                <a:gd name="T0" fmla="*/ 257 w 21600"/>
                <a:gd name="T1" fmla="*/ 44 h 21600"/>
                <a:gd name="T2" fmla="*/ 147 w 21600"/>
                <a:gd name="T3" fmla="*/ 87 h 21600"/>
                <a:gd name="T4" fmla="*/ 37 w 21600"/>
                <a:gd name="T5" fmla="*/ 44 h 21600"/>
                <a:gd name="T6" fmla="*/ 1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469 h 21600"/>
                <a:gd name="T14" fmla="*/ 17118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32" name="Rectangle 8"/>
            <p:cNvSpPr>
              <a:spLocks noChangeArrowheads="1"/>
            </p:cNvSpPr>
            <p:nvPr/>
          </p:nvSpPr>
          <p:spPr bwMode="auto">
            <a:xfrm>
              <a:off x="455" y="174"/>
              <a:ext cx="103" cy="30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33" name="Rectangle 9"/>
            <p:cNvSpPr>
              <a:spLocks noChangeArrowheads="1"/>
            </p:cNvSpPr>
            <p:nvPr/>
          </p:nvSpPr>
          <p:spPr bwMode="auto">
            <a:xfrm>
              <a:off x="484" y="478"/>
              <a:ext cx="42" cy="30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34" name="Rectangle 10"/>
            <p:cNvSpPr>
              <a:spLocks noChangeArrowheads="1"/>
            </p:cNvSpPr>
            <p:nvPr/>
          </p:nvSpPr>
          <p:spPr bwMode="auto">
            <a:xfrm>
              <a:off x="562" y="261"/>
              <a:ext cx="1959" cy="130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35" name="AutoShape 11"/>
            <p:cNvSpPr>
              <a:spLocks noChangeArrowheads="1"/>
            </p:cNvSpPr>
            <p:nvPr/>
          </p:nvSpPr>
          <p:spPr bwMode="auto">
            <a:xfrm flipV="1">
              <a:off x="562" y="387"/>
              <a:ext cx="1959" cy="217"/>
            </a:xfrm>
            <a:prstGeom prst="triangle">
              <a:avLst>
                <a:gd name="adj" fmla="val 50000"/>
              </a:avLst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36" name="Oval 12"/>
            <p:cNvSpPr>
              <a:spLocks noChangeArrowheads="1"/>
            </p:cNvSpPr>
            <p:nvPr/>
          </p:nvSpPr>
          <p:spPr bwMode="auto">
            <a:xfrm>
              <a:off x="1488" y="550"/>
              <a:ext cx="130" cy="13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37" name="Oval 13"/>
            <p:cNvSpPr>
              <a:spLocks noChangeArrowheads="1"/>
            </p:cNvSpPr>
            <p:nvPr/>
          </p:nvSpPr>
          <p:spPr bwMode="auto">
            <a:xfrm>
              <a:off x="1515" y="579"/>
              <a:ext cx="72" cy="7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38" name="AutoShape 14"/>
            <p:cNvSpPr>
              <a:spLocks noChangeArrowheads="1"/>
            </p:cNvSpPr>
            <p:nvPr/>
          </p:nvSpPr>
          <p:spPr bwMode="auto">
            <a:xfrm flipV="1">
              <a:off x="0" y="782"/>
              <a:ext cx="3120" cy="130"/>
            </a:xfrm>
            <a:custGeom>
              <a:avLst/>
              <a:gdLst>
                <a:gd name="T0" fmla="*/ 3073 w 21600"/>
                <a:gd name="T1" fmla="*/ 65 h 21600"/>
                <a:gd name="T2" fmla="*/ 1560 w 21600"/>
                <a:gd name="T3" fmla="*/ 130 h 21600"/>
                <a:gd name="T4" fmla="*/ 47 w 21600"/>
                <a:gd name="T5" fmla="*/ 65 h 21600"/>
                <a:gd name="T6" fmla="*/ 156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25 w 21600"/>
                <a:gd name="T13" fmla="*/ 2160 h 21600"/>
                <a:gd name="T14" fmla="*/ 19475 w 21600"/>
                <a:gd name="T15" fmla="*/ 1944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43" y="21600"/>
                  </a:lnTo>
                  <a:lnTo>
                    <a:pt x="2095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39" name="AutoShape 15"/>
            <p:cNvSpPr>
              <a:spLocks noChangeArrowheads="1"/>
            </p:cNvSpPr>
            <p:nvPr/>
          </p:nvSpPr>
          <p:spPr bwMode="auto">
            <a:xfrm>
              <a:off x="2066" y="0"/>
              <a:ext cx="1040" cy="87"/>
            </a:xfrm>
            <a:custGeom>
              <a:avLst/>
              <a:gdLst>
                <a:gd name="T0" fmla="*/ 910 w 21600"/>
                <a:gd name="T1" fmla="*/ 44 h 21600"/>
                <a:gd name="T2" fmla="*/ 520 w 21600"/>
                <a:gd name="T3" fmla="*/ 87 h 21600"/>
                <a:gd name="T4" fmla="*/ 130 w 21600"/>
                <a:gd name="T5" fmla="*/ 44 h 21600"/>
                <a:gd name="T6" fmla="*/ 52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7 w 21600"/>
                <a:gd name="T13" fmla="*/ 4469 h 21600"/>
                <a:gd name="T14" fmla="*/ 17093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40" name="AutoShape 16"/>
            <p:cNvSpPr>
              <a:spLocks noChangeArrowheads="1"/>
            </p:cNvSpPr>
            <p:nvPr/>
          </p:nvSpPr>
          <p:spPr bwMode="auto">
            <a:xfrm>
              <a:off x="2427" y="87"/>
              <a:ext cx="294" cy="87"/>
            </a:xfrm>
            <a:custGeom>
              <a:avLst/>
              <a:gdLst>
                <a:gd name="T0" fmla="*/ 257 w 21600"/>
                <a:gd name="T1" fmla="*/ 44 h 21600"/>
                <a:gd name="T2" fmla="*/ 147 w 21600"/>
                <a:gd name="T3" fmla="*/ 87 h 21600"/>
                <a:gd name="T4" fmla="*/ 37 w 21600"/>
                <a:gd name="T5" fmla="*/ 44 h 21600"/>
                <a:gd name="T6" fmla="*/ 1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469 h 21600"/>
                <a:gd name="T14" fmla="*/ 17118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41" name="Rectangle 17"/>
            <p:cNvSpPr>
              <a:spLocks noChangeArrowheads="1"/>
            </p:cNvSpPr>
            <p:nvPr/>
          </p:nvSpPr>
          <p:spPr bwMode="auto">
            <a:xfrm>
              <a:off x="2521" y="174"/>
              <a:ext cx="102" cy="30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42" name="Rectangle 18"/>
            <p:cNvSpPr>
              <a:spLocks noChangeArrowheads="1"/>
            </p:cNvSpPr>
            <p:nvPr/>
          </p:nvSpPr>
          <p:spPr bwMode="auto">
            <a:xfrm>
              <a:off x="2549" y="478"/>
              <a:ext cx="43" cy="30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43" name="Line 19"/>
            <p:cNvSpPr>
              <a:spLocks noChangeShapeType="1"/>
            </p:cNvSpPr>
            <p:nvPr/>
          </p:nvSpPr>
          <p:spPr bwMode="auto">
            <a:xfrm flipH="1">
              <a:off x="1551" y="0"/>
              <a:ext cx="2" cy="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4" name="Line 20"/>
            <p:cNvSpPr>
              <a:spLocks noChangeShapeType="1"/>
            </p:cNvSpPr>
            <p:nvPr/>
          </p:nvSpPr>
          <p:spPr bwMode="auto">
            <a:xfrm>
              <a:off x="1508" y="2"/>
              <a:ext cx="3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5" name="Line 21"/>
            <p:cNvSpPr>
              <a:spLocks noChangeShapeType="1"/>
            </p:cNvSpPr>
            <p:nvPr/>
          </p:nvSpPr>
          <p:spPr bwMode="auto">
            <a:xfrm>
              <a:off x="1464" y="11"/>
              <a:ext cx="8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6" name="Line 22"/>
            <p:cNvSpPr>
              <a:spLocks noChangeShapeType="1"/>
            </p:cNvSpPr>
            <p:nvPr/>
          </p:nvSpPr>
          <p:spPr bwMode="auto">
            <a:xfrm>
              <a:off x="1387" y="43"/>
              <a:ext cx="7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7" name="Line 23"/>
            <p:cNvSpPr>
              <a:spLocks noChangeShapeType="1"/>
            </p:cNvSpPr>
            <p:nvPr/>
          </p:nvSpPr>
          <p:spPr bwMode="auto">
            <a:xfrm>
              <a:off x="1352" y="65"/>
              <a:ext cx="8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8" name="Line 24"/>
            <p:cNvSpPr>
              <a:spLocks noChangeShapeType="1"/>
            </p:cNvSpPr>
            <p:nvPr/>
          </p:nvSpPr>
          <p:spPr bwMode="auto">
            <a:xfrm>
              <a:off x="1320" y="94"/>
              <a:ext cx="7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9" name="Line 25"/>
            <p:cNvSpPr>
              <a:spLocks noChangeShapeType="1"/>
            </p:cNvSpPr>
            <p:nvPr/>
          </p:nvSpPr>
          <p:spPr bwMode="auto">
            <a:xfrm>
              <a:off x="1425" y="24"/>
              <a:ext cx="7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0" name="Line 26"/>
            <p:cNvSpPr>
              <a:spLocks noChangeShapeType="1"/>
            </p:cNvSpPr>
            <p:nvPr/>
          </p:nvSpPr>
          <p:spPr bwMode="auto">
            <a:xfrm flipH="1">
              <a:off x="1589" y="0"/>
              <a:ext cx="7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1" name="Line 27"/>
            <p:cNvSpPr>
              <a:spLocks noChangeShapeType="1"/>
            </p:cNvSpPr>
            <p:nvPr/>
          </p:nvSpPr>
          <p:spPr bwMode="auto">
            <a:xfrm flipH="1">
              <a:off x="1625" y="11"/>
              <a:ext cx="14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2" name="Line 28"/>
            <p:cNvSpPr>
              <a:spLocks noChangeShapeType="1"/>
            </p:cNvSpPr>
            <p:nvPr/>
          </p:nvSpPr>
          <p:spPr bwMode="auto">
            <a:xfrm flipH="1">
              <a:off x="1658" y="24"/>
              <a:ext cx="21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3" name="Line 29"/>
            <p:cNvSpPr>
              <a:spLocks noChangeShapeType="1"/>
            </p:cNvSpPr>
            <p:nvPr/>
          </p:nvSpPr>
          <p:spPr bwMode="auto">
            <a:xfrm flipH="1">
              <a:off x="1692" y="42"/>
              <a:ext cx="21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4" name="Line 30"/>
            <p:cNvSpPr>
              <a:spLocks noChangeShapeType="1"/>
            </p:cNvSpPr>
            <p:nvPr/>
          </p:nvSpPr>
          <p:spPr bwMode="auto">
            <a:xfrm flipH="1">
              <a:off x="1724" y="60"/>
              <a:ext cx="22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5" name="Line 31"/>
            <p:cNvSpPr>
              <a:spLocks noChangeShapeType="1"/>
            </p:cNvSpPr>
            <p:nvPr/>
          </p:nvSpPr>
          <p:spPr bwMode="auto">
            <a:xfrm flipH="1">
              <a:off x="1755" y="87"/>
              <a:ext cx="22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6" name="Line 32"/>
            <p:cNvSpPr>
              <a:spLocks noChangeShapeType="1"/>
            </p:cNvSpPr>
            <p:nvPr/>
          </p:nvSpPr>
          <p:spPr bwMode="auto">
            <a:xfrm flipV="1">
              <a:off x="1553" y="130"/>
              <a:ext cx="0" cy="13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75" name="AutoShape 42"/>
          <p:cNvSpPr>
            <a:spLocks noChangeArrowheads="1"/>
          </p:cNvSpPr>
          <p:nvPr/>
        </p:nvSpPr>
        <p:spPr bwMode="auto">
          <a:xfrm>
            <a:off x="5181600" y="1687513"/>
            <a:ext cx="3276600" cy="2133600"/>
          </a:xfrm>
          <a:prstGeom prst="verticalScroll">
            <a:avLst>
              <a:gd name="adj" fmla="val 8931"/>
            </a:avLst>
          </a:prstGeom>
          <a:solidFill>
            <a:srgbClr val="FFFFCC"/>
          </a:solidFill>
          <a:ln w="25400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76" name="AutoShape 43"/>
          <p:cNvSpPr>
            <a:spLocks noChangeArrowheads="1"/>
          </p:cNvSpPr>
          <p:nvPr/>
        </p:nvSpPr>
        <p:spPr bwMode="auto">
          <a:xfrm>
            <a:off x="5181600" y="4430713"/>
            <a:ext cx="3276600" cy="2133600"/>
          </a:xfrm>
          <a:prstGeom prst="verticalScroll">
            <a:avLst>
              <a:gd name="adj" fmla="val 8931"/>
            </a:avLst>
          </a:prstGeom>
          <a:solidFill>
            <a:srgbClr val="CCFFCC"/>
          </a:solidFill>
          <a:ln w="25400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77" name="Line 45"/>
          <p:cNvSpPr>
            <a:spLocks noChangeShapeType="1"/>
          </p:cNvSpPr>
          <p:nvPr/>
        </p:nvSpPr>
        <p:spPr bwMode="auto">
          <a:xfrm>
            <a:off x="5638800" y="2754313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8" name="Line 46"/>
          <p:cNvSpPr>
            <a:spLocks noChangeShapeType="1"/>
          </p:cNvSpPr>
          <p:nvPr/>
        </p:nvSpPr>
        <p:spPr bwMode="auto">
          <a:xfrm>
            <a:off x="7239000" y="2754313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6083300" y="2881313"/>
          <a:ext cx="18573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8" r:id="rId4" imgW="673735" imgH="203200" progId="Equation.3">
                  <p:embed/>
                </p:oleObj>
              </mc:Choice>
              <mc:Fallback>
                <p:oleObj r:id="rId4" imgW="673735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3300" y="2881313"/>
                        <a:ext cx="18573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Line 49"/>
          <p:cNvSpPr>
            <a:spLocks noChangeShapeType="1"/>
          </p:cNvSpPr>
          <p:nvPr/>
        </p:nvSpPr>
        <p:spPr bwMode="auto">
          <a:xfrm>
            <a:off x="5562600" y="5519738"/>
            <a:ext cx="1203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0" name="Line 50"/>
          <p:cNvSpPr>
            <a:spLocks noChangeShapeType="1"/>
          </p:cNvSpPr>
          <p:nvPr/>
        </p:nvSpPr>
        <p:spPr bwMode="auto">
          <a:xfrm>
            <a:off x="7223125" y="5519738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6099175" y="5646738"/>
          <a:ext cx="18573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9" r:id="rId6" imgW="673735" imgH="203200" progId="Equation.3">
                  <p:embed/>
                </p:oleObj>
              </mc:Choice>
              <mc:Fallback>
                <p:oleObj r:id="rId6" imgW="673735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175" y="5646738"/>
                        <a:ext cx="18573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 Box 52"/>
          <p:cNvSpPr txBox="1">
            <a:spLocks noChangeArrowheads="1"/>
          </p:cNvSpPr>
          <p:nvPr/>
        </p:nvSpPr>
        <p:spPr bwMode="auto">
          <a:xfrm>
            <a:off x="5572125" y="21590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</a:p>
        </p:txBody>
      </p:sp>
      <p:sp>
        <p:nvSpPr>
          <p:cNvPr id="47" name="Text Box 53"/>
          <p:cNvSpPr txBox="1">
            <a:spLocks noChangeArrowheads="1"/>
          </p:cNvSpPr>
          <p:nvPr/>
        </p:nvSpPr>
        <p:spPr bwMode="auto">
          <a:xfrm>
            <a:off x="7383463" y="2159000"/>
            <a:ext cx="10048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80 </a:t>
            </a:r>
            <a:endParaRPr lang="en-US" altLang="zh-CN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8" name="Text Box 54"/>
          <p:cNvSpPr txBox="1">
            <a:spLocks noChangeArrowheads="1"/>
          </p:cNvSpPr>
          <p:nvPr/>
        </p:nvSpPr>
        <p:spPr bwMode="auto">
          <a:xfrm>
            <a:off x="7081838" y="29972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60</a:t>
            </a:r>
          </a:p>
        </p:txBody>
      </p:sp>
      <p:sp>
        <p:nvSpPr>
          <p:cNvPr id="49" name="Text Box 55"/>
          <p:cNvSpPr txBox="1">
            <a:spLocks noChangeArrowheads="1"/>
          </p:cNvSpPr>
          <p:nvPr/>
        </p:nvSpPr>
        <p:spPr bwMode="auto">
          <a:xfrm>
            <a:off x="5791200" y="4964113"/>
            <a:ext cx="904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2x</a:t>
            </a:r>
          </a:p>
        </p:txBody>
      </p:sp>
      <p:sp>
        <p:nvSpPr>
          <p:cNvPr id="50" name="Text Box 56"/>
          <p:cNvSpPr txBox="1">
            <a:spLocks noChangeArrowheads="1"/>
          </p:cNvSpPr>
          <p:nvPr/>
        </p:nvSpPr>
        <p:spPr bwMode="auto">
          <a:xfrm>
            <a:off x="7329488" y="49784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30</a:t>
            </a:r>
          </a:p>
        </p:txBody>
      </p:sp>
      <p:sp>
        <p:nvSpPr>
          <p:cNvPr id="51" name="Text Box 57"/>
          <p:cNvSpPr txBox="1">
            <a:spLocks noChangeArrowheads="1"/>
          </p:cNvSpPr>
          <p:nvPr/>
        </p:nvSpPr>
        <p:spPr bwMode="auto">
          <a:xfrm>
            <a:off x="7096125" y="5754688"/>
            <a:ext cx="904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15</a:t>
            </a:r>
          </a:p>
        </p:txBody>
      </p:sp>
      <p:grpSp>
        <p:nvGrpSpPr>
          <p:cNvPr id="7187" name="Group 58"/>
          <p:cNvGrpSpPr/>
          <p:nvPr/>
        </p:nvGrpSpPr>
        <p:grpSpPr bwMode="auto">
          <a:xfrm>
            <a:off x="1066800" y="5373688"/>
            <a:ext cx="3657600" cy="1198562"/>
            <a:chOff x="0" y="0"/>
            <a:chExt cx="3120" cy="912"/>
          </a:xfrm>
        </p:grpSpPr>
        <p:sp>
          <p:nvSpPr>
            <p:cNvPr id="7199" name="Oval 59"/>
            <p:cNvSpPr>
              <a:spLocks noChangeArrowheads="1"/>
            </p:cNvSpPr>
            <p:nvPr/>
          </p:nvSpPr>
          <p:spPr bwMode="auto">
            <a:xfrm>
              <a:off x="1249" y="0"/>
              <a:ext cx="607" cy="52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00" name="Rectangle 60"/>
            <p:cNvSpPr>
              <a:spLocks noChangeArrowheads="1"/>
            </p:cNvSpPr>
            <p:nvPr/>
          </p:nvSpPr>
          <p:spPr bwMode="auto">
            <a:xfrm>
              <a:off x="1488" y="619"/>
              <a:ext cx="130" cy="163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01" name="AutoShape 61"/>
            <p:cNvSpPr>
              <a:spLocks noChangeArrowheads="1"/>
            </p:cNvSpPr>
            <p:nvPr/>
          </p:nvSpPr>
          <p:spPr bwMode="auto">
            <a:xfrm>
              <a:off x="0" y="0"/>
              <a:ext cx="1040" cy="87"/>
            </a:xfrm>
            <a:custGeom>
              <a:avLst/>
              <a:gdLst>
                <a:gd name="T0" fmla="*/ 910 w 21600"/>
                <a:gd name="T1" fmla="*/ 44 h 21600"/>
                <a:gd name="T2" fmla="*/ 520 w 21600"/>
                <a:gd name="T3" fmla="*/ 87 h 21600"/>
                <a:gd name="T4" fmla="*/ 130 w 21600"/>
                <a:gd name="T5" fmla="*/ 44 h 21600"/>
                <a:gd name="T6" fmla="*/ 52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7 w 21600"/>
                <a:gd name="T13" fmla="*/ 4469 h 21600"/>
                <a:gd name="T14" fmla="*/ 17093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02" name="AutoShape 62"/>
            <p:cNvSpPr>
              <a:spLocks noChangeArrowheads="1"/>
            </p:cNvSpPr>
            <p:nvPr/>
          </p:nvSpPr>
          <p:spPr bwMode="auto">
            <a:xfrm>
              <a:off x="361" y="87"/>
              <a:ext cx="294" cy="87"/>
            </a:xfrm>
            <a:custGeom>
              <a:avLst/>
              <a:gdLst>
                <a:gd name="T0" fmla="*/ 257 w 21600"/>
                <a:gd name="T1" fmla="*/ 44 h 21600"/>
                <a:gd name="T2" fmla="*/ 147 w 21600"/>
                <a:gd name="T3" fmla="*/ 87 h 21600"/>
                <a:gd name="T4" fmla="*/ 37 w 21600"/>
                <a:gd name="T5" fmla="*/ 44 h 21600"/>
                <a:gd name="T6" fmla="*/ 1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469 h 21600"/>
                <a:gd name="T14" fmla="*/ 17118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03" name="Rectangle 63"/>
            <p:cNvSpPr>
              <a:spLocks noChangeArrowheads="1"/>
            </p:cNvSpPr>
            <p:nvPr/>
          </p:nvSpPr>
          <p:spPr bwMode="auto">
            <a:xfrm>
              <a:off x="455" y="174"/>
              <a:ext cx="103" cy="30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04" name="Rectangle 64"/>
            <p:cNvSpPr>
              <a:spLocks noChangeArrowheads="1"/>
            </p:cNvSpPr>
            <p:nvPr/>
          </p:nvSpPr>
          <p:spPr bwMode="auto">
            <a:xfrm>
              <a:off x="484" y="478"/>
              <a:ext cx="42" cy="30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05" name="Rectangle 65"/>
            <p:cNvSpPr>
              <a:spLocks noChangeArrowheads="1"/>
            </p:cNvSpPr>
            <p:nvPr/>
          </p:nvSpPr>
          <p:spPr bwMode="auto">
            <a:xfrm>
              <a:off x="562" y="261"/>
              <a:ext cx="1959" cy="130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06" name="AutoShape 66"/>
            <p:cNvSpPr>
              <a:spLocks noChangeArrowheads="1"/>
            </p:cNvSpPr>
            <p:nvPr/>
          </p:nvSpPr>
          <p:spPr bwMode="auto">
            <a:xfrm flipV="1">
              <a:off x="562" y="387"/>
              <a:ext cx="1959" cy="217"/>
            </a:xfrm>
            <a:prstGeom prst="triangle">
              <a:avLst>
                <a:gd name="adj" fmla="val 50000"/>
              </a:avLst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07" name="Oval 67"/>
            <p:cNvSpPr>
              <a:spLocks noChangeArrowheads="1"/>
            </p:cNvSpPr>
            <p:nvPr/>
          </p:nvSpPr>
          <p:spPr bwMode="auto">
            <a:xfrm>
              <a:off x="1488" y="550"/>
              <a:ext cx="130" cy="13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08" name="Oval 68"/>
            <p:cNvSpPr>
              <a:spLocks noChangeArrowheads="1"/>
            </p:cNvSpPr>
            <p:nvPr/>
          </p:nvSpPr>
          <p:spPr bwMode="auto">
            <a:xfrm>
              <a:off x="1515" y="579"/>
              <a:ext cx="72" cy="7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09" name="AutoShape 69"/>
            <p:cNvSpPr>
              <a:spLocks noChangeArrowheads="1"/>
            </p:cNvSpPr>
            <p:nvPr/>
          </p:nvSpPr>
          <p:spPr bwMode="auto">
            <a:xfrm flipV="1">
              <a:off x="0" y="782"/>
              <a:ext cx="3120" cy="130"/>
            </a:xfrm>
            <a:custGeom>
              <a:avLst/>
              <a:gdLst>
                <a:gd name="T0" fmla="*/ 3073 w 21600"/>
                <a:gd name="T1" fmla="*/ 65 h 21600"/>
                <a:gd name="T2" fmla="*/ 1560 w 21600"/>
                <a:gd name="T3" fmla="*/ 130 h 21600"/>
                <a:gd name="T4" fmla="*/ 47 w 21600"/>
                <a:gd name="T5" fmla="*/ 65 h 21600"/>
                <a:gd name="T6" fmla="*/ 156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25 w 21600"/>
                <a:gd name="T13" fmla="*/ 2160 h 21600"/>
                <a:gd name="T14" fmla="*/ 19475 w 21600"/>
                <a:gd name="T15" fmla="*/ 1944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43" y="21600"/>
                  </a:lnTo>
                  <a:lnTo>
                    <a:pt x="2095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10" name="AutoShape 70"/>
            <p:cNvSpPr>
              <a:spLocks noChangeArrowheads="1"/>
            </p:cNvSpPr>
            <p:nvPr/>
          </p:nvSpPr>
          <p:spPr bwMode="auto">
            <a:xfrm>
              <a:off x="2066" y="0"/>
              <a:ext cx="1040" cy="87"/>
            </a:xfrm>
            <a:custGeom>
              <a:avLst/>
              <a:gdLst>
                <a:gd name="T0" fmla="*/ 910 w 21600"/>
                <a:gd name="T1" fmla="*/ 44 h 21600"/>
                <a:gd name="T2" fmla="*/ 520 w 21600"/>
                <a:gd name="T3" fmla="*/ 87 h 21600"/>
                <a:gd name="T4" fmla="*/ 130 w 21600"/>
                <a:gd name="T5" fmla="*/ 44 h 21600"/>
                <a:gd name="T6" fmla="*/ 52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7 w 21600"/>
                <a:gd name="T13" fmla="*/ 4469 h 21600"/>
                <a:gd name="T14" fmla="*/ 17093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11" name="AutoShape 71"/>
            <p:cNvSpPr>
              <a:spLocks noChangeArrowheads="1"/>
            </p:cNvSpPr>
            <p:nvPr/>
          </p:nvSpPr>
          <p:spPr bwMode="auto">
            <a:xfrm>
              <a:off x="2427" y="87"/>
              <a:ext cx="294" cy="87"/>
            </a:xfrm>
            <a:custGeom>
              <a:avLst/>
              <a:gdLst>
                <a:gd name="T0" fmla="*/ 257 w 21600"/>
                <a:gd name="T1" fmla="*/ 44 h 21600"/>
                <a:gd name="T2" fmla="*/ 147 w 21600"/>
                <a:gd name="T3" fmla="*/ 87 h 21600"/>
                <a:gd name="T4" fmla="*/ 37 w 21600"/>
                <a:gd name="T5" fmla="*/ 44 h 21600"/>
                <a:gd name="T6" fmla="*/ 1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469 h 21600"/>
                <a:gd name="T14" fmla="*/ 17118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12" name="Rectangle 72"/>
            <p:cNvSpPr>
              <a:spLocks noChangeArrowheads="1"/>
            </p:cNvSpPr>
            <p:nvPr/>
          </p:nvSpPr>
          <p:spPr bwMode="auto">
            <a:xfrm>
              <a:off x="2521" y="174"/>
              <a:ext cx="102" cy="30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13" name="Rectangle 73"/>
            <p:cNvSpPr>
              <a:spLocks noChangeArrowheads="1"/>
            </p:cNvSpPr>
            <p:nvPr/>
          </p:nvSpPr>
          <p:spPr bwMode="auto">
            <a:xfrm>
              <a:off x="2549" y="478"/>
              <a:ext cx="43" cy="30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214" name="Line 74"/>
            <p:cNvSpPr>
              <a:spLocks noChangeShapeType="1"/>
            </p:cNvSpPr>
            <p:nvPr/>
          </p:nvSpPr>
          <p:spPr bwMode="auto">
            <a:xfrm flipH="1">
              <a:off x="1551" y="0"/>
              <a:ext cx="2" cy="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5" name="Line 75"/>
            <p:cNvSpPr>
              <a:spLocks noChangeShapeType="1"/>
            </p:cNvSpPr>
            <p:nvPr/>
          </p:nvSpPr>
          <p:spPr bwMode="auto">
            <a:xfrm>
              <a:off x="1508" y="2"/>
              <a:ext cx="3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6" name="Line 76"/>
            <p:cNvSpPr>
              <a:spLocks noChangeShapeType="1"/>
            </p:cNvSpPr>
            <p:nvPr/>
          </p:nvSpPr>
          <p:spPr bwMode="auto">
            <a:xfrm>
              <a:off x="1464" y="11"/>
              <a:ext cx="8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7" name="Line 77"/>
            <p:cNvSpPr>
              <a:spLocks noChangeShapeType="1"/>
            </p:cNvSpPr>
            <p:nvPr/>
          </p:nvSpPr>
          <p:spPr bwMode="auto">
            <a:xfrm>
              <a:off x="1387" y="43"/>
              <a:ext cx="7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8" name="Line 78"/>
            <p:cNvSpPr>
              <a:spLocks noChangeShapeType="1"/>
            </p:cNvSpPr>
            <p:nvPr/>
          </p:nvSpPr>
          <p:spPr bwMode="auto">
            <a:xfrm>
              <a:off x="1352" y="65"/>
              <a:ext cx="8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9" name="Line 79"/>
            <p:cNvSpPr>
              <a:spLocks noChangeShapeType="1"/>
            </p:cNvSpPr>
            <p:nvPr/>
          </p:nvSpPr>
          <p:spPr bwMode="auto">
            <a:xfrm>
              <a:off x="1320" y="94"/>
              <a:ext cx="7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0" name="Line 80"/>
            <p:cNvSpPr>
              <a:spLocks noChangeShapeType="1"/>
            </p:cNvSpPr>
            <p:nvPr/>
          </p:nvSpPr>
          <p:spPr bwMode="auto">
            <a:xfrm>
              <a:off x="1425" y="24"/>
              <a:ext cx="7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1" name="Line 81"/>
            <p:cNvSpPr>
              <a:spLocks noChangeShapeType="1"/>
            </p:cNvSpPr>
            <p:nvPr/>
          </p:nvSpPr>
          <p:spPr bwMode="auto">
            <a:xfrm flipH="1">
              <a:off x="1589" y="0"/>
              <a:ext cx="7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2" name="Line 82"/>
            <p:cNvSpPr>
              <a:spLocks noChangeShapeType="1"/>
            </p:cNvSpPr>
            <p:nvPr/>
          </p:nvSpPr>
          <p:spPr bwMode="auto">
            <a:xfrm flipH="1">
              <a:off x="1625" y="11"/>
              <a:ext cx="14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3" name="Line 83"/>
            <p:cNvSpPr>
              <a:spLocks noChangeShapeType="1"/>
            </p:cNvSpPr>
            <p:nvPr/>
          </p:nvSpPr>
          <p:spPr bwMode="auto">
            <a:xfrm flipH="1">
              <a:off x="1658" y="24"/>
              <a:ext cx="21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4" name="Line 84"/>
            <p:cNvSpPr>
              <a:spLocks noChangeShapeType="1"/>
            </p:cNvSpPr>
            <p:nvPr/>
          </p:nvSpPr>
          <p:spPr bwMode="auto">
            <a:xfrm flipH="1">
              <a:off x="1692" y="42"/>
              <a:ext cx="21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5" name="Line 85"/>
            <p:cNvSpPr>
              <a:spLocks noChangeShapeType="1"/>
            </p:cNvSpPr>
            <p:nvPr/>
          </p:nvSpPr>
          <p:spPr bwMode="auto">
            <a:xfrm flipH="1">
              <a:off x="1724" y="60"/>
              <a:ext cx="22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6" name="Line 86"/>
            <p:cNvSpPr>
              <a:spLocks noChangeShapeType="1"/>
            </p:cNvSpPr>
            <p:nvPr/>
          </p:nvSpPr>
          <p:spPr bwMode="auto">
            <a:xfrm flipH="1">
              <a:off x="1755" y="87"/>
              <a:ext cx="22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7" name="Line 87"/>
            <p:cNvSpPr>
              <a:spLocks noChangeShapeType="1"/>
            </p:cNvSpPr>
            <p:nvPr/>
          </p:nvSpPr>
          <p:spPr bwMode="auto">
            <a:xfrm flipV="1">
              <a:off x="1553" y="130"/>
              <a:ext cx="0" cy="13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7188" name="Picture 8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71600" y="1820863"/>
            <a:ext cx="523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8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95400" y="2049463"/>
            <a:ext cx="647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0" name="Picture 9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90950" y="2049463"/>
            <a:ext cx="647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1" name="Picture 9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29050" y="1811338"/>
            <a:ext cx="523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2" name="Picture 9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95400" y="5116513"/>
            <a:ext cx="647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3" name="Picture 9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95400" y="4887913"/>
            <a:ext cx="647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Picture 9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05200" y="4821238"/>
            <a:ext cx="6286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5" name="Picture 9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05275" y="4821238"/>
            <a:ext cx="6286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6" name="Picture 9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800475" y="4344988"/>
            <a:ext cx="6286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7" name="Text Box 2"/>
          <p:cNvSpPr txBox="1">
            <a:spLocks noChangeArrowheads="1"/>
          </p:cNvSpPr>
          <p:nvPr/>
        </p:nvSpPr>
        <p:spPr bwMode="auto">
          <a:xfrm>
            <a:off x="6572250" y="2027238"/>
            <a:ext cx="1143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800" b="1">
                <a:latin typeface="楷体_GB2312" pitchFamily="49" charset="-122"/>
                <a:ea typeface="楷体_GB2312" pitchFamily="49" charset="-122"/>
              </a:rPr>
              <a:t>＝</a:t>
            </a:r>
          </a:p>
        </p:txBody>
      </p:sp>
      <p:sp>
        <p:nvSpPr>
          <p:cNvPr id="7198" name="Text Box 2"/>
          <p:cNvSpPr txBox="1">
            <a:spLocks noChangeArrowheads="1"/>
          </p:cNvSpPr>
          <p:nvPr/>
        </p:nvSpPr>
        <p:spPr bwMode="auto">
          <a:xfrm>
            <a:off x="6572250" y="4786313"/>
            <a:ext cx="1143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800" b="1">
                <a:latin typeface="楷体_GB2312" pitchFamily="49" charset="-122"/>
                <a:ea typeface="楷体_GB2312" pitchFamily="49" charset="-122"/>
              </a:rPr>
              <a:t>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285750" y="1378943"/>
            <a:ext cx="855345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ts val="5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在观察实验过程图、讨论交流、列式表示、归纳总结等数学活动中，经历探索等式的性质的过程。</a:t>
            </a:r>
          </a:p>
          <a:p>
            <a:pPr>
              <a:lnSpc>
                <a:spcPts val="5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了解等式的性质，能用语言描述等式的性质，能应用等式的性质改变等式的形态。</a:t>
            </a:r>
          </a:p>
          <a:p>
            <a:pPr>
              <a:lnSpc>
                <a:spcPts val="5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积极参加数学活动，在应用己有知识和经验探索新知识的过程中，获得成功的体验，树立学好数学的信心。</a:t>
            </a: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3038475" y="476672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4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3"/>
          <p:cNvSpPr txBox="1">
            <a:spLocks noChangeArrowheads="1"/>
          </p:cNvSpPr>
          <p:nvPr/>
        </p:nvSpPr>
        <p:spPr bwMode="auto">
          <a:xfrm>
            <a:off x="747713" y="857250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用天平做实验。</a:t>
            </a:r>
          </a:p>
        </p:txBody>
      </p:sp>
      <p:pic>
        <p:nvPicPr>
          <p:cNvPr id="1028" name="图片 7" descr="绿枫叶1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300" y="809625"/>
            <a:ext cx="6191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5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grpSp>
        <p:nvGrpSpPr>
          <p:cNvPr id="2" name="Group 40"/>
          <p:cNvGrpSpPr/>
          <p:nvPr/>
        </p:nvGrpSpPr>
        <p:grpSpPr bwMode="auto">
          <a:xfrm>
            <a:off x="1985963" y="3200400"/>
            <a:ext cx="804862" cy="476250"/>
            <a:chOff x="0" y="0"/>
            <a:chExt cx="672" cy="568"/>
          </a:xfrm>
        </p:grpSpPr>
        <p:sp>
          <p:nvSpPr>
            <p:cNvPr id="1074" name="Rectangle 41"/>
            <p:cNvSpPr>
              <a:spLocks noChangeArrowheads="1"/>
            </p:cNvSpPr>
            <p:nvPr/>
          </p:nvSpPr>
          <p:spPr bwMode="auto">
            <a:xfrm>
              <a:off x="120" y="0"/>
              <a:ext cx="432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400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075" name="AutoShape 42"/>
            <p:cNvSpPr>
              <a:spLocks noChangeArrowheads="1"/>
            </p:cNvSpPr>
            <p:nvPr/>
          </p:nvSpPr>
          <p:spPr bwMode="auto">
            <a:xfrm flipV="1">
              <a:off x="176" y="104"/>
              <a:ext cx="336" cy="88"/>
            </a:xfrm>
            <a:custGeom>
              <a:avLst/>
              <a:gdLst>
                <a:gd name="T0" fmla="*/ 294 w 21600"/>
                <a:gd name="T1" fmla="*/ 44 h 21600"/>
                <a:gd name="T2" fmla="*/ 168 w 21600"/>
                <a:gd name="T3" fmla="*/ 88 h 21600"/>
                <a:gd name="T4" fmla="*/ 42 w 21600"/>
                <a:gd name="T5" fmla="*/ 44 h 21600"/>
                <a:gd name="T6" fmla="*/ 16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18 h 21600"/>
                <a:gd name="T14" fmla="*/ 17100 w 21600"/>
                <a:gd name="T15" fmla="*/ 171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400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076" name="Rectangle 43"/>
            <p:cNvSpPr>
              <a:spLocks noChangeArrowheads="1"/>
            </p:cNvSpPr>
            <p:nvPr/>
          </p:nvSpPr>
          <p:spPr bwMode="auto">
            <a:xfrm>
              <a:off x="0" y="184"/>
              <a:ext cx="672" cy="38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2400" b="1">
                  <a:latin typeface="楷体_GB2312" pitchFamily="49" charset="-122"/>
                  <a:ea typeface="楷体_GB2312" pitchFamily="49" charset="-122"/>
                </a:rPr>
                <a:t>x</a:t>
              </a:r>
              <a:r>
                <a:rPr lang="zh-CN" altLang="en-US" sz="2400" b="1">
                  <a:latin typeface="楷体_GB2312" pitchFamily="49" charset="-122"/>
                  <a:ea typeface="楷体_GB2312" pitchFamily="49" charset="-122"/>
                </a:rPr>
                <a:t>克</a:t>
              </a:r>
            </a:p>
          </p:txBody>
        </p:sp>
      </p:grpSp>
      <p:grpSp>
        <p:nvGrpSpPr>
          <p:cNvPr id="3" name="Group 44"/>
          <p:cNvGrpSpPr/>
          <p:nvPr/>
        </p:nvGrpSpPr>
        <p:grpSpPr bwMode="auto">
          <a:xfrm>
            <a:off x="5233988" y="3205163"/>
            <a:ext cx="862012" cy="476250"/>
            <a:chOff x="0" y="0"/>
            <a:chExt cx="672" cy="568"/>
          </a:xfrm>
        </p:grpSpPr>
        <p:sp>
          <p:nvSpPr>
            <p:cNvPr id="1071" name="Rectangle 45"/>
            <p:cNvSpPr>
              <a:spLocks noChangeArrowheads="1"/>
            </p:cNvSpPr>
            <p:nvPr/>
          </p:nvSpPr>
          <p:spPr bwMode="auto">
            <a:xfrm>
              <a:off x="120" y="0"/>
              <a:ext cx="432" cy="96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400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072" name="AutoShape 46"/>
            <p:cNvSpPr>
              <a:spLocks noChangeArrowheads="1"/>
            </p:cNvSpPr>
            <p:nvPr/>
          </p:nvSpPr>
          <p:spPr bwMode="auto">
            <a:xfrm flipV="1">
              <a:off x="176" y="104"/>
              <a:ext cx="336" cy="88"/>
            </a:xfrm>
            <a:custGeom>
              <a:avLst/>
              <a:gdLst>
                <a:gd name="T0" fmla="*/ 294 w 21600"/>
                <a:gd name="T1" fmla="*/ 44 h 21600"/>
                <a:gd name="T2" fmla="*/ 168 w 21600"/>
                <a:gd name="T3" fmla="*/ 88 h 21600"/>
                <a:gd name="T4" fmla="*/ 42 w 21600"/>
                <a:gd name="T5" fmla="*/ 44 h 21600"/>
                <a:gd name="T6" fmla="*/ 16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18 h 21600"/>
                <a:gd name="T14" fmla="*/ 17100 w 21600"/>
                <a:gd name="T15" fmla="*/ 171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FF00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400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073" name="Rectangle 47"/>
            <p:cNvSpPr>
              <a:spLocks noChangeArrowheads="1"/>
            </p:cNvSpPr>
            <p:nvPr/>
          </p:nvSpPr>
          <p:spPr bwMode="auto">
            <a:xfrm>
              <a:off x="0" y="184"/>
              <a:ext cx="672" cy="384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2400" b="1">
                  <a:latin typeface="楷体_GB2312" pitchFamily="49" charset="-122"/>
                  <a:ea typeface="楷体_GB2312" pitchFamily="49" charset="-122"/>
                </a:rPr>
                <a:t>10</a:t>
              </a:r>
              <a:r>
                <a:rPr lang="zh-CN" altLang="en-US" sz="2400" b="1">
                  <a:latin typeface="楷体_GB2312" pitchFamily="49" charset="-122"/>
                  <a:ea typeface="楷体_GB2312" pitchFamily="49" charset="-122"/>
                </a:rPr>
                <a:t>克</a:t>
              </a:r>
            </a:p>
          </p:txBody>
        </p:sp>
      </p:grpSp>
      <p:pic>
        <p:nvPicPr>
          <p:cNvPr id="1032" name="图片 50" descr="QQ截图20141213141639.png"/>
          <p:cNvPicPr>
            <a:picLocks noChangeAspect="1"/>
          </p:cNvPicPr>
          <p:nvPr/>
        </p:nvPicPr>
        <p:blipFill>
          <a:blip r:embed="rId5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3643313" y="1214438"/>
            <a:ext cx="5000625" cy="16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286125" y="2714625"/>
            <a:ext cx="2000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平衡了！</a:t>
            </a:r>
          </a:p>
        </p:txBody>
      </p:sp>
      <p:grpSp>
        <p:nvGrpSpPr>
          <p:cNvPr id="1034" name="组合 55"/>
          <p:cNvGrpSpPr/>
          <p:nvPr/>
        </p:nvGrpSpPr>
        <p:grpSpPr bwMode="auto">
          <a:xfrm>
            <a:off x="1571625" y="3665538"/>
            <a:ext cx="4953000" cy="1692275"/>
            <a:chOff x="1571604" y="3665892"/>
            <a:chExt cx="4953000" cy="1691934"/>
          </a:xfrm>
        </p:grpSpPr>
        <p:grpSp>
          <p:nvGrpSpPr>
            <p:cNvPr id="1035" name="组合 49"/>
            <p:cNvGrpSpPr/>
            <p:nvPr/>
          </p:nvGrpSpPr>
          <p:grpSpPr bwMode="auto">
            <a:xfrm>
              <a:off x="1571604" y="3681426"/>
              <a:ext cx="4953000" cy="1676400"/>
              <a:chOff x="1981200" y="3757613"/>
              <a:chExt cx="4953000" cy="1676400"/>
            </a:xfrm>
          </p:grpSpPr>
          <p:grpSp>
            <p:nvGrpSpPr>
              <p:cNvPr id="1037" name="Group 3"/>
              <p:cNvGrpSpPr/>
              <p:nvPr/>
            </p:nvGrpSpPr>
            <p:grpSpPr bwMode="auto">
              <a:xfrm>
                <a:off x="3963988" y="3757613"/>
                <a:ext cx="963612" cy="827087"/>
                <a:chOff x="0" y="0"/>
                <a:chExt cx="607" cy="521"/>
              </a:xfrm>
            </p:grpSpPr>
            <p:sp>
              <p:nvSpPr>
                <p:cNvPr id="1058" name="Oval 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07" cy="521"/>
                </a:xfrm>
                <a:prstGeom prst="ellipse">
                  <a:avLst/>
                </a:prstGeom>
                <a:solidFill>
                  <a:srgbClr val="99CCFF"/>
                </a:solidFill>
                <a:ln w="25400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59" name="Line 6"/>
                <p:cNvSpPr>
                  <a:spLocks noChangeShapeType="1"/>
                </p:cNvSpPr>
                <p:nvPr/>
              </p:nvSpPr>
              <p:spPr bwMode="auto">
                <a:xfrm>
                  <a:off x="259" y="2"/>
                  <a:ext cx="3" cy="4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0" name="Line 7"/>
                <p:cNvSpPr>
                  <a:spLocks noChangeShapeType="1"/>
                </p:cNvSpPr>
                <p:nvPr/>
              </p:nvSpPr>
              <p:spPr bwMode="auto">
                <a:xfrm>
                  <a:off x="215" y="11"/>
                  <a:ext cx="8" cy="4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1" name="Line 8"/>
                <p:cNvSpPr>
                  <a:spLocks noChangeShapeType="1"/>
                </p:cNvSpPr>
                <p:nvPr/>
              </p:nvSpPr>
              <p:spPr bwMode="auto">
                <a:xfrm>
                  <a:off x="138" y="43"/>
                  <a:ext cx="7" cy="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2" name="Line 9"/>
                <p:cNvSpPr>
                  <a:spLocks noChangeShapeType="1"/>
                </p:cNvSpPr>
                <p:nvPr/>
              </p:nvSpPr>
              <p:spPr bwMode="auto">
                <a:xfrm>
                  <a:off x="103" y="65"/>
                  <a:ext cx="8" cy="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3" name="Line 10"/>
                <p:cNvSpPr>
                  <a:spLocks noChangeShapeType="1"/>
                </p:cNvSpPr>
                <p:nvPr/>
              </p:nvSpPr>
              <p:spPr bwMode="auto">
                <a:xfrm>
                  <a:off x="71" y="94"/>
                  <a:ext cx="7" cy="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4" name="Line 11"/>
                <p:cNvSpPr>
                  <a:spLocks noChangeShapeType="1"/>
                </p:cNvSpPr>
                <p:nvPr/>
              </p:nvSpPr>
              <p:spPr bwMode="auto">
                <a:xfrm>
                  <a:off x="176" y="24"/>
                  <a:ext cx="7" cy="4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5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340" y="0"/>
                  <a:ext cx="7" cy="4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6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376" y="11"/>
                  <a:ext cx="14" cy="4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7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409" y="24"/>
                  <a:ext cx="21" cy="4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443" y="42"/>
                  <a:ext cx="21" cy="4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9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475" y="60"/>
                  <a:ext cx="22" cy="4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70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506" y="87"/>
                  <a:ext cx="22" cy="4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38" name="Line 18"/>
              <p:cNvSpPr>
                <a:spLocks noChangeShapeType="1"/>
              </p:cNvSpPr>
              <p:nvPr/>
            </p:nvSpPr>
            <p:spPr bwMode="auto">
              <a:xfrm flipV="1">
                <a:off x="4446588" y="3963988"/>
                <a:ext cx="0" cy="63182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039" name="Group 19"/>
              <p:cNvGrpSpPr/>
              <p:nvPr/>
            </p:nvGrpSpPr>
            <p:grpSpPr bwMode="auto">
              <a:xfrm>
                <a:off x="2873375" y="4171950"/>
                <a:ext cx="3109913" cy="544513"/>
                <a:chOff x="0" y="0"/>
                <a:chExt cx="1959" cy="343"/>
              </a:xfrm>
            </p:grpSpPr>
            <p:sp>
              <p:nvSpPr>
                <p:cNvPr id="1056" name="Rectangle 2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59" cy="130"/>
                </a:xfrm>
                <a:prstGeom prst="rect">
                  <a:avLst/>
                </a:prstGeom>
                <a:solidFill>
                  <a:srgbClr val="0000FF"/>
                </a:solidFill>
                <a:ln w="2540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57" name="AutoShape 21"/>
                <p:cNvSpPr>
                  <a:spLocks noChangeArrowheads="1"/>
                </p:cNvSpPr>
                <p:nvPr/>
              </p:nvSpPr>
              <p:spPr bwMode="auto">
                <a:xfrm flipV="1">
                  <a:off x="0" y="126"/>
                  <a:ext cx="1959" cy="2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1040" name="Group 24"/>
              <p:cNvGrpSpPr/>
              <p:nvPr/>
            </p:nvGrpSpPr>
            <p:grpSpPr bwMode="auto">
              <a:xfrm>
                <a:off x="2009775" y="3757613"/>
                <a:ext cx="1651000" cy="1244600"/>
                <a:chOff x="0" y="0"/>
                <a:chExt cx="1040" cy="784"/>
              </a:xfrm>
            </p:grpSpPr>
            <p:sp>
              <p:nvSpPr>
                <p:cNvPr id="1052" name="AutoShape 2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40" cy="87"/>
                </a:xfrm>
                <a:custGeom>
                  <a:avLst/>
                  <a:gdLst>
                    <a:gd name="T0" fmla="*/ 910 w 21600"/>
                    <a:gd name="T1" fmla="*/ 44 h 21600"/>
                    <a:gd name="T2" fmla="*/ 520 w 21600"/>
                    <a:gd name="T3" fmla="*/ 87 h 21600"/>
                    <a:gd name="T4" fmla="*/ 130 w 21600"/>
                    <a:gd name="T5" fmla="*/ 44 h 21600"/>
                    <a:gd name="T6" fmla="*/ 52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7 w 21600"/>
                    <a:gd name="T13" fmla="*/ 4469 h 21600"/>
                    <a:gd name="T14" fmla="*/ 17093 w 21600"/>
                    <a:gd name="T15" fmla="*/ 17131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2540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53" name="AutoShape 26"/>
                <p:cNvSpPr>
                  <a:spLocks noChangeArrowheads="1"/>
                </p:cNvSpPr>
                <p:nvPr/>
              </p:nvSpPr>
              <p:spPr bwMode="auto">
                <a:xfrm>
                  <a:off x="361" y="87"/>
                  <a:ext cx="294" cy="87"/>
                </a:xfrm>
                <a:custGeom>
                  <a:avLst/>
                  <a:gdLst>
                    <a:gd name="T0" fmla="*/ 257 w 21600"/>
                    <a:gd name="T1" fmla="*/ 44 h 21600"/>
                    <a:gd name="T2" fmla="*/ 147 w 21600"/>
                    <a:gd name="T3" fmla="*/ 87 h 21600"/>
                    <a:gd name="T4" fmla="*/ 37 w 21600"/>
                    <a:gd name="T5" fmla="*/ 44 h 21600"/>
                    <a:gd name="T6" fmla="*/ 14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482 w 21600"/>
                    <a:gd name="T13" fmla="*/ 4469 h 21600"/>
                    <a:gd name="T14" fmla="*/ 17118 w 21600"/>
                    <a:gd name="T15" fmla="*/ 17131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99CCFF"/>
                </a:solidFill>
                <a:ln w="2540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54" name="Rectangle 27"/>
                <p:cNvSpPr>
                  <a:spLocks noChangeArrowheads="1"/>
                </p:cNvSpPr>
                <p:nvPr/>
              </p:nvSpPr>
              <p:spPr bwMode="auto">
                <a:xfrm>
                  <a:off x="455" y="174"/>
                  <a:ext cx="103" cy="304"/>
                </a:xfrm>
                <a:prstGeom prst="rect">
                  <a:avLst/>
                </a:prstGeom>
                <a:solidFill>
                  <a:srgbClr val="00FF00"/>
                </a:solidFill>
                <a:ln w="2540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55" name="Rectangle 28"/>
                <p:cNvSpPr>
                  <a:spLocks noChangeArrowheads="1"/>
                </p:cNvSpPr>
                <p:nvPr/>
              </p:nvSpPr>
              <p:spPr bwMode="auto">
                <a:xfrm>
                  <a:off x="484" y="480"/>
                  <a:ext cx="42" cy="304"/>
                </a:xfrm>
                <a:prstGeom prst="rect">
                  <a:avLst/>
                </a:prstGeom>
                <a:solidFill>
                  <a:srgbClr val="FF99CC"/>
                </a:solidFill>
                <a:ln w="2540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1041" name="Group 29"/>
              <p:cNvGrpSpPr/>
              <p:nvPr/>
            </p:nvGrpSpPr>
            <p:grpSpPr bwMode="auto">
              <a:xfrm>
                <a:off x="5199064" y="3757613"/>
                <a:ext cx="1651000" cy="1600200"/>
                <a:chOff x="-21" y="0"/>
                <a:chExt cx="1040" cy="1008"/>
              </a:xfrm>
            </p:grpSpPr>
            <p:sp>
              <p:nvSpPr>
                <p:cNvPr id="1048" name="AutoShape 30"/>
                <p:cNvSpPr>
                  <a:spLocks noChangeArrowheads="1"/>
                </p:cNvSpPr>
                <p:nvPr/>
              </p:nvSpPr>
              <p:spPr bwMode="auto">
                <a:xfrm>
                  <a:off x="-21" y="0"/>
                  <a:ext cx="1040" cy="87"/>
                </a:xfrm>
                <a:custGeom>
                  <a:avLst/>
                  <a:gdLst>
                    <a:gd name="T0" fmla="*/ 910 w 21600"/>
                    <a:gd name="T1" fmla="*/ 44 h 21600"/>
                    <a:gd name="T2" fmla="*/ 520 w 21600"/>
                    <a:gd name="T3" fmla="*/ 87 h 21600"/>
                    <a:gd name="T4" fmla="*/ 130 w 21600"/>
                    <a:gd name="T5" fmla="*/ 44 h 21600"/>
                    <a:gd name="T6" fmla="*/ 52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7 w 21600"/>
                    <a:gd name="T13" fmla="*/ 4469 h 21600"/>
                    <a:gd name="T14" fmla="*/ 17093 w 21600"/>
                    <a:gd name="T15" fmla="*/ 17131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2540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49" name="AutoShape 31"/>
                <p:cNvSpPr>
                  <a:spLocks noChangeArrowheads="1"/>
                </p:cNvSpPr>
                <p:nvPr/>
              </p:nvSpPr>
              <p:spPr bwMode="auto">
                <a:xfrm>
                  <a:off x="361" y="87"/>
                  <a:ext cx="294" cy="87"/>
                </a:xfrm>
                <a:custGeom>
                  <a:avLst/>
                  <a:gdLst>
                    <a:gd name="T0" fmla="*/ 257 w 21600"/>
                    <a:gd name="T1" fmla="*/ 44 h 21600"/>
                    <a:gd name="T2" fmla="*/ 147 w 21600"/>
                    <a:gd name="T3" fmla="*/ 87 h 21600"/>
                    <a:gd name="T4" fmla="*/ 37 w 21600"/>
                    <a:gd name="T5" fmla="*/ 44 h 21600"/>
                    <a:gd name="T6" fmla="*/ 14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482 w 21600"/>
                    <a:gd name="T13" fmla="*/ 4469 h 21600"/>
                    <a:gd name="T14" fmla="*/ 17118 w 21600"/>
                    <a:gd name="T15" fmla="*/ 17131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99CCFF"/>
                </a:solidFill>
                <a:ln w="2540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50" name="Rectangle 32"/>
                <p:cNvSpPr>
                  <a:spLocks noChangeArrowheads="1"/>
                </p:cNvSpPr>
                <p:nvPr/>
              </p:nvSpPr>
              <p:spPr bwMode="auto">
                <a:xfrm>
                  <a:off x="455" y="174"/>
                  <a:ext cx="102" cy="304"/>
                </a:xfrm>
                <a:prstGeom prst="rect">
                  <a:avLst/>
                </a:prstGeom>
                <a:solidFill>
                  <a:srgbClr val="00FF00"/>
                </a:solidFill>
                <a:ln w="2540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51" name="Rectangle 33"/>
                <p:cNvSpPr>
                  <a:spLocks noChangeArrowheads="1"/>
                </p:cNvSpPr>
                <p:nvPr/>
              </p:nvSpPr>
              <p:spPr bwMode="auto">
                <a:xfrm>
                  <a:off x="482" y="476"/>
                  <a:ext cx="47" cy="532"/>
                </a:xfrm>
                <a:prstGeom prst="rect">
                  <a:avLst/>
                </a:prstGeom>
                <a:solidFill>
                  <a:srgbClr val="FF99CC"/>
                </a:solidFill>
                <a:ln w="2540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1042" name="Group 34"/>
              <p:cNvGrpSpPr/>
              <p:nvPr/>
            </p:nvGrpSpPr>
            <p:grpSpPr bwMode="auto">
              <a:xfrm>
                <a:off x="1981200" y="4630738"/>
                <a:ext cx="4953000" cy="803275"/>
                <a:chOff x="0" y="0"/>
                <a:chExt cx="3120" cy="506"/>
              </a:xfrm>
            </p:grpSpPr>
            <p:grpSp>
              <p:nvGrpSpPr>
                <p:cNvPr id="1043" name="Group 35"/>
                <p:cNvGrpSpPr/>
                <p:nvPr/>
              </p:nvGrpSpPr>
              <p:grpSpPr bwMode="auto">
                <a:xfrm>
                  <a:off x="1488" y="0"/>
                  <a:ext cx="130" cy="232"/>
                  <a:chOff x="0" y="0"/>
                  <a:chExt cx="130" cy="232"/>
                </a:xfrm>
              </p:grpSpPr>
              <p:sp>
                <p:nvSpPr>
                  <p:cNvPr id="1045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69"/>
                    <a:ext cx="130" cy="163"/>
                  </a:xfrm>
                  <a:prstGeom prst="rect">
                    <a:avLst/>
                  </a:prstGeom>
                  <a:solidFill>
                    <a:srgbClr val="00CCFF"/>
                  </a:solidFill>
                  <a:ln w="25400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endParaRPr lang="zh-CN" altLang="en-US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046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30" cy="13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25400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047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27" y="29"/>
                    <a:ext cx="72" cy="72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>
                      <a:latin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1044" name="AutoShape 39"/>
                <p:cNvSpPr>
                  <a:spLocks noChangeArrowheads="1"/>
                </p:cNvSpPr>
                <p:nvPr/>
              </p:nvSpPr>
              <p:spPr bwMode="auto">
                <a:xfrm flipV="1">
                  <a:off x="0" y="232"/>
                  <a:ext cx="3120" cy="274"/>
                </a:xfrm>
                <a:custGeom>
                  <a:avLst/>
                  <a:gdLst>
                    <a:gd name="T0" fmla="*/ 3073 w 21600"/>
                    <a:gd name="T1" fmla="*/ 137 h 21600"/>
                    <a:gd name="T2" fmla="*/ 1560 w 21600"/>
                    <a:gd name="T3" fmla="*/ 274 h 21600"/>
                    <a:gd name="T4" fmla="*/ 47 w 21600"/>
                    <a:gd name="T5" fmla="*/ 137 h 21600"/>
                    <a:gd name="T6" fmla="*/ 156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125 w 21600"/>
                    <a:gd name="T13" fmla="*/ 2128 h 21600"/>
                    <a:gd name="T14" fmla="*/ 19475 w 21600"/>
                    <a:gd name="T15" fmla="*/ 1947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643" y="21600"/>
                      </a:lnTo>
                      <a:lnTo>
                        <a:pt x="20957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2540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</p:grpSp>
        </p:grpSp>
        <p:cxnSp>
          <p:nvCxnSpPr>
            <p:cNvPr id="54" name="直接连接符 53"/>
            <p:cNvCxnSpPr/>
            <p:nvPr/>
          </p:nvCxnSpPr>
          <p:spPr>
            <a:xfrm rot="5400000">
              <a:off x="3974299" y="3736522"/>
              <a:ext cx="14284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214688" y="5638800"/>
          <a:ext cx="17145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r:id="rId6" imgW="443865" imgH="177800" progId="Equation.DSMT4">
                  <p:embed/>
                </p:oleObj>
              </mc:Choice>
              <mc:Fallback>
                <p:oleObj r:id="rId6" imgW="443865" imgH="177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5638800"/>
                        <a:ext cx="171450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747713" y="857250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用天平做实验。</a:t>
            </a:r>
          </a:p>
        </p:txBody>
      </p:sp>
      <p:pic>
        <p:nvPicPr>
          <p:cNvPr id="2054" name="图片 7" descr="绿枫叶1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300" y="809625"/>
            <a:ext cx="6191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5" name="Group 3"/>
          <p:cNvGrpSpPr/>
          <p:nvPr/>
        </p:nvGrpSpPr>
        <p:grpSpPr bwMode="auto">
          <a:xfrm>
            <a:off x="3963988" y="4164013"/>
            <a:ext cx="963612" cy="827087"/>
            <a:chOff x="0" y="0"/>
            <a:chExt cx="607" cy="521"/>
          </a:xfrm>
        </p:grpSpPr>
        <p:sp>
          <p:nvSpPr>
            <p:cNvPr id="2100" name="Oval 4"/>
            <p:cNvSpPr>
              <a:spLocks noChangeArrowheads="1"/>
            </p:cNvSpPr>
            <p:nvPr/>
          </p:nvSpPr>
          <p:spPr bwMode="auto">
            <a:xfrm>
              <a:off x="0" y="0"/>
              <a:ext cx="607" cy="521"/>
            </a:xfrm>
            <a:prstGeom prst="ellipse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101" name="Line 5"/>
            <p:cNvSpPr>
              <a:spLocks noChangeShapeType="1"/>
            </p:cNvSpPr>
            <p:nvPr/>
          </p:nvSpPr>
          <p:spPr bwMode="auto">
            <a:xfrm flipH="1">
              <a:off x="302" y="0"/>
              <a:ext cx="2" cy="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" name="Line 6"/>
            <p:cNvSpPr>
              <a:spLocks noChangeShapeType="1"/>
            </p:cNvSpPr>
            <p:nvPr/>
          </p:nvSpPr>
          <p:spPr bwMode="auto">
            <a:xfrm>
              <a:off x="259" y="2"/>
              <a:ext cx="3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" name="Line 7"/>
            <p:cNvSpPr>
              <a:spLocks noChangeShapeType="1"/>
            </p:cNvSpPr>
            <p:nvPr/>
          </p:nvSpPr>
          <p:spPr bwMode="auto">
            <a:xfrm>
              <a:off x="215" y="11"/>
              <a:ext cx="8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" name="Line 8"/>
            <p:cNvSpPr>
              <a:spLocks noChangeShapeType="1"/>
            </p:cNvSpPr>
            <p:nvPr/>
          </p:nvSpPr>
          <p:spPr bwMode="auto">
            <a:xfrm>
              <a:off x="138" y="43"/>
              <a:ext cx="7" cy="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" name="Line 9"/>
            <p:cNvSpPr>
              <a:spLocks noChangeShapeType="1"/>
            </p:cNvSpPr>
            <p:nvPr/>
          </p:nvSpPr>
          <p:spPr bwMode="auto">
            <a:xfrm>
              <a:off x="103" y="65"/>
              <a:ext cx="8" cy="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" name="Line 10"/>
            <p:cNvSpPr>
              <a:spLocks noChangeShapeType="1"/>
            </p:cNvSpPr>
            <p:nvPr/>
          </p:nvSpPr>
          <p:spPr bwMode="auto">
            <a:xfrm>
              <a:off x="71" y="94"/>
              <a:ext cx="7" cy="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" name="Line 11"/>
            <p:cNvSpPr>
              <a:spLocks noChangeShapeType="1"/>
            </p:cNvSpPr>
            <p:nvPr/>
          </p:nvSpPr>
          <p:spPr bwMode="auto">
            <a:xfrm>
              <a:off x="176" y="24"/>
              <a:ext cx="7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" name="Line 12"/>
            <p:cNvSpPr>
              <a:spLocks noChangeShapeType="1"/>
            </p:cNvSpPr>
            <p:nvPr/>
          </p:nvSpPr>
          <p:spPr bwMode="auto">
            <a:xfrm flipH="1">
              <a:off x="340" y="0"/>
              <a:ext cx="7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" name="Line 13"/>
            <p:cNvSpPr>
              <a:spLocks noChangeShapeType="1"/>
            </p:cNvSpPr>
            <p:nvPr/>
          </p:nvSpPr>
          <p:spPr bwMode="auto">
            <a:xfrm flipH="1">
              <a:off x="376" y="11"/>
              <a:ext cx="14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" name="Line 14"/>
            <p:cNvSpPr>
              <a:spLocks noChangeShapeType="1"/>
            </p:cNvSpPr>
            <p:nvPr/>
          </p:nvSpPr>
          <p:spPr bwMode="auto">
            <a:xfrm flipH="1">
              <a:off x="409" y="24"/>
              <a:ext cx="21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" name="Line 15"/>
            <p:cNvSpPr>
              <a:spLocks noChangeShapeType="1"/>
            </p:cNvSpPr>
            <p:nvPr/>
          </p:nvSpPr>
          <p:spPr bwMode="auto">
            <a:xfrm flipH="1">
              <a:off x="443" y="42"/>
              <a:ext cx="21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" name="Line 16"/>
            <p:cNvSpPr>
              <a:spLocks noChangeShapeType="1"/>
            </p:cNvSpPr>
            <p:nvPr/>
          </p:nvSpPr>
          <p:spPr bwMode="auto">
            <a:xfrm flipH="1">
              <a:off x="475" y="60"/>
              <a:ext cx="22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" name="Line 17"/>
            <p:cNvSpPr>
              <a:spLocks noChangeShapeType="1"/>
            </p:cNvSpPr>
            <p:nvPr/>
          </p:nvSpPr>
          <p:spPr bwMode="auto">
            <a:xfrm flipH="1">
              <a:off x="506" y="87"/>
              <a:ext cx="22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" name="Line 18"/>
          <p:cNvSpPr>
            <a:spLocks noChangeShapeType="1"/>
          </p:cNvSpPr>
          <p:nvPr/>
        </p:nvSpPr>
        <p:spPr bwMode="auto">
          <a:xfrm flipV="1">
            <a:off x="4446588" y="4370388"/>
            <a:ext cx="0" cy="631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19"/>
          <p:cNvGrpSpPr/>
          <p:nvPr/>
        </p:nvGrpSpPr>
        <p:grpSpPr bwMode="auto">
          <a:xfrm>
            <a:off x="2873375" y="4578350"/>
            <a:ext cx="3109913" cy="544513"/>
            <a:chOff x="0" y="0"/>
            <a:chExt cx="1959" cy="343"/>
          </a:xfrm>
        </p:grpSpPr>
        <p:sp>
          <p:nvSpPr>
            <p:cNvPr id="2098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1959" cy="13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099" name="AutoShape 21"/>
            <p:cNvSpPr>
              <a:spLocks noChangeArrowheads="1"/>
            </p:cNvSpPr>
            <p:nvPr/>
          </p:nvSpPr>
          <p:spPr bwMode="auto">
            <a:xfrm flipV="1">
              <a:off x="0" y="126"/>
              <a:ext cx="1959" cy="21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sp>
        <p:nvSpPr>
          <p:cNvPr id="26" name="AutoShape 22"/>
          <p:cNvSpPr>
            <a:spLocks noChangeArrowheads="1"/>
          </p:cNvSpPr>
          <p:nvPr/>
        </p:nvSpPr>
        <p:spPr bwMode="auto">
          <a:xfrm>
            <a:off x="6357938" y="2357438"/>
            <a:ext cx="2038350" cy="533400"/>
          </a:xfrm>
          <a:prstGeom prst="wedgeRoundRectCallout">
            <a:avLst>
              <a:gd name="adj1" fmla="val 29435"/>
              <a:gd name="adj2" fmla="val 129167"/>
              <a:gd name="adj3" fmla="val 16667"/>
            </a:avLst>
          </a:prstGeom>
          <a:solidFill>
            <a:srgbClr val="FFFF99"/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左边重了。</a:t>
            </a:r>
          </a:p>
        </p:txBody>
      </p:sp>
      <p:grpSp>
        <p:nvGrpSpPr>
          <p:cNvPr id="7" name="Group 23"/>
          <p:cNvGrpSpPr/>
          <p:nvPr/>
        </p:nvGrpSpPr>
        <p:grpSpPr bwMode="auto">
          <a:xfrm>
            <a:off x="2041525" y="4164013"/>
            <a:ext cx="1651000" cy="1244600"/>
            <a:chOff x="0" y="0"/>
            <a:chExt cx="1040" cy="784"/>
          </a:xfrm>
        </p:grpSpPr>
        <p:sp>
          <p:nvSpPr>
            <p:cNvPr id="2094" name="AutoShape 24"/>
            <p:cNvSpPr>
              <a:spLocks noChangeArrowheads="1"/>
            </p:cNvSpPr>
            <p:nvPr/>
          </p:nvSpPr>
          <p:spPr bwMode="auto">
            <a:xfrm>
              <a:off x="0" y="0"/>
              <a:ext cx="1040" cy="87"/>
            </a:xfrm>
            <a:custGeom>
              <a:avLst/>
              <a:gdLst>
                <a:gd name="T0" fmla="*/ 910 w 21600"/>
                <a:gd name="T1" fmla="*/ 44 h 21600"/>
                <a:gd name="T2" fmla="*/ 520 w 21600"/>
                <a:gd name="T3" fmla="*/ 87 h 21600"/>
                <a:gd name="T4" fmla="*/ 130 w 21600"/>
                <a:gd name="T5" fmla="*/ 44 h 21600"/>
                <a:gd name="T6" fmla="*/ 52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7 w 21600"/>
                <a:gd name="T13" fmla="*/ 4469 h 21600"/>
                <a:gd name="T14" fmla="*/ 17093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FF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095" name="AutoShape 25"/>
            <p:cNvSpPr>
              <a:spLocks noChangeArrowheads="1"/>
            </p:cNvSpPr>
            <p:nvPr/>
          </p:nvSpPr>
          <p:spPr bwMode="auto">
            <a:xfrm>
              <a:off x="361" y="87"/>
              <a:ext cx="294" cy="87"/>
            </a:xfrm>
            <a:custGeom>
              <a:avLst/>
              <a:gdLst>
                <a:gd name="T0" fmla="*/ 257 w 21600"/>
                <a:gd name="T1" fmla="*/ 44 h 21600"/>
                <a:gd name="T2" fmla="*/ 147 w 21600"/>
                <a:gd name="T3" fmla="*/ 87 h 21600"/>
                <a:gd name="T4" fmla="*/ 37 w 21600"/>
                <a:gd name="T5" fmla="*/ 44 h 21600"/>
                <a:gd name="T6" fmla="*/ 1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469 h 21600"/>
                <a:gd name="T14" fmla="*/ 17118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096" name="Rectangle 26"/>
            <p:cNvSpPr>
              <a:spLocks noChangeArrowheads="1"/>
            </p:cNvSpPr>
            <p:nvPr/>
          </p:nvSpPr>
          <p:spPr bwMode="auto">
            <a:xfrm>
              <a:off x="455" y="174"/>
              <a:ext cx="103" cy="304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097" name="Rectangle 27"/>
            <p:cNvSpPr>
              <a:spLocks noChangeArrowheads="1"/>
            </p:cNvSpPr>
            <p:nvPr/>
          </p:nvSpPr>
          <p:spPr bwMode="auto">
            <a:xfrm>
              <a:off x="484" y="480"/>
              <a:ext cx="42" cy="304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23" name="Group 28"/>
          <p:cNvGrpSpPr/>
          <p:nvPr/>
        </p:nvGrpSpPr>
        <p:grpSpPr bwMode="auto">
          <a:xfrm>
            <a:off x="5208588" y="4170363"/>
            <a:ext cx="1651000" cy="1600200"/>
            <a:chOff x="0" y="0"/>
            <a:chExt cx="1040" cy="1008"/>
          </a:xfrm>
        </p:grpSpPr>
        <p:sp>
          <p:nvSpPr>
            <p:cNvPr id="2090" name="AutoShape 29"/>
            <p:cNvSpPr>
              <a:spLocks noChangeArrowheads="1"/>
            </p:cNvSpPr>
            <p:nvPr/>
          </p:nvSpPr>
          <p:spPr bwMode="auto">
            <a:xfrm>
              <a:off x="0" y="0"/>
              <a:ext cx="1040" cy="87"/>
            </a:xfrm>
            <a:custGeom>
              <a:avLst/>
              <a:gdLst>
                <a:gd name="T0" fmla="*/ 910 w 21600"/>
                <a:gd name="T1" fmla="*/ 44 h 21600"/>
                <a:gd name="T2" fmla="*/ 520 w 21600"/>
                <a:gd name="T3" fmla="*/ 87 h 21600"/>
                <a:gd name="T4" fmla="*/ 130 w 21600"/>
                <a:gd name="T5" fmla="*/ 44 h 21600"/>
                <a:gd name="T6" fmla="*/ 52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7 w 21600"/>
                <a:gd name="T13" fmla="*/ 4469 h 21600"/>
                <a:gd name="T14" fmla="*/ 17093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FF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091" name="AutoShape 30"/>
            <p:cNvSpPr>
              <a:spLocks noChangeArrowheads="1"/>
            </p:cNvSpPr>
            <p:nvPr/>
          </p:nvSpPr>
          <p:spPr bwMode="auto">
            <a:xfrm>
              <a:off x="361" y="87"/>
              <a:ext cx="294" cy="87"/>
            </a:xfrm>
            <a:custGeom>
              <a:avLst/>
              <a:gdLst>
                <a:gd name="T0" fmla="*/ 257 w 21600"/>
                <a:gd name="T1" fmla="*/ 44 h 21600"/>
                <a:gd name="T2" fmla="*/ 147 w 21600"/>
                <a:gd name="T3" fmla="*/ 87 h 21600"/>
                <a:gd name="T4" fmla="*/ 37 w 21600"/>
                <a:gd name="T5" fmla="*/ 44 h 21600"/>
                <a:gd name="T6" fmla="*/ 1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469 h 21600"/>
                <a:gd name="T14" fmla="*/ 17118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092" name="Rectangle 31"/>
            <p:cNvSpPr>
              <a:spLocks noChangeArrowheads="1"/>
            </p:cNvSpPr>
            <p:nvPr/>
          </p:nvSpPr>
          <p:spPr bwMode="auto">
            <a:xfrm>
              <a:off x="455" y="174"/>
              <a:ext cx="102" cy="304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093" name="Rectangle 32"/>
            <p:cNvSpPr>
              <a:spLocks noChangeArrowheads="1"/>
            </p:cNvSpPr>
            <p:nvPr/>
          </p:nvSpPr>
          <p:spPr bwMode="auto">
            <a:xfrm>
              <a:off x="482" y="476"/>
              <a:ext cx="47" cy="532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2061" name="Group 33"/>
          <p:cNvGrpSpPr/>
          <p:nvPr/>
        </p:nvGrpSpPr>
        <p:grpSpPr bwMode="auto">
          <a:xfrm>
            <a:off x="1981200" y="5024438"/>
            <a:ext cx="4953000" cy="803275"/>
            <a:chOff x="0" y="0"/>
            <a:chExt cx="3120" cy="506"/>
          </a:xfrm>
        </p:grpSpPr>
        <p:grpSp>
          <p:nvGrpSpPr>
            <p:cNvPr id="2085" name="Group 34"/>
            <p:cNvGrpSpPr/>
            <p:nvPr/>
          </p:nvGrpSpPr>
          <p:grpSpPr bwMode="auto">
            <a:xfrm>
              <a:off x="1488" y="0"/>
              <a:ext cx="130" cy="232"/>
              <a:chOff x="0" y="0"/>
              <a:chExt cx="130" cy="232"/>
            </a:xfrm>
          </p:grpSpPr>
          <p:sp>
            <p:nvSpPr>
              <p:cNvPr id="2087" name="Rectangle 35"/>
              <p:cNvSpPr>
                <a:spLocks noChangeArrowheads="1"/>
              </p:cNvSpPr>
              <p:nvPr/>
            </p:nvSpPr>
            <p:spPr bwMode="auto">
              <a:xfrm>
                <a:off x="0" y="69"/>
                <a:ext cx="130" cy="163"/>
              </a:xfrm>
              <a:prstGeom prst="rect">
                <a:avLst/>
              </a:prstGeom>
              <a:solidFill>
                <a:srgbClr val="00CCFF"/>
              </a:solidFill>
              <a:ln w="254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b="1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2088" name="Oval 3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0" cy="130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b="1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2089" name="Oval 37"/>
              <p:cNvSpPr>
                <a:spLocks noChangeArrowheads="1"/>
              </p:cNvSpPr>
              <p:nvPr/>
            </p:nvSpPr>
            <p:spPr bwMode="auto">
              <a:xfrm>
                <a:off x="27" y="29"/>
                <a:ext cx="72" cy="72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b="1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  <p:sp>
          <p:nvSpPr>
            <p:cNvPr id="2086" name="AutoShape 38"/>
            <p:cNvSpPr>
              <a:spLocks noChangeArrowheads="1"/>
            </p:cNvSpPr>
            <p:nvPr/>
          </p:nvSpPr>
          <p:spPr bwMode="auto">
            <a:xfrm flipV="1">
              <a:off x="0" y="232"/>
              <a:ext cx="3120" cy="274"/>
            </a:xfrm>
            <a:custGeom>
              <a:avLst/>
              <a:gdLst>
                <a:gd name="T0" fmla="*/ 3073 w 21600"/>
                <a:gd name="T1" fmla="*/ 137 h 21600"/>
                <a:gd name="T2" fmla="*/ 1560 w 21600"/>
                <a:gd name="T3" fmla="*/ 274 h 21600"/>
                <a:gd name="T4" fmla="*/ 47 w 21600"/>
                <a:gd name="T5" fmla="*/ 137 h 21600"/>
                <a:gd name="T6" fmla="*/ 156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25 w 21600"/>
                <a:gd name="T13" fmla="*/ 2128 h 21600"/>
                <a:gd name="T14" fmla="*/ 19475 w 21600"/>
                <a:gd name="T15" fmla="*/ 1947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43" y="21600"/>
                  </a:lnTo>
                  <a:lnTo>
                    <a:pt x="2095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99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37" name="Group 39"/>
          <p:cNvGrpSpPr/>
          <p:nvPr/>
        </p:nvGrpSpPr>
        <p:grpSpPr bwMode="auto">
          <a:xfrm>
            <a:off x="2068513" y="3671888"/>
            <a:ext cx="806450" cy="476250"/>
            <a:chOff x="0" y="0"/>
            <a:chExt cx="672" cy="568"/>
          </a:xfrm>
        </p:grpSpPr>
        <p:sp>
          <p:nvSpPr>
            <p:cNvPr id="2082" name="Rectangle 40"/>
            <p:cNvSpPr>
              <a:spLocks noChangeArrowheads="1"/>
            </p:cNvSpPr>
            <p:nvPr/>
          </p:nvSpPr>
          <p:spPr bwMode="auto">
            <a:xfrm>
              <a:off x="120" y="0"/>
              <a:ext cx="432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083" name="AutoShape 41"/>
            <p:cNvSpPr>
              <a:spLocks noChangeArrowheads="1"/>
            </p:cNvSpPr>
            <p:nvPr/>
          </p:nvSpPr>
          <p:spPr bwMode="auto">
            <a:xfrm flipV="1">
              <a:off x="176" y="104"/>
              <a:ext cx="336" cy="88"/>
            </a:xfrm>
            <a:custGeom>
              <a:avLst/>
              <a:gdLst>
                <a:gd name="T0" fmla="*/ 294 w 21600"/>
                <a:gd name="T1" fmla="*/ 44 h 21600"/>
                <a:gd name="T2" fmla="*/ 168 w 21600"/>
                <a:gd name="T3" fmla="*/ 88 h 21600"/>
                <a:gd name="T4" fmla="*/ 42 w 21600"/>
                <a:gd name="T5" fmla="*/ 44 h 21600"/>
                <a:gd name="T6" fmla="*/ 16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18 h 21600"/>
                <a:gd name="T14" fmla="*/ 17100 w 21600"/>
                <a:gd name="T15" fmla="*/ 171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084" name="Rectangle 42"/>
            <p:cNvSpPr>
              <a:spLocks noChangeArrowheads="1"/>
            </p:cNvSpPr>
            <p:nvPr/>
          </p:nvSpPr>
          <p:spPr bwMode="auto">
            <a:xfrm>
              <a:off x="0" y="184"/>
              <a:ext cx="672" cy="38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b="1">
                  <a:latin typeface="楷体_GB2312" pitchFamily="49" charset="-122"/>
                  <a:ea typeface="楷体_GB2312" pitchFamily="49" charset="-122"/>
                </a:rPr>
                <a:t>x</a:t>
              </a:r>
              <a:r>
                <a:rPr lang="zh-CN" altLang="en-US" b="1">
                  <a:latin typeface="楷体_GB2312" pitchFamily="49" charset="-122"/>
                  <a:ea typeface="楷体_GB2312" pitchFamily="49" charset="-122"/>
                </a:rPr>
                <a:t>克</a:t>
              </a:r>
            </a:p>
          </p:txBody>
        </p:sp>
      </p:grpSp>
      <p:grpSp>
        <p:nvGrpSpPr>
          <p:cNvPr id="38" name="Group 43"/>
          <p:cNvGrpSpPr/>
          <p:nvPr/>
        </p:nvGrpSpPr>
        <p:grpSpPr bwMode="auto">
          <a:xfrm>
            <a:off x="5203825" y="3676650"/>
            <a:ext cx="862013" cy="476250"/>
            <a:chOff x="0" y="0"/>
            <a:chExt cx="672" cy="568"/>
          </a:xfrm>
        </p:grpSpPr>
        <p:sp>
          <p:nvSpPr>
            <p:cNvPr id="2079" name="Rectangle 44"/>
            <p:cNvSpPr>
              <a:spLocks noChangeArrowheads="1"/>
            </p:cNvSpPr>
            <p:nvPr/>
          </p:nvSpPr>
          <p:spPr bwMode="auto">
            <a:xfrm>
              <a:off x="120" y="0"/>
              <a:ext cx="432" cy="9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080" name="AutoShape 45"/>
            <p:cNvSpPr>
              <a:spLocks noChangeArrowheads="1"/>
            </p:cNvSpPr>
            <p:nvPr/>
          </p:nvSpPr>
          <p:spPr bwMode="auto">
            <a:xfrm flipV="1">
              <a:off x="176" y="104"/>
              <a:ext cx="336" cy="88"/>
            </a:xfrm>
            <a:custGeom>
              <a:avLst/>
              <a:gdLst>
                <a:gd name="T0" fmla="*/ 294 w 21600"/>
                <a:gd name="T1" fmla="*/ 44 h 21600"/>
                <a:gd name="T2" fmla="*/ 168 w 21600"/>
                <a:gd name="T3" fmla="*/ 88 h 21600"/>
                <a:gd name="T4" fmla="*/ 42 w 21600"/>
                <a:gd name="T5" fmla="*/ 44 h 21600"/>
                <a:gd name="T6" fmla="*/ 16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18 h 21600"/>
                <a:gd name="T14" fmla="*/ 17100 w 21600"/>
                <a:gd name="T15" fmla="*/ 171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081" name="Rectangle 46"/>
            <p:cNvSpPr>
              <a:spLocks noChangeArrowheads="1"/>
            </p:cNvSpPr>
            <p:nvPr/>
          </p:nvSpPr>
          <p:spPr bwMode="auto">
            <a:xfrm>
              <a:off x="0" y="184"/>
              <a:ext cx="672" cy="38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b="1">
                  <a:latin typeface="楷体_GB2312" pitchFamily="49" charset="-122"/>
                  <a:ea typeface="楷体_GB2312" pitchFamily="49" charset="-122"/>
                </a:rPr>
                <a:t>10</a:t>
              </a:r>
              <a:r>
                <a:rPr lang="zh-CN" altLang="en-US" b="1">
                  <a:latin typeface="楷体_GB2312" pitchFamily="49" charset="-122"/>
                  <a:ea typeface="楷体_GB2312" pitchFamily="49" charset="-122"/>
                </a:rPr>
                <a:t>克</a:t>
              </a:r>
            </a:p>
          </p:txBody>
        </p:sp>
      </p:grpSp>
      <p:grpSp>
        <p:nvGrpSpPr>
          <p:cNvPr id="43" name="Group 47"/>
          <p:cNvGrpSpPr/>
          <p:nvPr/>
        </p:nvGrpSpPr>
        <p:grpSpPr bwMode="auto">
          <a:xfrm>
            <a:off x="7467600" y="3581400"/>
            <a:ext cx="1295400" cy="1882775"/>
            <a:chOff x="0" y="26"/>
            <a:chExt cx="696" cy="975"/>
          </a:xfrm>
        </p:grpSpPr>
        <p:sp>
          <p:nvSpPr>
            <p:cNvPr id="2077" name="Rectangle 48"/>
            <p:cNvSpPr>
              <a:spLocks noChangeArrowheads="1"/>
            </p:cNvSpPr>
            <p:nvPr/>
          </p:nvSpPr>
          <p:spPr bwMode="auto">
            <a:xfrm>
              <a:off x="181" y="210"/>
              <a:ext cx="272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pic>
          <p:nvPicPr>
            <p:cNvPr id="2078" name="Picture 49"/>
            <p:cNvPicPr>
              <a:picLocks noChangeAspect="1" noChangeArrowheads="1"/>
            </p:cNvPicPr>
            <p:nvPr/>
          </p:nvPicPr>
          <p:blipFill>
            <a:blip r:embed="rId5">
              <a:lum bright="-10000" contrast="20000"/>
            </a:blip>
            <a:srcRect/>
            <a:stretch>
              <a:fillRect/>
            </a:stretch>
          </p:blipFill>
          <p:spPr bwMode="auto">
            <a:xfrm>
              <a:off x="0" y="26"/>
              <a:ext cx="696" cy="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4" name="AutoShape 52"/>
          <p:cNvSpPr>
            <a:spLocks noChangeArrowheads="1"/>
          </p:cNvSpPr>
          <p:nvPr/>
        </p:nvSpPr>
        <p:spPr bwMode="auto">
          <a:xfrm>
            <a:off x="609600" y="1701800"/>
            <a:ext cx="3248025" cy="533400"/>
          </a:xfrm>
          <a:prstGeom prst="wedgeRoundRectCallout">
            <a:avLst>
              <a:gd name="adj1" fmla="val -33722"/>
              <a:gd name="adj2" fmla="val 181250"/>
              <a:gd name="adj3" fmla="val 16667"/>
            </a:avLst>
          </a:prstGeom>
          <a:solidFill>
            <a:srgbClr val="CC99FF"/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在左边放入</a:t>
            </a:r>
            <a:r>
              <a:rPr lang="en-US" altLang="zh-CN" sz="2800" b="1" dirty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2800" b="1" dirty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克。</a:t>
            </a:r>
          </a:p>
        </p:txBody>
      </p:sp>
      <p:grpSp>
        <p:nvGrpSpPr>
          <p:cNvPr id="47" name="Group 57"/>
          <p:cNvGrpSpPr/>
          <p:nvPr/>
        </p:nvGrpSpPr>
        <p:grpSpPr bwMode="auto">
          <a:xfrm>
            <a:off x="2860675" y="3671888"/>
            <a:ext cx="804863" cy="476250"/>
            <a:chOff x="0" y="0"/>
            <a:chExt cx="672" cy="568"/>
          </a:xfrm>
        </p:grpSpPr>
        <p:sp>
          <p:nvSpPr>
            <p:cNvPr id="2074" name="Rectangle 58"/>
            <p:cNvSpPr>
              <a:spLocks noChangeArrowheads="1"/>
            </p:cNvSpPr>
            <p:nvPr/>
          </p:nvSpPr>
          <p:spPr bwMode="auto">
            <a:xfrm>
              <a:off x="120" y="0"/>
              <a:ext cx="432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075" name="AutoShape 59"/>
            <p:cNvSpPr>
              <a:spLocks noChangeArrowheads="1"/>
            </p:cNvSpPr>
            <p:nvPr/>
          </p:nvSpPr>
          <p:spPr bwMode="auto">
            <a:xfrm flipV="1">
              <a:off x="176" y="104"/>
              <a:ext cx="336" cy="88"/>
            </a:xfrm>
            <a:custGeom>
              <a:avLst/>
              <a:gdLst>
                <a:gd name="T0" fmla="*/ 294 w 21600"/>
                <a:gd name="T1" fmla="*/ 44 h 21600"/>
                <a:gd name="T2" fmla="*/ 168 w 21600"/>
                <a:gd name="T3" fmla="*/ 88 h 21600"/>
                <a:gd name="T4" fmla="*/ 42 w 21600"/>
                <a:gd name="T5" fmla="*/ 44 h 21600"/>
                <a:gd name="T6" fmla="*/ 16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18 h 21600"/>
                <a:gd name="T14" fmla="*/ 17100 w 21600"/>
                <a:gd name="T15" fmla="*/ 171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076" name="Rectangle 60"/>
            <p:cNvSpPr>
              <a:spLocks noChangeArrowheads="1"/>
            </p:cNvSpPr>
            <p:nvPr/>
          </p:nvSpPr>
          <p:spPr bwMode="auto">
            <a:xfrm>
              <a:off x="0" y="184"/>
              <a:ext cx="672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b="1">
                  <a:latin typeface="楷体_GB2312" pitchFamily="49" charset="-122"/>
                  <a:ea typeface="楷体_GB2312" pitchFamily="49" charset="-122"/>
                </a:rPr>
                <a:t>20</a:t>
              </a:r>
              <a:r>
                <a:rPr lang="zh-CN" altLang="en-US" b="1">
                  <a:latin typeface="楷体_GB2312" pitchFamily="49" charset="-122"/>
                  <a:ea typeface="楷体_GB2312" pitchFamily="49" charset="-122"/>
                </a:rPr>
                <a:t>克</a:t>
              </a:r>
            </a:p>
          </p:txBody>
        </p:sp>
      </p:grpSp>
      <p:graphicFrame>
        <p:nvGraphicFramePr>
          <p:cNvPr id="63" name="Object 2"/>
          <p:cNvGraphicFramePr>
            <a:graphicFrameLocks noChangeAspect="1"/>
          </p:cNvGraphicFramePr>
          <p:nvPr/>
        </p:nvGraphicFramePr>
        <p:xfrm>
          <a:off x="2971800" y="5838825"/>
          <a:ext cx="30321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r:id="rId6" imgW="737235" imgH="177800" progId="Equation.DSMT4">
                  <p:embed/>
                </p:oleObj>
              </mc:Choice>
              <mc:Fallback>
                <p:oleObj r:id="rId6" imgW="737235" imgH="177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838825"/>
                        <a:ext cx="3032125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AutoShape 62"/>
          <p:cNvSpPr>
            <a:spLocks noChangeArrowheads="1"/>
          </p:cNvSpPr>
          <p:nvPr/>
        </p:nvSpPr>
        <p:spPr bwMode="auto">
          <a:xfrm>
            <a:off x="4857750" y="2428875"/>
            <a:ext cx="3367088" cy="533400"/>
          </a:xfrm>
          <a:prstGeom prst="wedgeRoundRectCallout">
            <a:avLst>
              <a:gd name="adj1" fmla="val 34773"/>
              <a:gd name="adj2" fmla="val 167264"/>
              <a:gd name="adj3" fmla="val 16667"/>
            </a:avLst>
          </a:prstGeom>
          <a:solidFill>
            <a:srgbClr val="FFFF99"/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在右边也放入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克。</a:t>
            </a:r>
          </a:p>
        </p:txBody>
      </p:sp>
      <p:sp>
        <p:nvSpPr>
          <p:cNvPr id="65" name="AutoShape 63"/>
          <p:cNvSpPr>
            <a:spLocks noChangeArrowheads="1"/>
          </p:cNvSpPr>
          <p:nvPr/>
        </p:nvSpPr>
        <p:spPr bwMode="auto">
          <a:xfrm>
            <a:off x="609600" y="1854200"/>
            <a:ext cx="1747838" cy="533400"/>
          </a:xfrm>
          <a:prstGeom prst="wedgeRoundRectCallout">
            <a:avLst>
              <a:gd name="adj1" fmla="val -24796"/>
              <a:gd name="adj2" fmla="val 181250"/>
              <a:gd name="adj3" fmla="val 16667"/>
            </a:avLst>
          </a:prstGeom>
          <a:solidFill>
            <a:srgbClr val="CC99FF"/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平衡了！</a:t>
            </a:r>
          </a:p>
        </p:txBody>
      </p:sp>
      <p:grpSp>
        <p:nvGrpSpPr>
          <p:cNvPr id="51" name="Group 64"/>
          <p:cNvGrpSpPr/>
          <p:nvPr/>
        </p:nvGrpSpPr>
        <p:grpSpPr bwMode="auto">
          <a:xfrm>
            <a:off x="6073775" y="3317875"/>
            <a:ext cx="804863" cy="476250"/>
            <a:chOff x="0" y="0"/>
            <a:chExt cx="672" cy="568"/>
          </a:xfrm>
        </p:grpSpPr>
        <p:sp>
          <p:nvSpPr>
            <p:cNvPr id="2071" name="Rectangle 65"/>
            <p:cNvSpPr>
              <a:spLocks noChangeArrowheads="1"/>
            </p:cNvSpPr>
            <p:nvPr/>
          </p:nvSpPr>
          <p:spPr bwMode="auto">
            <a:xfrm>
              <a:off x="120" y="0"/>
              <a:ext cx="432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072" name="AutoShape 66"/>
            <p:cNvSpPr>
              <a:spLocks noChangeArrowheads="1"/>
            </p:cNvSpPr>
            <p:nvPr/>
          </p:nvSpPr>
          <p:spPr bwMode="auto">
            <a:xfrm flipV="1">
              <a:off x="176" y="104"/>
              <a:ext cx="336" cy="88"/>
            </a:xfrm>
            <a:custGeom>
              <a:avLst/>
              <a:gdLst>
                <a:gd name="T0" fmla="*/ 294 w 21600"/>
                <a:gd name="T1" fmla="*/ 44 h 21600"/>
                <a:gd name="T2" fmla="*/ 168 w 21600"/>
                <a:gd name="T3" fmla="*/ 88 h 21600"/>
                <a:gd name="T4" fmla="*/ 42 w 21600"/>
                <a:gd name="T5" fmla="*/ 44 h 21600"/>
                <a:gd name="T6" fmla="*/ 16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18 h 21600"/>
                <a:gd name="T14" fmla="*/ 17100 w 21600"/>
                <a:gd name="T15" fmla="*/ 171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073" name="Rectangle 67"/>
            <p:cNvSpPr>
              <a:spLocks noChangeArrowheads="1"/>
            </p:cNvSpPr>
            <p:nvPr/>
          </p:nvSpPr>
          <p:spPr bwMode="auto">
            <a:xfrm>
              <a:off x="0" y="184"/>
              <a:ext cx="672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b="1">
                  <a:latin typeface="楷体_GB2312" pitchFamily="49" charset="-122"/>
                  <a:ea typeface="楷体_GB2312" pitchFamily="49" charset="-122"/>
                </a:rPr>
                <a:t>20</a:t>
              </a:r>
              <a:r>
                <a:rPr lang="zh-CN" altLang="en-US" b="1">
                  <a:latin typeface="楷体_GB2312" pitchFamily="49" charset="-122"/>
                  <a:ea typeface="楷体_GB2312" pitchFamily="49" charset="-122"/>
                </a:rPr>
                <a:t>克</a:t>
              </a:r>
            </a:p>
          </p:txBody>
        </p:sp>
      </p:grpSp>
      <p:graphicFrame>
        <p:nvGraphicFramePr>
          <p:cNvPr id="70" name="Object 3"/>
          <p:cNvGraphicFramePr>
            <a:graphicFrameLocks noChangeAspect="1"/>
          </p:cNvGraphicFramePr>
          <p:nvPr/>
        </p:nvGraphicFramePr>
        <p:xfrm>
          <a:off x="2438400" y="5857875"/>
          <a:ext cx="42354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r:id="rId8" imgW="1028700" imgH="177800" progId="Equation.DSMT4">
                  <p:embed/>
                </p:oleObj>
              </mc:Choice>
              <mc:Fallback>
                <p:oleObj r:id="rId8" imgW="1028700" imgH="177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857875"/>
                        <a:ext cx="423545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" name="图片 70" descr="QQ截图20141213142352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5750" y="3143250"/>
            <a:ext cx="12192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1.66667E-6 0.05023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4.16667E-6 -0.0544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3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232 L -8.33333E-7 0.05185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232 L -2.5E-6 0.05185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0348 L 4.16667E-6 -0.05578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5254 L -1.66667E-6 -0.00301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78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5069 L -2.5E-6 -0.00231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5046 L -8.33333E-7 -0.00139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93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5231 L 4.16667E-6 0.00093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62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347 L 2.77778E-7 0.05718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32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-0.0544 L 0.00086 0.00231 " pathEditMode="relative" rAng="0" ptsTypes="AA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24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6" grpId="0" animBg="1"/>
      <p:bldP spid="26" grpId="1" animBg="1"/>
      <p:bldP spid="54" grpId="0" animBg="1"/>
      <p:bldP spid="54" grpId="1" animBg="1"/>
      <p:bldP spid="64" grpId="0" animBg="1"/>
      <p:bldP spid="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3078" name="TextBox 4"/>
          <p:cNvSpPr txBox="1">
            <a:spLocks noChangeArrowheads="1"/>
          </p:cNvSpPr>
          <p:nvPr/>
        </p:nvSpPr>
        <p:spPr bwMode="auto">
          <a:xfrm>
            <a:off x="747713" y="857250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用天平做实验。</a:t>
            </a:r>
          </a:p>
        </p:txBody>
      </p:sp>
      <p:pic>
        <p:nvPicPr>
          <p:cNvPr id="3079" name="图片 7" descr="绿枫叶1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300" y="809625"/>
            <a:ext cx="6191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0" name="Group 3"/>
          <p:cNvGrpSpPr/>
          <p:nvPr/>
        </p:nvGrpSpPr>
        <p:grpSpPr bwMode="auto">
          <a:xfrm>
            <a:off x="3963988" y="4033838"/>
            <a:ext cx="963612" cy="827087"/>
            <a:chOff x="0" y="0"/>
            <a:chExt cx="607" cy="521"/>
          </a:xfrm>
        </p:grpSpPr>
        <p:sp>
          <p:nvSpPr>
            <p:cNvPr id="3131" name="Oval 4"/>
            <p:cNvSpPr>
              <a:spLocks noChangeArrowheads="1"/>
            </p:cNvSpPr>
            <p:nvPr/>
          </p:nvSpPr>
          <p:spPr bwMode="auto">
            <a:xfrm>
              <a:off x="0" y="0"/>
              <a:ext cx="607" cy="521"/>
            </a:xfrm>
            <a:prstGeom prst="ellipse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132" name="Line 5"/>
            <p:cNvSpPr>
              <a:spLocks noChangeShapeType="1"/>
            </p:cNvSpPr>
            <p:nvPr/>
          </p:nvSpPr>
          <p:spPr bwMode="auto">
            <a:xfrm flipH="1">
              <a:off x="302" y="0"/>
              <a:ext cx="2" cy="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3" name="Line 6"/>
            <p:cNvSpPr>
              <a:spLocks noChangeShapeType="1"/>
            </p:cNvSpPr>
            <p:nvPr/>
          </p:nvSpPr>
          <p:spPr bwMode="auto">
            <a:xfrm>
              <a:off x="259" y="2"/>
              <a:ext cx="3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4" name="Line 7"/>
            <p:cNvSpPr>
              <a:spLocks noChangeShapeType="1"/>
            </p:cNvSpPr>
            <p:nvPr/>
          </p:nvSpPr>
          <p:spPr bwMode="auto">
            <a:xfrm>
              <a:off x="215" y="11"/>
              <a:ext cx="8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5" name="Line 8"/>
            <p:cNvSpPr>
              <a:spLocks noChangeShapeType="1"/>
            </p:cNvSpPr>
            <p:nvPr/>
          </p:nvSpPr>
          <p:spPr bwMode="auto">
            <a:xfrm>
              <a:off x="138" y="43"/>
              <a:ext cx="7" cy="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6" name="Line 9"/>
            <p:cNvSpPr>
              <a:spLocks noChangeShapeType="1"/>
            </p:cNvSpPr>
            <p:nvPr/>
          </p:nvSpPr>
          <p:spPr bwMode="auto">
            <a:xfrm>
              <a:off x="103" y="65"/>
              <a:ext cx="8" cy="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7" name="Line 10"/>
            <p:cNvSpPr>
              <a:spLocks noChangeShapeType="1"/>
            </p:cNvSpPr>
            <p:nvPr/>
          </p:nvSpPr>
          <p:spPr bwMode="auto">
            <a:xfrm>
              <a:off x="71" y="94"/>
              <a:ext cx="7" cy="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8" name="Line 11"/>
            <p:cNvSpPr>
              <a:spLocks noChangeShapeType="1"/>
            </p:cNvSpPr>
            <p:nvPr/>
          </p:nvSpPr>
          <p:spPr bwMode="auto">
            <a:xfrm>
              <a:off x="176" y="24"/>
              <a:ext cx="7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9" name="Line 12"/>
            <p:cNvSpPr>
              <a:spLocks noChangeShapeType="1"/>
            </p:cNvSpPr>
            <p:nvPr/>
          </p:nvSpPr>
          <p:spPr bwMode="auto">
            <a:xfrm flipH="1">
              <a:off x="340" y="0"/>
              <a:ext cx="7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0" name="Line 13"/>
            <p:cNvSpPr>
              <a:spLocks noChangeShapeType="1"/>
            </p:cNvSpPr>
            <p:nvPr/>
          </p:nvSpPr>
          <p:spPr bwMode="auto">
            <a:xfrm flipH="1">
              <a:off x="376" y="11"/>
              <a:ext cx="14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1" name="Line 14"/>
            <p:cNvSpPr>
              <a:spLocks noChangeShapeType="1"/>
            </p:cNvSpPr>
            <p:nvPr/>
          </p:nvSpPr>
          <p:spPr bwMode="auto">
            <a:xfrm flipH="1">
              <a:off x="409" y="24"/>
              <a:ext cx="21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2" name="Line 15"/>
            <p:cNvSpPr>
              <a:spLocks noChangeShapeType="1"/>
            </p:cNvSpPr>
            <p:nvPr/>
          </p:nvSpPr>
          <p:spPr bwMode="auto">
            <a:xfrm flipH="1">
              <a:off x="443" y="42"/>
              <a:ext cx="21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3" name="Line 16"/>
            <p:cNvSpPr>
              <a:spLocks noChangeShapeType="1"/>
            </p:cNvSpPr>
            <p:nvPr/>
          </p:nvSpPr>
          <p:spPr bwMode="auto">
            <a:xfrm flipH="1">
              <a:off x="475" y="60"/>
              <a:ext cx="22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4" name="Line 17"/>
            <p:cNvSpPr>
              <a:spLocks noChangeShapeType="1"/>
            </p:cNvSpPr>
            <p:nvPr/>
          </p:nvSpPr>
          <p:spPr bwMode="auto">
            <a:xfrm flipH="1">
              <a:off x="506" y="87"/>
              <a:ext cx="22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" name="Line 18"/>
          <p:cNvSpPr>
            <a:spLocks noChangeShapeType="1"/>
          </p:cNvSpPr>
          <p:nvPr/>
        </p:nvSpPr>
        <p:spPr bwMode="auto">
          <a:xfrm flipV="1">
            <a:off x="4446588" y="4240213"/>
            <a:ext cx="0" cy="631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19"/>
          <p:cNvGrpSpPr/>
          <p:nvPr/>
        </p:nvGrpSpPr>
        <p:grpSpPr bwMode="auto">
          <a:xfrm>
            <a:off x="2873375" y="4448175"/>
            <a:ext cx="3109913" cy="544513"/>
            <a:chOff x="0" y="0"/>
            <a:chExt cx="1959" cy="343"/>
          </a:xfrm>
        </p:grpSpPr>
        <p:sp>
          <p:nvSpPr>
            <p:cNvPr id="3129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1959" cy="13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130" name="AutoShape 21"/>
            <p:cNvSpPr>
              <a:spLocks noChangeArrowheads="1"/>
            </p:cNvSpPr>
            <p:nvPr/>
          </p:nvSpPr>
          <p:spPr bwMode="auto">
            <a:xfrm flipV="1">
              <a:off x="0" y="126"/>
              <a:ext cx="1959" cy="21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7" name="Group 23"/>
          <p:cNvGrpSpPr/>
          <p:nvPr/>
        </p:nvGrpSpPr>
        <p:grpSpPr bwMode="auto">
          <a:xfrm>
            <a:off x="5226050" y="4108450"/>
            <a:ext cx="1651000" cy="1244600"/>
            <a:chOff x="0" y="0"/>
            <a:chExt cx="1040" cy="784"/>
          </a:xfrm>
        </p:grpSpPr>
        <p:sp>
          <p:nvSpPr>
            <p:cNvPr id="3125" name="AutoShape 24"/>
            <p:cNvSpPr>
              <a:spLocks noChangeArrowheads="1"/>
            </p:cNvSpPr>
            <p:nvPr/>
          </p:nvSpPr>
          <p:spPr bwMode="auto">
            <a:xfrm>
              <a:off x="0" y="0"/>
              <a:ext cx="1040" cy="87"/>
            </a:xfrm>
            <a:custGeom>
              <a:avLst/>
              <a:gdLst>
                <a:gd name="T0" fmla="*/ 910 w 21600"/>
                <a:gd name="T1" fmla="*/ 44 h 21600"/>
                <a:gd name="T2" fmla="*/ 520 w 21600"/>
                <a:gd name="T3" fmla="*/ 87 h 21600"/>
                <a:gd name="T4" fmla="*/ 130 w 21600"/>
                <a:gd name="T5" fmla="*/ 44 h 21600"/>
                <a:gd name="T6" fmla="*/ 52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7 w 21600"/>
                <a:gd name="T13" fmla="*/ 4469 h 21600"/>
                <a:gd name="T14" fmla="*/ 17093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FF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126" name="AutoShape 25"/>
            <p:cNvSpPr>
              <a:spLocks noChangeArrowheads="1"/>
            </p:cNvSpPr>
            <p:nvPr/>
          </p:nvSpPr>
          <p:spPr bwMode="auto">
            <a:xfrm>
              <a:off x="361" y="87"/>
              <a:ext cx="294" cy="87"/>
            </a:xfrm>
            <a:custGeom>
              <a:avLst/>
              <a:gdLst>
                <a:gd name="T0" fmla="*/ 257 w 21600"/>
                <a:gd name="T1" fmla="*/ 44 h 21600"/>
                <a:gd name="T2" fmla="*/ 147 w 21600"/>
                <a:gd name="T3" fmla="*/ 87 h 21600"/>
                <a:gd name="T4" fmla="*/ 37 w 21600"/>
                <a:gd name="T5" fmla="*/ 44 h 21600"/>
                <a:gd name="T6" fmla="*/ 1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469 h 21600"/>
                <a:gd name="T14" fmla="*/ 17118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127" name="Rectangle 26"/>
            <p:cNvSpPr>
              <a:spLocks noChangeArrowheads="1"/>
            </p:cNvSpPr>
            <p:nvPr/>
          </p:nvSpPr>
          <p:spPr bwMode="auto">
            <a:xfrm>
              <a:off x="455" y="174"/>
              <a:ext cx="103" cy="304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128" name="Rectangle 27"/>
            <p:cNvSpPr>
              <a:spLocks noChangeArrowheads="1"/>
            </p:cNvSpPr>
            <p:nvPr/>
          </p:nvSpPr>
          <p:spPr bwMode="auto">
            <a:xfrm>
              <a:off x="484" y="480"/>
              <a:ext cx="42" cy="304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23" name="Group 28"/>
          <p:cNvGrpSpPr/>
          <p:nvPr/>
        </p:nvGrpSpPr>
        <p:grpSpPr bwMode="auto">
          <a:xfrm>
            <a:off x="2057400" y="4116388"/>
            <a:ext cx="1651000" cy="1600200"/>
            <a:chOff x="0" y="0"/>
            <a:chExt cx="1040" cy="1008"/>
          </a:xfrm>
        </p:grpSpPr>
        <p:sp>
          <p:nvSpPr>
            <p:cNvPr id="3121" name="AutoShape 29"/>
            <p:cNvSpPr>
              <a:spLocks noChangeArrowheads="1"/>
            </p:cNvSpPr>
            <p:nvPr/>
          </p:nvSpPr>
          <p:spPr bwMode="auto">
            <a:xfrm>
              <a:off x="0" y="0"/>
              <a:ext cx="1040" cy="87"/>
            </a:xfrm>
            <a:custGeom>
              <a:avLst/>
              <a:gdLst>
                <a:gd name="T0" fmla="*/ 910 w 21600"/>
                <a:gd name="T1" fmla="*/ 44 h 21600"/>
                <a:gd name="T2" fmla="*/ 520 w 21600"/>
                <a:gd name="T3" fmla="*/ 87 h 21600"/>
                <a:gd name="T4" fmla="*/ 130 w 21600"/>
                <a:gd name="T5" fmla="*/ 44 h 21600"/>
                <a:gd name="T6" fmla="*/ 52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7 w 21600"/>
                <a:gd name="T13" fmla="*/ 4469 h 21600"/>
                <a:gd name="T14" fmla="*/ 17093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FF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122" name="AutoShape 30"/>
            <p:cNvSpPr>
              <a:spLocks noChangeArrowheads="1"/>
            </p:cNvSpPr>
            <p:nvPr/>
          </p:nvSpPr>
          <p:spPr bwMode="auto">
            <a:xfrm>
              <a:off x="361" y="87"/>
              <a:ext cx="294" cy="87"/>
            </a:xfrm>
            <a:custGeom>
              <a:avLst/>
              <a:gdLst>
                <a:gd name="T0" fmla="*/ 257 w 21600"/>
                <a:gd name="T1" fmla="*/ 44 h 21600"/>
                <a:gd name="T2" fmla="*/ 147 w 21600"/>
                <a:gd name="T3" fmla="*/ 87 h 21600"/>
                <a:gd name="T4" fmla="*/ 37 w 21600"/>
                <a:gd name="T5" fmla="*/ 44 h 21600"/>
                <a:gd name="T6" fmla="*/ 1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469 h 21600"/>
                <a:gd name="T14" fmla="*/ 17118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123" name="Rectangle 31"/>
            <p:cNvSpPr>
              <a:spLocks noChangeArrowheads="1"/>
            </p:cNvSpPr>
            <p:nvPr/>
          </p:nvSpPr>
          <p:spPr bwMode="auto">
            <a:xfrm>
              <a:off x="455" y="174"/>
              <a:ext cx="102" cy="304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124" name="Rectangle 32"/>
            <p:cNvSpPr>
              <a:spLocks noChangeArrowheads="1"/>
            </p:cNvSpPr>
            <p:nvPr/>
          </p:nvSpPr>
          <p:spPr bwMode="auto">
            <a:xfrm>
              <a:off x="482" y="476"/>
              <a:ext cx="47" cy="532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3085" name="Group 33"/>
          <p:cNvGrpSpPr/>
          <p:nvPr/>
        </p:nvGrpSpPr>
        <p:grpSpPr bwMode="auto">
          <a:xfrm>
            <a:off x="1981200" y="4906963"/>
            <a:ext cx="4953000" cy="855662"/>
            <a:chOff x="0" y="0"/>
            <a:chExt cx="3120" cy="506"/>
          </a:xfrm>
        </p:grpSpPr>
        <p:grpSp>
          <p:nvGrpSpPr>
            <p:cNvPr id="3116" name="Group 34"/>
            <p:cNvGrpSpPr/>
            <p:nvPr/>
          </p:nvGrpSpPr>
          <p:grpSpPr bwMode="auto">
            <a:xfrm>
              <a:off x="1488" y="0"/>
              <a:ext cx="130" cy="232"/>
              <a:chOff x="0" y="0"/>
              <a:chExt cx="130" cy="232"/>
            </a:xfrm>
          </p:grpSpPr>
          <p:sp>
            <p:nvSpPr>
              <p:cNvPr id="3118" name="Rectangle 35"/>
              <p:cNvSpPr>
                <a:spLocks noChangeArrowheads="1"/>
              </p:cNvSpPr>
              <p:nvPr/>
            </p:nvSpPr>
            <p:spPr bwMode="auto">
              <a:xfrm>
                <a:off x="0" y="69"/>
                <a:ext cx="130" cy="163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b="1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3119" name="Oval 3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0" cy="130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b="1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3120" name="Oval 37"/>
              <p:cNvSpPr>
                <a:spLocks noChangeArrowheads="1"/>
              </p:cNvSpPr>
              <p:nvPr/>
            </p:nvSpPr>
            <p:spPr bwMode="auto">
              <a:xfrm>
                <a:off x="27" y="29"/>
                <a:ext cx="72" cy="72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b="1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  <p:sp>
          <p:nvSpPr>
            <p:cNvPr id="3117" name="AutoShape 38"/>
            <p:cNvSpPr>
              <a:spLocks noChangeArrowheads="1"/>
            </p:cNvSpPr>
            <p:nvPr/>
          </p:nvSpPr>
          <p:spPr bwMode="auto">
            <a:xfrm flipV="1">
              <a:off x="0" y="232"/>
              <a:ext cx="3120" cy="274"/>
            </a:xfrm>
            <a:custGeom>
              <a:avLst/>
              <a:gdLst>
                <a:gd name="T0" fmla="*/ 3073 w 21600"/>
                <a:gd name="T1" fmla="*/ 137 h 21600"/>
                <a:gd name="T2" fmla="*/ 1560 w 21600"/>
                <a:gd name="T3" fmla="*/ 274 h 21600"/>
                <a:gd name="T4" fmla="*/ 47 w 21600"/>
                <a:gd name="T5" fmla="*/ 137 h 21600"/>
                <a:gd name="T6" fmla="*/ 156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25 w 21600"/>
                <a:gd name="T13" fmla="*/ 2128 h 21600"/>
                <a:gd name="T14" fmla="*/ 19475 w 21600"/>
                <a:gd name="T15" fmla="*/ 1947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43" y="21600"/>
                  </a:lnTo>
                  <a:lnTo>
                    <a:pt x="2095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99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36" name="Group 39"/>
          <p:cNvGrpSpPr/>
          <p:nvPr/>
        </p:nvGrpSpPr>
        <p:grpSpPr bwMode="auto">
          <a:xfrm>
            <a:off x="2063750" y="3633788"/>
            <a:ext cx="804863" cy="476250"/>
            <a:chOff x="0" y="0"/>
            <a:chExt cx="672" cy="568"/>
          </a:xfrm>
        </p:grpSpPr>
        <p:sp>
          <p:nvSpPr>
            <p:cNvPr id="3113" name="Rectangle 40"/>
            <p:cNvSpPr>
              <a:spLocks noChangeArrowheads="1"/>
            </p:cNvSpPr>
            <p:nvPr/>
          </p:nvSpPr>
          <p:spPr bwMode="auto">
            <a:xfrm>
              <a:off x="120" y="0"/>
              <a:ext cx="432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114" name="AutoShape 41"/>
            <p:cNvSpPr>
              <a:spLocks noChangeArrowheads="1"/>
            </p:cNvSpPr>
            <p:nvPr/>
          </p:nvSpPr>
          <p:spPr bwMode="auto">
            <a:xfrm flipV="1">
              <a:off x="176" y="104"/>
              <a:ext cx="336" cy="88"/>
            </a:xfrm>
            <a:custGeom>
              <a:avLst/>
              <a:gdLst>
                <a:gd name="T0" fmla="*/ 294 w 21600"/>
                <a:gd name="T1" fmla="*/ 44 h 21600"/>
                <a:gd name="T2" fmla="*/ 168 w 21600"/>
                <a:gd name="T3" fmla="*/ 88 h 21600"/>
                <a:gd name="T4" fmla="*/ 42 w 21600"/>
                <a:gd name="T5" fmla="*/ 44 h 21600"/>
                <a:gd name="T6" fmla="*/ 16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18 h 21600"/>
                <a:gd name="T14" fmla="*/ 17100 w 21600"/>
                <a:gd name="T15" fmla="*/ 171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115" name="Rectangle 42"/>
            <p:cNvSpPr>
              <a:spLocks noChangeArrowheads="1"/>
            </p:cNvSpPr>
            <p:nvPr/>
          </p:nvSpPr>
          <p:spPr bwMode="auto">
            <a:xfrm>
              <a:off x="0" y="184"/>
              <a:ext cx="672" cy="38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b="1">
                  <a:latin typeface="楷体_GB2312" pitchFamily="49" charset="-122"/>
                  <a:ea typeface="楷体_GB2312" pitchFamily="49" charset="-122"/>
                </a:rPr>
                <a:t>x</a:t>
              </a:r>
              <a:r>
                <a:rPr lang="zh-CN" altLang="en-US" b="1">
                  <a:latin typeface="楷体_GB2312" pitchFamily="49" charset="-122"/>
                  <a:ea typeface="楷体_GB2312" pitchFamily="49" charset="-122"/>
                </a:rPr>
                <a:t>克</a:t>
              </a:r>
            </a:p>
          </p:txBody>
        </p:sp>
      </p:grpSp>
      <p:grpSp>
        <p:nvGrpSpPr>
          <p:cNvPr id="37" name="Group 43"/>
          <p:cNvGrpSpPr/>
          <p:nvPr/>
        </p:nvGrpSpPr>
        <p:grpSpPr bwMode="auto">
          <a:xfrm>
            <a:off x="5180013" y="3625850"/>
            <a:ext cx="862012" cy="476250"/>
            <a:chOff x="0" y="0"/>
            <a:chExt cx="672" cy="568"/>
          </a:xfrm>
        </p:grpSpPr>
        <p:sp>
          <p:nvSpPr>
            <p:cNvPr id="3110" name="Rectangle 44"/>
            <p:cNvSpPr>
              <a:spLocks noChangeArrowheads="1"/>
            </p:cNvSpPr>
            <p:nvPr/>
          </p:nvSpPr>
          <p:spPr bwMode="auto">
            <a:xfrm>
              <a:off x="120" y="0"/>
              <a:ext cx="432" cy="9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111" name="AutoShape 45"/>
            <p:cNvSpPr>
              <a:spLocks noChangeArrowheads="1"/>
            </p:cNvSpPr>
            <p:nvPr/>
          </p:nvSpPr>
          <p:spPr bwMode="auto">
            <a:xfrm flipV="1">
              <a:off x="176" y="104"/>
              <a:ext cx="336" cy="88"/>
            </a:xfrm>
            <a:custGeom>
              <a:avLst/>
              <a:gdLst>
                <a:gd name="T0" fmla="*/ 294 w 21600"/>
                <a:gd name="T1" fmla="*/ 44 h 21600"/>
                <a:gd name="T2" fmla="*/ 168 w 21600"/>
                <a:gd name="T3" fmla="*/ 88 h 21600"/>
                <a:gd name="T4" fmla="*/ 42 w 21600"/>
                <a:gd name="T5" fmla="*/ 44 h 21600"/>
                <a:gd name="T6" fmla="*/ 16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18 h 21600"/>
                <a:gd name="T14" fmla="*/ 17100 w 21600"/>
                <a:gd name="T15" fmla="*/ 171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112" name="Rectangle 46"/>
            <p:cNvSpPr>
              <a:spLocks noChangeArrowheads="1"/>
            </p:cNvSpPr>
            <p:nvPr/>
          </p:nvSpPr>
          <p:spPr bwMode="auto">
            <a:xfrm>
              <a:off x="0" y="184"/>
              <a:ext cx="672" cy="38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b="1">
                  <a:latin typeface="楷体_GB2312" pitchFamily="49" charset="-122"/>
                  <a:ea typeface="楷体_GB2312" pitchFamily="49" charset="-122"/>
                </a:rPr>
                <a:t>10</a:t>
              </a:r>
              <a:r>
                <a:rPr lang="zh-CN" altLang="en-US" b="1">
                  <a:latin typeface="楷体_GB2312" pitchFamily="49" charset="-122"/>
                  <a:ea typeface="楷体_GB2312" pitchFamily="49" charset="-122"/>
                </a:rPr>
                <a:t>克</a:t>
              </a:r>
            </a:p>
          </p:txBody>
        </p:sp>
      </p:grpSp>
      <p:grpSp>
        <p:nvGrpSpPr>
          <p:cNvPr id="3088" name="Group 47"/>
          <p:cNvGrpSpPr/>
          <p:nvPr/>
        </p:nvGrpSpPr>
        <p:grpSpPr bwMode="auto">
          <a:xfrm>
            <a:off x="7572375" y="3479800"/>
            <a:ext cx="1295400" cy="1882775"/>
            <a:chOff x="0" y="26"/>
            <a:chExt cx="696" cy="975"/>
          </a:xfrm>
        </p:grpSpPr>
        <p:sp>
          <p:nvSpPr>
            <p:cNvPr id="3108" name="Rectangle 48"/>
            <p:cNvSpPr>
              <a:spLocks noChangeArrowheads="1"/>
            </p:cNvSpPr>
            <p:nvPr/>
          </p:nvSpPr>
          <p:spPr bwMode="auto">
            <a:xfrm>
              <a:off x="181" y="210"/>
              <a:ext cx="272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pic>
          <p:nvPicPr>
            <p:cNvPr id="3109" name="Picture 4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26"/>
              <a:ext cx="696" cy="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6" name="Group 58"/>
          <p:cNvGrpSpPr/>
          <p:nvPr/>
        </p:nvGrpSpPr>
        <p:grpSpPr bwMode="auto">
          <a:xfrm>
            <a:off x="2870200" y="3638550"/>
            <a:ext cx="804863" cy="476250"/>
            <a:chOff x="0" y="0"/>
            <a:chExt cx="672" cy="568"/>
          </a:xfrm>
        </p:grpSpPr>
        <p:sp>
          <p:nvSpPr>
            <p:cNvPr id="3105" name="Rectangle 59"/>
            <p:cNvSpPr>
              <a:spLocks noChangeArrowheads="1"/>
            </p:cNvSpPr>
            <p:nvPr/>
          </p:nvSpPr>
          <p:spPr bwMode="auto">
            <a:xfrm>
              <a:off x="120" y="0"/>
              <a:ext cx="432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106" name="AutoShape 60"/>
            <p:cNvSpPr>
              <a:spLocks noChangeArrowheads="1"/>
            </p:cNvSpPr>
            <p:nvPr/>
          </p:nvSpPr>
          <p:spPr bwMode="auto">
            <a:xfrm flipV="1">
              <a:off x="176" y="104"/>
              <a:ext cx="336" cy="88"/>
            </a:xfrm>
            <a:custGeom>
              <a:avLst/>
              <a:gdLst>
                <a:gd name="T0" fmla="*/ 294 w 21600"/>
                <a:gd name="T1" fmla="*/ 44 h 21600"/>
                <a:gd name="T2" fmla="*/ 168 w 21600"/>
                <a:gd name="T3" fmla="*/ 88 h 21600"/>
                <a:gd name="T4" fmla="*/ 42 w 21600"/>
                <a:gd name="T5" fmla="*/ 44 h 21600"/>
                <a:gd name="T6" fmla="*/ 16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18 h 21600"/>
                <a:gd name="T14" fmla="*/ 17100 w 21600"/>
                <a:gd name="T15" fmla="*/ 171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107" name="Rectangle 61"/>
            <p:cNvSpPr>
              <a:spLocks noChangeArrowheads="1"/>
            </p:cNvSpPr>
            <p:nvPr/>
          </p:nvSpPr>
          <p:spPr bwMode="auto">
            <a:xfrm>
              <a:off x="0" y="184"/>
              <a:ext cx="672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b="1">
                  <a:latin typeface="楷体_GB2312" pitchFamily="49" charset="-122"/>
                  <a:ea typeface="楷体_GB2312" pitchFamily="49" charset="-122"/>
                </a:rPr>
                <a:t>20</a:t>
              </a:r>
              <a:r>
                <a:rPr lang="zh-CN" altLang="en-US" b="1">
                  <a:latin typeface="楷体_GB2312" pitchFamily="49" charset="-122"/>
                  <a:ea typeface="楷体_GB2312" pitchFamily="49" charset="-122"/>
                </a:rPr>
                <a:t>克</a:t>
              </a:r>
            </a:p>
          </p:txBody>
        </p:sp>
      </p:grpSp>
      <p:grpSp>
        <p:nvGrpSpPr>
          <p:cNvPr id="50" name="Group 62"/>
          <p:cNvGrpSpPr/>
          <p:nvPr/>
        </p:nvGrpSpPr>
        <p:grpSpPr bwMode="auto">
          <a:xfrm>
            <a:off x="6046788" y="3625850"/>
            <a:ext cx="804862" cy="476250"/>
            <a:chOff x="0" y="0"/>
            <a:chExt cx="672" cy="568"/>
          </a:xfrm>
        </p:grpSpPr>
        <p:sp>
          <p:nvSpPr>
            <p:cNvPr id="3102" name="Rectangle 63"/>
            <p:cNvSpPr>
              <a:spLocks noChangeArrowheads="1"/>
            </p:cNvSpPr>
            <p:nvPr/>
          </p:nvSpPr>
          <p:spPr bwMode="auto">
            <a:xfrm>
              <a:off x="120" y="0"/>
              <a:ext cx="432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103" name="AutoShape 64"/>
            <p:cNvSpPr>
              <a:spLocks noChangeArrowheads="1"/>
            </p:cNvSpPr>
            <p:nvPr/>
          </p:nvSpPr>
          <p:spPr bwMode="auto">
            <a:xfrm flipV="1">
              <a:off x="176" y="104"/>
              <a:ext cx="336" cy="88"/>
            </a:xfrm>
            <a:custGeom>
              <a:avLst/>
              <a:gdLst>
                <a:gd name="T0" fmla="*/ 294 w 21600"/>
                <a:gd name="T1" fmla="*/ 44 h 21600"/>
                <a:gd name="T2" fmla="*/ 168 w 21600"/>
                <a:gd name="T3" fmla="*/ 88 h 21600"/>
                <a:gd name="T4" fmla="*/ 42 w 21600"/>
                <a:gd name="T5" fmla="*/ 44 h 21600"/>
                <a:gd name="T6" fmla="*/ 16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18 h 21600"/>
                <a:gd name="T14" fmla="*/ 17100 w 21600"/>
                <a:gd name="T15" fmla="*/ 171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104" name="Rectangle 65"/>
            <p:cNvSpPr>
              <a:spLocks noChangeArrowheads="1"/>
            </p:cNvSpPr>
            <p:nvPr/>
          </p:nvSpPr>
          <p:spPr bwMode="auto">
            <a:xfrm>
              <a:off x="0" y="184"/>
              <a:ext cx="672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b="1">
                  <a:latin typeface="楷体_GB2312" pitchFamily="49" charset="-122"/>
                  <a:ea typeface="楷体_GB2312" pitchFamily="49" charset="-122"/>
                </a:rPr>
                <a:t>20</a:t>
              </a:r>
              <a:r>
                <a:rPr lang="zh-CN" altLang="en-US" b="1">
                  <a:latin typeface="楷体_GB2312" pitchFamily="49" charset="-122"/>
                  <a:ea typeface="楷体_GB2312" pitchFamily="49" charset="-122"/>
                </a:rPr>
                <a:t>克</a:t>
              </a:r>
            </a:p>
          </p:txBody>
        </p:sp>
      </p:grpSp>
      <p:sp>
        <p:nvSpPr>
          <p:cNvPr id="65" name="AutoShape 68"/>
          <p:cNvSpPr>
            <a:spLocks noChangeArrowheads="1"/>
          </p:cNvSpPr>
          <p:nvPr/>
        </p:nvSpPr>
        <p:spPr bwMode="auto">
          <a:xfrm>
            <a:off x="381000" y="1824038"/>
            <a:ext cx="3690938" cy="533400"/>
          </a:xfrm>
          <a:prstGeom prst="wedgeRoundRectCallout">
            <a:avLst>
              <a:gd name="adj1" fmla="val -33556"/>
              <a:gd name="adj2" fmla="val 169940"/>
              <a:gd name="adj3" fmla="val 16667"/>
            </a:avLst>
          </a:prstGeom>
          <a:solidFill>
            <a:srgbClr val="CC99FF"/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800" b="1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在左边再放入</a:t>
            </a:r>
            <a:r>
              <a:rPr lang="en-US" altLang="zh-CN" sz="2800" b="1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100</a:t>
            </a:r>
            <a:r>
              <a:rPr lang="zh-CN" altLang="en-US" sz="2800" b="1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克。</a:t>
            </a:r>
          </a:p>
        </p:txBody>
      </p:sp>
      <p:sp>
        <p:nvSpPr>
          <p:cNvPr id="66" name="AutoShape 69"/>
          <p:cNvSpPr>
            <a:spLocks noChangeArrowheads="1"/>
          </p:cNvSpPr>
          <p:nvPr/>
        </p:nvSpPr>
        <p:spPr bwMode="auto">
          <a:xfrm>
            <a:off x="4857750" y="2286000"/>
            <a:ext cx="4000500" cy="533400"/>
          </a:xfrm>
          <a:prstGeom prst="wedgeRoundRectCallout">
            <a:avLst>
              <a:gd name="adj1" fmla="val 25310"/>
              <a:gd name="adj2" fmla="val 150361"/>
              <a:gd name="adj3" fmla="val 16667"/>
            </a:avLst>
          </a:prstGeom>
          <a:solidFill>
            <a:srgbClr val="FFFF99"/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在右边也再放入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100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克。</a:t>
            </a:r>
          </a:p>
        </p:txBody>
      </p:sp>
      <p:pic>
        <p:nvPicPr>
          <p:cNvPr id="67" name="Picture 7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76488" y="3143250"/>
            <a:ext cx="8191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7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7213" y="3135313"/>
            <a:ext cx="8191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7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9088" y="3624263"/>
            <a:ext cx="8191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7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29325" y="3924300"/>
            <a:ext cx="8191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" name="Object 2"/>
          <p:cNvGraphicFramePr>
            <a:graphicFrameLocks noChangeAspect="1"/>
          </p:cNvGraphicFramePr>
          <p:nvPr/>
        </p:nvGraphicFramePr>
        <p:xfrm>
          <a:off x="952500" y="5991225"/>
          <a:ext cx="721836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r:id="rId7" imgW="1753235" imgH="177800" progId="Equation.DSMT4">
                  <p:embed/>
                </p:oleObj>
              </mc:Choice>
              <mc:Fallback>
                <p:oleObj r:id="rId7" imgW="1753235" imgH="177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5991225"/>
                        <a:ext cx="7218363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AutoShape 84"/>
          <p:cNvSpPr>
            <a:spLocks noChangeArrowheads="1"/>
          </p:cNvSpPr>
          <p:nvPr/>
        </p:nvSpPr>
        <p:spPr bwMode="auto">
          <a:xfrm>
            <a:off x="685800" y="1647825"/>
            <a:ext cx="2886075" cy="495300"/>
          </a:xfrm>
          <a:prstGeom prst="wedgeRoundRectCallout">
            <a:avLst>
              <a:gd name="adj1" fmla="val -32537"/>
              <a:gd name="adj2" fmla="val 189880"/>
              <a:gd name="adj3" fmla="val 16667"/>
            </a:avLst>
          </a:prstGeom>
          <a:solidFill>
            <a:srgbClr val="CC99FF"/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800" b="1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从左边拿走</a:t>
            </a:r>
            <a:r>
              <a:rPr lang="en-US" altLang="zh-CN" sz="2800" b="1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2800" b="1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克。</a:t>
            </a:r>
          </a:p>
        </p:txBody>
      </p:sp>
      <p:sp>
        <p:nvSpPr>
          <p:cNvPr id="73" name="AutoShape 85"/>
          <p:cNvSpPr>
            <a:spLocks noChangeArrowheads="1"/>
          </p:cNvSpPr>
          <p:nvPr/>
        </p:nvSpPr>
        <p:spPr bwMode="auto">
          <a:xfrm>
            <a:off x="6096000" y="2333625"/>
            <a:ext cx="2547938" cy="523875"/>
          </a:xfrm>
          <a:prstGeom prst="wedgeRoundRectCallout">
            <a:avLst>
              <a:gd name="adj1" fmla="val 18750"/>
              <a:gd name="adj2" fmla="val 145833"/>
              <a:gd name="adj3" fmla="val 16667"/>
            </a:avLst>
          </a:prstGeom>
          <a:solidFill>
            <a:srgbClr val="FFFF99"/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你那边轻了。</a:t>
            </a:r>
          </a:p>
        </p:txBody>
      </p:sp>
      <p:graphicFrame>
        <p:nvGraphicFramePr>
          <p:cNvPr id="74" name="Object 3"/>
          <p:cNvGraphicFramePr>
            <a:graphicFrameLocks noChangeAspect="1"/>
          </p:cNvGraphicFramePr>
          <p:nvPr/>
        </p:nvGraphicFramePr>
        <p:xfrm>
          <a:off x="1219200" y="6021388"/>
          <a:ext cx="5961063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r:id="rId9" imgW="1448435" imgH="177800" progId="Equation.DSMT4">
                  <p:embed/>
                </p:oleObj>
              </mc:Choice>
              <mc:Fallback>
                <p:oleObj r:id="rId9" imgW="1448435" imgH="177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6021388"/>
                        <a:ext cx="5961063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AutoShape 87"/>
          <p:cNvSpPr>
            <a:spLocks noChangeArrowheads="1"/>
          </p:cNvSpPr>
          <p:nvPr/>
        </p:nvSpPr>
        <p:spPr bwMode="auto">
          <a:xfrm>
            <a:off x="5029200" y="2105025"/>
            <a:ext cx="3543300" cy="533400"/>
          </a:xfrm>
          <a:prstGeom prst="wedgeRoundRectCallout">
            <a:avLst>
              <a:gd name="adj1" fmla="val 28685"/>
              <a:gd name="adj2" fmla="val 179463"/>
              <a:gd name="adj3" fmla="val 16667"/>
            </a:avLst>
          </a:prstGeom>
          <a:solidFill>
            <a:srgbClr val="FFFF99"/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从右边也拿走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克。</a:t>
            </a:r>
          </a:p>
        </p:txBody>
      </p:sp>
      <p:sp>
        <p:nvSpPr>
          <p:cNvPr id="76" name="AutoShape 88"/>
          <p:cNvSpPr>
            <a:spLocks noChangeArrowheads="1"/>
          </p:cNvSpPr>
          <p:nvPr/>
        </p:nvSpPr>
        <p:spPr bwMode="auto">
          <a:xfrm>
            <a:off x="762000" y="1571625"/>
            <a:ext cx="2595563" cy="533400"/>
          </a:xfrm>
          <a:prstGeom prst="wedgeRoundRectCallout">
            <a:avLst>
              <a:gd name="adj1" fmla="val -28782"/>
              <a:gd name="adj2" fmla="val 202681"/>
              <a:gd name="adj3" fmla="val 16667"/>
            </a:avLst>
          </a:prstGeom>
          <a:solidFill>
            <a:srgbClr val="CC99FF"/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天平又平衡了。</a:t>
            </a:r>
          </a:p>
        </p:txBody>
      </p:sp>
      <p:graphicFrame>
        <p:nvGraphicFramePr>
          <p:cNvPr id="77" name="Object 4"/>
          <p:cNvGraphicFramePr>
            <a:graphicFrameLocks noChangeAspect="1"/>
          </p:cNvGraphicFramePr>
          <p:nvPr/>
        </p:nvGraphicFramePr>
        <p:xfrm>
          <a:off x="1905000" y="5991225"/>
          <a:ext cx="475773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r:id="rId11" imgW="1156335" imgH="177800" progId="Equation.DSMT4">
                  <p:embed/>
                </p:oleObj>
              </mc:Choice>
              <mc:Fallback>
                <p:oleObj r:id="rId11" imgW="1156335" imgH="177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991225"/>
                        <a:ext cx="4757738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01" name="图片 77" descr="QQ截图20141213142352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85750" y="3143250"/>
            <a:ext cx="12192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162 L 2.22222E-6 -0.04838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0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116 L 4.72222E-6 -0.04769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38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96296E-6 L 1.94444E-6 -0.04768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84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37 L 4.44444E-6 0.04305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68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625 L -1.66667E-6 0.04607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625 L -0.00052 0.04606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139 L -0.00052 0.0463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4259 L 4.44444E-6 0.00416 " pathEditMode="relative" rAng="0" ptsTypes="AA">
                                      <p:cBhvr>
                                        <p:cTn id="1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21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486 L 0.00052 -0.04098 " pathEditMode="relative" rAng="0" ptsTypes="AA">
                                      <p:cBhvr>
                                        <p:cTn id="1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92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4028 L -1.66667E-6 0.0044 " pathEditMode="relative" rAng="0" ptsTypes="AA">
                                      <p:cBhvr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06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4745 L 2.22222E-6 0.00208 " pathEditMode="relative" rAng="0" ptsTypes="AA">
                                      <p:cBhvr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7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4491 L 4.72222E-6 0.00162 " pathEditMode="relative" rAng="0" ptsTypes="AA">
                                      <p:cBhvr>
                                        <p:cTn id="1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15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4491 L 1.94444E-6 0.00162 " pathEditMode="relative" rAng="0" ptsTypes="AA">
                                      <p:cBhvr>
                                        <p:cTn id="1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65" grpId="0" animBg="1"/>
      <p:bldP spid="65" grpId="1" animBg="1"/>
      <p:bldP spid="66" grpId="0" animBg="1"/>
      <p:bldP spid="66" grpId="1" animBg="1"/>
      <p:bldP spid="72" grpId="0" animBg="1"/>
      <p:bldP spid="72" grpId="1" animBg="1"/>
      <p:bldP spid="73" grpId="0" animBg="1"/>
      <p:bldP spid="73" grpId="1" animBg="1"/>
      <p:bldP spid="75" grpId="0" animBg="1"/>
      <p:bldP spid="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grpSp>
        <p:nvGrpSpPr>
          <p:cNvPr id="22531" name="组合 7"/>
          <p:cNvGrpSpPr/>
          <p:nvPr/>
        </p:nvGrpSpPr>
        <p:grpSpPr bwMode="auto">
          <a:xfrm>
            <a:off x="1000125" y="785813"/>
            <a:ext cx="7358063" cy="2219325"/>
            <a:chOff x="642910" y="785794"/>
            <a:chExt cx="7358114" cy="2220072"/>
          </a:xfrm>
        </p:grpSpPr>
        <p:pic>
          <p:nvPicPr>
            <p:cNvPr id="22533" name="图片 4" descr="兔博士3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572264" y="785794"/>
              <a:ext cx="1428760" cy="2220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4" name="图片 6" descr="QQ截图20141213141639.png"/>
            <p:cNvPicPr>
              <a:picLocks noChangeAspect="1"/>
            </p:cNvPicPr>
            <p:nvPr/>
          </p:nvPicPr>
          <p:blipFill>
            <a:blip r:embed="rId4">
              <a:lum bright="-10000" contrast="20000"/>
            </a:blip>
            <a:srcRect/>
            <a:stretch>
              <a:fillRect/>
            </a:stretch>
          </p:blipFill>
          <p:spPr bwMode="auto">
            <a:xfrm>
              <a:off x="642910" y="1500174"/>
              <a:ext cx="5878326" cy="714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500" y="3233738"/>
            <a:ext cx="7929563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等式的两边同时加上或减去同一个数，等式仍然成立。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747713" y="857250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照下面的样子做实验，再写出等式。</a:t>
            </a:r>
          </a:p>
        </p:txBody>
      </p:sp>
      <p:pic>
        <p:nvPicPr>
          <p:cNvPr id="4102" name="图片 7" descr="绿枫叶1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300" y="809625"/>
            <a:ext cx="6191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3" name="Group 2"/>
          <p:cNvGrpSpPr/>
          <p:nvPr/>
        </p:nvGrpSpPr>
        <p:grpSpPr bwMode="auto">
          <a:xfrm>
            <a:off x="1905000" y="3190875"/>
            <a:ext cx="4953000" cy="1447800"/>
            <a:chOff x="0" y="0"/>
            <a:chExt cx="3120" cy="912"/>
          </a:xfrm>
        </p:grpSpPr>
        <p:sp>
          <p:nvSpPr>
            <p:cNvPr id="4114" name="Oval 3"/>
            <p:cNvSpPr>
              <a:spLocks noChangeArrowheads="1"/>
            </p:cNvSpPr>
            <p:nvPr/>
          </p:nvSpPr>
          <p:spPr bwMode="auto">
            <a:xfrm>
              <a:off x="1249" y="0"/>
              <a:ext cx="607" cy="521"/>
            </a:xfrm>
            <a:prstGeom prst="ellipse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4115" name="Rectangle 4"/>
            <p:cNvSpPr>
              <a:spLocks noChangeArrowheads="1"/>
            </p:cNvSpPr>
            <p:nvPr/>
          </p:nvSpPr>
          <p:spPr bwMode="auto">
            <a:xfrm>
              <a:off x="1488" y="619"/>
              <a:ext cx="130" cy="163"/>
            </a:xfrm>
            <a:prstGeom prst="rect">
              <a:avLst/>
            </a:prstGeom>
            <a:solidFill>
              <a:srgbClr val="00CC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4116" name="AutoShape 5"/>
            <p:cNvSpPr>
              <a:spLocks noChangeArrowheads="1"/>
            </p:cNvSpPr>
            <p:nvPr/>
          </p:nvSpPr>
          <p:spPr bwMode="auto">
            <a:xfrm>
              <a:off x="0" y="0"/>
              <a:ext cx="1040" cy="87"/>
            </a:xfrm>
            <a:custGeom>
              <a:avLst/>
              <a:gdLst>
                <a:gd name="T0" fmla="*/ 910 w 21600"/>
                <a:gd name="T1" fmla="*/ 44 h 21600"/>
                <a:gd name="T2" fmla="*/ 520 w 21600"/>
                <a:gd name="T3" fmla="*/ 87 h 21600"/>
                <a:gd name="T4" fmla="*/ 130 w 21600"/>
                <a:gd name="T5" fmla="*/ 44 h 21600"/>
                <a:gd name="T6" fmla="*/ 52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7 w 21600"/>
                <a:gd name="T13" fmla="*/ 4469 h 21600"/>
                <a:gd name="T14" fmla="*/ 17093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FF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4117" name="AutoShape 6"/>
            <p:cNvSpPr>
              <a:spLocks noChangeArrowheads="1"/>
            </p:cNvSpPr>
            <p:nvPr/>
          </p:nvSpPr>
          <p:spPr bwMode="auto">
            <a:xfrm>
              <a:off x="361" y="87"/>
              <a:ext cx="294" cy="87"/>
            </a:xfrm>
            <a:custGeom>
              <a:avLst/>
              <a:gdLst>
                <a:gd name="T0" fmla="*/ 257 w 21600"/>
                <a:gd name="T1" fmla="*/ 44 h 21600"/>
                <a:gd name="T2" fmla="*/ 147 w 21600"/>
                <a:gd name="T3" fmla="*/ 87 h 21600"/>
                <a:gd name="T4" fmla="*/ 37 w 21600"/>
                <a:gd name="T5" fmla="*/ 44 h 21600"/>
                <a:gd name="T6" fmla="*/ 1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469 h 21600"/>
                <a:gd name="T14" fmla="*/ 17118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4118" name="Rectangle 7"/>
            <p:cNvSpPr>
              <a:spLocks noChangeArrowheads="1"/>
            </p:cNvSpPr>
            <p:nvPr/>
          </p:nvSpPr>
          <p:spPr bwMode="auto">
            <a:xfrm>
              <a:off x="455" y="174"/>
              <a:ext cx="103" cy="304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4119" name="Rectangle 8"/>
            <p:cNvSpPr>
              <a:spLocks noChangeArrowheads="1"/>
            </p:cNvSpPr>
            <p:nvPr/>
          </p:nvSpPr>
          <p:spPr bwMode="auto">
            <a:xfrm>
              <a:off x="484" y="478"/>
              <a:ext cx="42" cy="304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4120" name="Rectangle 9"/>
            <p:cNvSpPr>
              <a:spLocks noChangeArrowheads="1"/>
            </p:cNvSpPr>
            <p:nvPr/>
          </p:nvSpPr>
          <p:spPr bwMode="auto">
            <a:xfrm>
              <a:off x="562" y="261"/>
              <a:ext cx="1959" cy="13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4121" name="AutoShape 10"/>
            <p:cNvSpPr>
              <a:spLocks noChangeArrowheads="1"/>
            </p:cNvSpPr>
            <p:nvPr/>
          </p:nvSpPr>
          <p:spPr bwMode="auto">
            <a:xfrm flipV="1">
              <a:off x="562" y="387"/>
              <a:ext cx="1959" cy="21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4122" name="Oval 11"/>
            <p:cNvSpPr>
              <a:spLocks noChangeArrowheads="1"/>
            </p:cNvSpPr>
            <p:nvPr/>
          </p:nvSpPr>
          <p:spPr bwMode="auto">
            <a:xfrm>
              <a:off x="1488" y="550"/>
              <a:ext cx="130" cy="13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4123" name="Oval 12"/>
            <p:cNvSpPr>
              <a:spLocks noChangeArrowheads="1"/>
            </p:cNvSpPr>
            <p:nvPr/>
          </p:nvSpPr>
          <p:spPr bwMode="auto">
            <a:xfrm>
              <a:off x="1515" y="579"/>
              <a:ext cx="72" cy="7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4124" name="AutoShape 13"/>
            <p:cNvSpPr>
              <a:spLocks noChangeArrowheads="1"/>
            </p:cNvSpPr>
            <p:nvPr/>
          </p:nvSpPr>
          <p:spPr bwMode="auto">
            <a:xfrm flipV="1">
              <a:off x="0" y="782"/>
              <a:ext cx="3120" cy="130"/>
            </a:xfrm>
            <a:custGeom>
              <a:avLst/>
              <a:gdLst>
                <a:gd name="T0" fmla="*/ 3073 w 21600"/>
                <a:gd name="T1" fmla="*/ 65 h 21600"/>
                <a:gd name="T2" fmla="*/ 1560 w 21600"/>
                <a:gd name="T3" fmla="*/ 130 h 21600"/>
                <a:gd name="T4" fmla="*/ 47 w 21600"/>
                <a:gd name="T5" fmla="*/ 65 h 21600"/>
                <a:gd name="T6" fmla="*/ 156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25 w 21600"/>
                <a:gd name="T13" fmla="*/ 2160 h 21600"/>
                <a:gd name="T14" fmla="*/ 19475 w 21600"/>
                <a:gd name="T15" fmla="*/ 1944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43" y="21600"/>
                  </a:lnTo>
                  <a:lnTo>
                    <a:pt x="2095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99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4125" name="AutoShape 14"/>
            <p:cNvSpPr>
              <a:spLocks noChangeArrowheads="1"/>
            </p:cNvSpPr>
            <p:nvPr/>
          </p:nvSpPr>
          <p:spPr bwMode="auto">
            <a:xfrm>
              <a:off x="2066" y="0"/>
              <a:ext cx="1040" cy="87"/>
            </a:xfrm>
            <a:custGeom>
              <a:avLst/>
              <a:gdLst>
                <a:gd name="T0" fmla="*/ 910 w 21600"/>
                <a:gd name="T1" fmla="*/ 44 h 21600"/>
                <a:gd name="T2" fmla="*/ 520 w 21600"/>
                <a:gd name="T3" fmla="*/ 87 h 21600"/>
                <a:gd name="T4" fmla="*/ 130 w 21600"/>
                <a:gd name="T5" fmla="*/ 44 h 21600"/>
                <a:gd name="T6" fmla="*/ 52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7 w 21600"/>
                <a:gd name="T13" fmla="*/ 4469 h 21600"/>
                <a:gd name="T14" fmla="*/ 17093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FF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4126" name="AutoShape 15"/>
            <p:cNvSpPr>
              <a:spLocks noChangeArrowheads="1"/>
            </p:cNvSpPr>
            <p:nvPr/>
          </p:nvSpPr>
          <p:spPr bwMode="auto">
            <a:xfrm>
              <a:off x="2427" y="87"/>
              <a:ext cx="294" cy="87"/>
            </a:xfrm>
            <a:custGeom>
              <a:avLst/>
              <a:gdLst>
                <a:gd name="T0" fmla="*/ 257 w 21600"/>
                <a:gd name="T1" fmla="*/ 44 h 21600"/>
                <a:gd name="T2" fmla="*/ 147 w 21600"/>
                <a:gd name="T3" fmla="*/ 87 h 21600"/>
                <a:gd name="T4" fmla="*/ 37 w 21600"/>
                <a:gd name="T5" fmla="*/ 44 h 21600"/>
                <a:gd name="T6" fmla="*/ 1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469 h 21600"/>
                <a:gd name="T14" fmla="*/ 17118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4127" name="Rectangle 16"/>
            <p:cNvSpPr>
              <a:spLocks noChangeArrowheads="1"/>
            </p:cNvSpPr>
            <p:nvPr/>
          </p:nvSpPr>
          <p:spPr bwMode="auto">
            <a:xfrm>
              <a:off x="2521" y="174"/>
              <a:ext cx="102" cy="304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4128" name="Rectangle 17"/>
            <p:cNvSpPr>
              <a:spLocks noChangeArrowheads="1"/>
            </p:cNvSpPr>
            <p:nvPr/>
          </p:nvSpPr>
          <p:spPr bwMode="auto">
            <a:xfrm>
              <a:off x="2549" y="478"/>
              <a:ext cx="43" cy="304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4129" name="Line 18"/>
            <p:cNvSpPr>
              <a:spLocks noChangeShapeType="1"/>
            </p:cNvSpPr>
            <p:nvPr/>
          </p:nvSpPr>
          <p:spPr bwMode="auto">
            <a:xfrm flipH="1">
              <a:off x="1551" y="0"/>
              <a:ext cx="2" cy="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0" name="Line 19"/>
            <p:cNvSpPr>
              <a:spLocks noChangeShapeType="1"/>
            </p:cNvSpPr>
            <p:nvPr/>
          </p:nvSpPr>
          <p:spPr bwMode="auto">
            <a:xfrm>
              <a:off x="1508" y="2"/>
              <a:ext cx="3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1" name="Line 20"/>
            <p:cNvSpPr>
              <a:spLocks noChangeShapeType="1"/>
            </p:cNvSpPr>
            <p:nvPr/>
          </p:nvSpPr>
          <p:spPr bwMode="auto">
            <a:xfrm>
              <a:off x="1464" y="11"/>
              <a:ext cx="8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2" name="Line 21"/>
            <p:cNvSpPr>
              <a:spLocks noChangeShapeType="1"/>
            </p:cNvSpPr>
            <p:nvPr/>
          </p:nvSpPr>
          <p:spPr bwMode="auto">
            <a:xfrm>
              <a:off x="1387" y="43"/>
              <a:ext cx="7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3" name="Line 22"/>
            <p:cNvSpPr>
              <a:spLocks noChangeShapeType="1"/>
            </p:cNvSpPr>
            <p:nvPr/>
          </p:nvSpPr>
          <p:spPr bwMode="auto">
            <a:xfrm>
              <a:off x="1352" y="65"/>
              <a:ext cx="8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4" name="Line 23"/>
            <p:cNvSpPr>
              <a:spLocks noChangeShapeType="1"/>
            </p:cNvSpPr>
            <p:nvPr/>
          </p:nvSpPr>
          <p:spPr bwMode="auto">
            <a:xfrm>
              <a:off x="1320" y="94"/>
              <a:ext cx="7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5" name="Line 24"/>
            <p:cNvSpPr>
              <a:spLocks noChangeShapeType="1"/>
            </p:cNvSpPr>
            <p:nvPr/>
          </p:nvSpPr>
          <p:spPr bwMode="auto">
            <a:xfrm>
              <a:off x="1425" y="24"/>
              <a:ext cx="7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6" name="Line 25"/>
            <p:cNvSpPr>
              <a:spLocks noChangeShapeType="1"/>
            </p:cNvSpPr>
            <p:nvPr/>
          </p:nvSpPr>
          <p:spPr bwMode="auto">
            <a:xfrm flipH="1">
              <a:off x="1589" y="0"/>
              <a:ext cx="7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7" name="Line 26"/>
            <p:cNvSpPr>
              <a:spLocks noChangeShapeType="1"/>
            </p:cNvSpPr>
            <p:nvPr/>
          </p:nvSpPr>
          <p:spPr bwMode="auto">
            <a:xfrm flipH="1">
              <a:off x="1625" y="11"/>
              <a:ext cx="14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8" name="Line 27"/>
            <p:cNvSpPr>
              <a:spLocks noChangeShapeType="1"/>
            </p:cNvSpPr>
            <p:nvPr/>
          </p:nvSpPr>
          <p:spPr bwMode="auto">
            <a:xfrm flipH="1">
              <a:off x="1658" y="24"/>
              <a:ext cx="21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9" name="Line 28"/>
            <p:cNvSpPr>
              <a:spLocks noChangeShapeType="1"/>
            </p:cNvSpPr>
            <p:nvPr/>
          </p:nvSpPr>
          <p:spPr bwMode="auto">
            <a:xfrm flipH="1">
              <a:off x="1692" y="42"/>
              <a:ext cx="21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0" name="Line 29"/>
            <p:cNvSpPr>
              <a:spLocks noChangeShapeType="1"/>
            </p:cNvSpPr>
            <p:nvPr/>
          </p:nvSpPr>
          <p:spPr bwMode="auto">
            <a:xfrm flipH="1">
              <a:off x="1724" y="60"/>
              <a:ext cx="22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1" name="Line 31"/>
            <p:cNvSpPr>
              <a:spLocks noChangeShapeType="1"/>
            </p:cNvSpPr>
            <p:nvPr/>
          </p:nvSpPr>
          <p:spPr bwMode="auto">
            <a:xfrm flipV="1">
              <a:off x="1553" y="130"/>
              <a:ext cx="0" cy="13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3571875" y="4857750"/>
          <a:ext cx="172878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r:id="rId5" imgW="443865" imgH="177800" progId="Equation.DSMT4">
                  <p:embed/>
                </p:oleObj>
              </mc:Choice>
              <mc:Fallback>
                <p:oleObj r:id="rId5" imgW="443865" imgH="177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4857750"/>
                        <a:ext cx="172878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"/>
          <p:cNvGraphicFramePr>
            <a:graphicFrameLocks noChangeAspect="1"/>
          </p:cNvGraphicFramePr>
          <p:nvPr/>
        </p:nvGraphicFramePr>
        <p:xfrm>
          <a:off x="3143250" y="5572125"/>
          <a:ext cx="27146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r:id="rId7" imgW="710565" imgH="177800" progId="Equation.DSMT4">
                  <p:embed/>
                </p:oleObj>
              </mc:Choice>
              <mc:Fallback>
                <p:oleObj r:id="rId7" imgW="710565" imgH="177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5572125"/>
                        <a:ext cx="271462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" name="Picture 7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05050" y="2700338"/>
            <a:ext cx="6953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7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95938" y="2705100"/>
            <a:ext cx="6953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7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614488" y="2690813"/>
            <a:ext cx="6953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7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00375" y="2690813"/>
            <a:ext cx="6953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8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24425" y="2705100"/>
            <a:ext cx="6953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8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62688" y="2714625"/>
            <a:ext cx="6953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8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943600" y="2243138"/>
            <a:ext cx="6953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8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57800" y="2243138"/>
            <a:ext cx="6953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8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667000" y="2214563"/>
            <a:ext cx="6953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8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81200" y="2214563"/>
            <a:ext cx="6953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747713" y="857250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照下面的样子做实验，再写出等式。</a:t>
            </a:r>
          </a:p>
        </p:txBody>
      </p:sp>
      <p:pic>
        <p:nvPicPr>
          <p:cNvPr id="5126" name="图片 7" descr="绿枫叶1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300" y="809625"/>
            <a:ext cx="6191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7" name="Group 2"/>
          <p:cNvGrpSpPr/>
          <p:nvPr/>
        </p:nvGrpSpPr>
        <p:grpSpPr bwMode="auto">
          <a:xfrm>
            <a:off x="1905000" y="3171825"/>
            <a:ext cx="4953000" cy="1447800"/>
            <a:chOff x="0" y="0"/>
            <a:chExt cx="3120" cy="912"/>
          </a:xfrm>
        </p:grpSpPr>
        <p:sp>
          <p:nvSpPr>
            <p:cNvPr id="5140" name="Oval 3"/>
            <p:cNvSpPr>
              <a:spLocks noChangeArrowheads="1"/>
            </p:cNvSpPr>
            <p:nvPr/>
          </p:nvSpPr>
          <p:spPr bwMode="auto">
            <a:xfrm>
              <a:off x="1249" y="0"/>
              <a:ext cx="607" cy="521"/>
            </a:xfrm>
            <a:prstGeom prst="ellipse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141" name="Rectangle 4"/>
            <p:cNvSpPr>
              <a:spLocks noChangeArrowheads="1"/>
            </p:cNvSpPr>
            <p:nvPr/>
          </p:nvSpPr>
          <p:spPr bwMode="auto">
            <a:xfrm>
              <a:off x="1488" y="619"/>
              <a:ext cx="130" cy="163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142" name="AutoShape 5"/>
            <p:cNvSpPr>
              <a:spLocks noChangeArrowheads="1"/>
            </p:cNvSpPr>
            <p:nvPr/>
          </p:nvSpPr>
          <p:spPr bwMode="auto">
            <a:xfrm>
              <a:off x="0" y="0"/>
              <a:ext cx="1040" cy="87"/>
            </a:xfrm>
            <a:custGeom>
              <a:avLst/>
              <a:gdLst>
                <a:gd name="T0" fmla="*/ 910 w 21600"/>
                <a:gd name="T1" fmla="*/ 44 h 21600"/>
                <a:gd name="T2" fmla="*/ 520 w 21600"/>
                <a:gd name="T3" fmla="*/ 87 h 21600"/>
                <a:gd name="T4" fmla="*/ 130 w 21600"/>
                <a:gd name="T5" fmla="*/ 44 h 21600"/>
                <a:gd name="T6" fmla="*/ 52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7 w 21600"/>
                <a:gd name="T13" fmla="*/ 4469 h 21600"/>
                <a:gd name="T14" fmla="*/ 17093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FF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143" name="AutoShape 6"/>
            <p:cNvSpPr>
              <a:spLocks noChangeArrowheads="1"/>
            </p:cNvSpPr>
            <p:nvPr/>
          </p:nvSpPr>
          <p:spPr bwMode="auto">
            <a:xfrm>
              <a:off x="361" y="87"/>
              <a:ext cx="294" cy="87"/>
            </a:xfrm>
            <a:custGeom>
              <a:avLst/>
              <a:gdLst>
                <a:gd name="T0" fmla="*/ 257 w 21600"/>
                <a:gd name="T1" fmla="*/ 44 h 21600"/>
                <a:gd name="T2" fmla="*/ 147 w 21600"/>
                <a:gd name="T3" fmla="*/ 87 h 21600"/>
                <a:gd name="T4" fmla="*/ 37 w 21600"/>
                <a:gd name="T5" fmla="*/ 44 h 21600"/>
                <a:gd name="T6" fmla="*/ 1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469 h 21600"/>
                <a:gd name="T14" fmla="*/ 17118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144" name="Rectangle 7"/>
            <p:cNvSpPr>
              <a:spLocks noChangeArrowheads="1"/>
            </p:cNvSpPr>
            <p:nvPr/>
          </p:nvSpPr>
          <p:spPr bwMode="auto">
            <a:xfrm>
              <a:off x="455" y="174"/>
              <a:ext cx="103" cy="304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145" name="Rectangle 8"/>
            <p:cNvSpPr>
              <a:spLocks noChangeArrowheads="1"/>
            </p:cNvSpPr>
            <p:nvPr/>
          </p:nvSpPr>
          <p:spPr bwMode="auto">
            <a:xfrm>
              <a:off x="484" y="478"/>
              <a:ext cx="42" cy="304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146" name="Rectangle 9"/>
            <p:cNvSpPr>
              <a:spLocks noChangeArrowheads="1"/>
            </p:cNvSpPr>
            <p:nvPr/>
          </p:nvSpPr>
          <p:spPr bwMode="auto">
            <a:xfrm>
              <a:off x="562" y="261"/>
              <a:ext cx="1959" cy="13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147" name="AutoShape 10"/>
            <p:cNvSpPr>
              <a:spLocks noChangeArrowheads="1"/>
            </p:cNvSpPr>
            <p:nvPr/>
          </p:nvSpPr>
          <p:spPr bwMode="auto">
            <a:xfrm flipV="1">
              <a:off x="562" y="387"/>
              <a:ext cx="1959" cy="21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148" name="Oval 11"/>
            <p:cNvSpPr>
              <a:spLocks noChangeArrowheads="1"/>
            </p:cNvSpPr>
            <p:nvPr/>
          </p:nvSpPr>
          <p:spPr bwMode="auto">
            <a:xfrm>
              <a:off x="1488" y="550"/>
              <a:ext cx="130" cy="13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149" name="Oval 12"/>
            <p:cNvSpPr>
              <a:spLocks noChangeArrowheads="1"/>
            </p:cNvSpPr>
            <p:nvPr/>
          </p:nvSpPr>
          <p:spPr bwMode="auto">
            <a:xfrm>
              <a:off x="1515" y="579"/>
              <a:ext cx="72" cy="7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150" name="AutoShape 13"/>
            <p:cNvSpPr>
              <a:spLocks noChangeArrowheads="1"/>
            </p:cNvSpPr>
            <p:nvPr/>
          </p:nvSpPr>
          <p:spPr bwMode="auto">
            <a:xfrm flipV="1">
              <a:off x="0" y="782"/>
              <a:ext cx="3120" cy="130"/>
            </a:xfrm>
            <a:custGeom>
              <a:avLst/>
              <a:gdLst>
                <a:gd name="T0" fmla="*/ 3073 w 21600"/>
                <a:gd name="T1" fmla="*/ 65 h 21600"/>
                <a:gd name="T2" fmla="*/ 1560 w 21600"/>
                <a:gd name="T3" fmla="*/ 130 h 21600"/>
                <a:gd name="T4" fmla="*/ 47 w 21600"/>
                <a:gd name="T5" fmla="*/ 65 h 21600"/>
                <a:gd name="T6" fmla="*/ 156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25 w 21600"/>
                <a:gd name="T13" fmla="*/ 2160 h 21600"/>
                <a:gd name="T14" fmla="*/ 19475 w 21600"/>
                <a:gd name="T15" fmla="*/ 1944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43" y="21600"/>
                  </a:lnTo>
                  <a:lnTo>
                    <a:pt x="2095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99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151" name="AutoShape 14"/>
            <p:cNvSpPr>
              <a:spLocks noChangeArrowheads="1"/>
            </p:cNvSpPr>
            <p:nvPr/>
          </p:nvSpPr>
          <p:spPr bwMode="auto">
            <a:xfrm>
              <a:off x="2066" y="0"/>
              <a:ext cx="1040" cy="87"/>
            </a:xfrm>
            <a:custGeom>
              <a:avLst/>
              <a:gdLst>
                <a:gd name="T0" fmla="*/ 910 w 21600"/>
                <a:gd name="T1" fmla="*/ 44 h 21600"/>
                <a:gd name="T2" fmla="*/ 520 w 21600"/>
                <a:gd name="T3" fmla="*/ 87 h 21600"/>
                <a:gd name="T4" fmla="*/ 130 w 21600"/>
                <a:gd name="T5" fmla="*/ 44 h 21600"/>
                <a:gd name="T6" fmla="*/ 52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7 w 21600"/>
                <a:gd name="T13" fmla="*/ 4469 h 21600"/>
                <a:gd name="T14" fmla="*/ 17093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FF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152" name="AutoShape 15"/>
            <p:cNvSpPr>
              <a:spLocks noChangeArrowheads="1"/>
            </p:cNvSpPr>
            <p:nvPr/>
          </p:nvSpPr>
          <p:spPr bwMode="auto">
            <a:xfrm>
              <a:off x="2427" y="87"/>
              <a:ext cx="294" cy="87"/>
            </a:xfrm>
            <a:custGeom>
              <a:avLst/>
              <a:gdLst>
                <a:gd name="T0" fmla="*/ 257 w 21600"/>
                <a:gd name="T1" fmla="*/ 44 h 21600"/>
                <a:gd name="T2" fmla="*/ 147 w 21600"/>
                <a:gd name="T3" fmla="*/ 87 h 21600"/>
                <a:gd name="T4" fmla="*/ 37 w 21600"/>
                <a:gd name="T5" fmla="*/ 44 h 21600"/>
                <a:gd name="T6" fmla="*/ 1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469 h 21600"/>
                <a:gd name="T14" fmla="*/ 17118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153" name="Rectangle 16"/>
            <p:cNvSpPr>
              <a:spLocks noChangeArrowheads="1"/>
            </p:cNvSpPr>
            <p:nvPr/>
          </p:nvSpPr>
          <p:spPr bwMode="auto">
            <a:xfrm>
              <a:off x="2521" y="174"/>
              <a:ext cx="102" cy="304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154" name="Rectangle 17"/>
            <p:cNvSpPr>
              <a:spLocks noChangeArrowheads="1"/>
            </p:cNvSpPr>
            <p:nvPr/>
          </p:nvSpPr>
          <p:spPr bwMode="auto">
            <a:xfrm>
              <a:off x="2549" y="478"/>
              <a:ext cx="43" cy="304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155" name="Line 18"/>
            <p:cNvSpPr>
              <a:spLocks noChangeShapeType="1"/>
            </p:cNvSpPr>
            <p:nvPr/>
          </p:nvSpPr>
          <p:spPr bwMode="auto">
            <a:xfrm flipH="1">
              <a:off x="1551" y="0"/>
              <a:ext cx="2" cy="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6" name="Line 19"/>
            <p:cNvSpPr>
              <a:spLocks noChangeShapeType="1"/>
            </p:cNvSpPr>
            <p:nvPr/>
          </p:nvSpPr>
          <p:spPr bwMode="auto">
            <a:xfrm>
              <a:off x="1508" y="2"/>
              <a:ext cx="3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7" name="Line 20"/>
            <p:cNvSpPr>
              <a:spLocks noChangeShapeType="1"/>
            </p:cNvSpPr>
            <p:nvPr/>
          </p:nvSpPr>
          <p:spPr bwMode="auto">
            <a:xfrm>
              <a:off x="1464" y="11"/>
              <a:ext cx="8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8" name="Line 21"/>
            <p:cNvSpPr>
              <a:spLocks noChangeShapeType="1"/>
            </p:cNvSpPr>
            <p:nvPr/>
          </p:nvSpPr>
          <p:spPr bwMode="auto">
            <a:xfrm>
              <a:off x="1387" y="43"/>
              <a:ext cx="7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9" name="Line 22"/>
            <p:cNvSpPr>
              <a:spLocks noChangeShapeType="1"/>
            </p:cNvSpPr>
            <p:nvPr/>
          </p:nvSpPr>
          <p:spPr bwMode="auto">
            <a:xfrm>
              <a:off x="1352" y="65"/>
              <a:ext cx="8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0" name="Line 23"/>
            <p:cNvSpPr>
              <a:spLocks noChangeShapeType="1"/>
            </p:cNvSpPr>
            <p:nvPr/>
          </p:nvSpPr>
          <p:spPr bwMode="auto">
            <a:xfrm>
              <a:off x="1320" y="94"/>
              <a:ext cx="7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1" name="Line 24"/>
            <p:cNvSpPr>
              <a:spLocks noChangeShapeType="1"/>
            </p:cNvSpPr>
            <p:nvPr/>
          </p:nvSpPr>
          <p:spPr bwMode="auto">
            <a:xfrm>
              <a:off x="1425" y="24"/>
              <a:ext cx="7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2" name="Line 25"/>
            <p:cNvSpPr>
              <a:spLocks noChangeShapeType="1"/>
            </p:cNvSpPr>
            <p:nvPr/>
          </p:nvSpPr>
          <p:spPr bwMode="auto">
            <a:xfrm flipH="1">
              <a:off x="1589" y="0"/>
              <a:ext cx="7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3" name="Line 26"/>
            <p:cNvSpPr>
              <a:spLocks noChangeShapeType="1"/>
            </p:cNvSpPr>
            <p:nvPr/>
          </p:nvSpPr>
          <p:spPr bwMode="auto">
            <a:xfrm flipH="1">
              <a:off x="1625" y="11"/>
              <a:ext cx="14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4" name="Line 27"/>
            <p:cNvSpPr>
              <a:spLocks noChangeShapeType="1"/>
            </p:cNvSpPr>
            <p:nvPr/>
          </p:nvSpPr>
          <p:spPr bwMode="auto">
            <a:xfrm flipH="1">
              <a:off x="1658" y="24"/>
              <a:ext cx="21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5" name="Line 28"/>
            <p:cNvSpPr>
              <a:spLocks noChangeShapeType="1"/>
            </p:cNvSpPr>
            <p:nvPr/>
          </p:nvSpPr>
          <p:spPr bwMode="auto">
            <a:xfrm flipH="1">
              <a:off x="1692" y="42"/>
              <a:ext cx="21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6" name="Line 29"/>
            <p:cNvSpPr>
              <a:spLocks noChangeShapeType="1"/>
            </p:cNvSpPr>
            <p:nvPr/>
          </p:nvSpPr>
          <p:spPr bwMode="auto">
            <a:xfrm flipH="1">
              <a:off x="1724" y="60"/>
              <a:ext cx="22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7" name="Line 30"/>
            <p:cNvSpPr>
              <a:spLocks noChangeShapeType="1"/>
            </p:cNvSpPr>
            <p:nvPr/>
          </p:nvSpPr>
          <p:spPr bwMode="auto">
            <a:xfrm flipH="1">
              <a:off x="1755" y="87"/>
              <a:ext cx="22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8" name="Line 31"/>
            <p:cNvSpPr>
              <a:spLocks noChangeShapeType="1"/>
            </p:cNvSpPr>
            <p:nvPr/>
          </p:nvSpPr>
          <p:spPr bwMode="auto">
            <a:xfrm flipV="1">
              <a:off x="1553" y="130"/>
              <a:ext cx="0" cy="13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3041650" y="4705350"/>
          <a:ext cx="276701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r:id="rId5" imgW="710565" imgH="177800" progId="Equation.DSMT4">
                  <p:embed/>
                </p:oleObj>
              </mc:Choice>
              <mc:Fallback>
                <p:oleObj r:id="rId5" imgW="710565" imgH="177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650" y="4705350"/>
                        <a:ext cx="2767013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"/>
          <p:cNvGraphicFramePr>
            <a:graphicFrameLocks noChangeAspect="1"/>
          </p:cNvGraphicFramePr>
          <p:nvPr/>
        </p:nvGraphicFramePr>
        <p:xfrm>
          <a:off x="3041650" y="5348288"/>
          <a:ext cx="28162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r:id="rId7" imgW="723265" imgH="177800" progId="Equation.DSMT4">
                  <p:embed/>
                </p:oleObj>
              </mc:Choice>
              <mc:Fallback>
                <p:oleObj r:id="rId7" imgW="723265" imgH="177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650" y="5348288"/>
                        <a:ext cx="281622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" name="Picture 3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676400" y="2219325"/>
            <a:ext cx="7048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4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62200" y="2224088"/>
            <a:ext cx="7048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48000" y="2214563"/>
            <a:ext cx="7048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676400" y="2700338"/>
            <a:ext cx="7048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62200" y="2700338"/>
            <a:ext cx="7048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62288" y="2700338"/>
            <a:ext cx="7048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24600" y="2700338"/>
            <a:ext cx="7048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653088" y="2700338"/>
            <a:ext cx="7048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72050" y="2700338"/>
            <a:ext cx="7048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67288" y="2228850"/>
            <a:ext cx="7048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653088" y="2228850"/>
            <a:ext cx="7048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5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24600" y="2228850"/>
            <a:ext cx="7048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图片 3" descr="QQ截图20141213142352.png"/>
          <p:cNvPicPr>
            <a:picLocks noChangeAspect="1"/>
          </p:cNvPicPr>
          <p:nvPr/>
        </p:nvPicPr>
        <p:blipFill>
          <a:blip r:embed="rId4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1428750" y="2786063"/>
            <a:ext cx="7500938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458913" y="1071563"/>
          <a:ext cx="1728787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r:id="rId5" imgW="443865" imgH="177800" progId="Equation.DSMT4">
                  <p:embed/>
                </p:oleObj>
              </mc:Choice>
              <mc:Fallback>
                <p:oleObj r:id="rId5" imgW="443865" imgH="177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1071563"/>
                        <a:ext cx="1728787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143000" y="1951038"/>
          <a:ext cx="27146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r:id="rId7" imgW="710565" imgH="177800" progId="Equation.DSMT4">
                  <p:embed/>
                </p:oleObj>
              </mc:Choice>
              <mc:Fallback>
                <p:oleObj r:id="rId7" imgW="710565" imgH="177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51038"/>
                        <a:ext cx="271462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662488" y="1143000"/>
          <a:ext cx="2767012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r:id="rId9" imgW="710565" imgH="177800" progId="Equation.DSMT4">
                  <p:embed/>
                </p:oleObj>
              </mc:Choice>
              <mc:Fallback>
                <p:oleObj r:id="rId9" imgW="710565" imgH="177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1143000"/>
                        <a:ext cx="2767012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613275" y="1951038"/>
          <a:ext cx="28162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r:id="rId11" imgW="723265" imgH="177800" progId="Equation.DSMT4">
                  <p:embed/>
                </p:oleObj>
              </mc:Choice>
              <mc:Fallback>
                <p:oleObj r:id="rId11" imgW="723265" imgH="177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275" y="1951038"/>
                        <a:ext cx="281622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1500" y="4286250"/>
            <a:ext cx="792956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等式的两边同时乘或除以同一个数（除数不能为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），等式仍然成立。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浅绿商务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浅绿商务">
      <a:majorFont>
        <a:latin typeface="黑体"/>
        <a:ea typeface="微软雅黑"/>
        <a:cs typeface=""/>
      </a:majorFont>
      <a:minorFont>
        <a:latin typeface="黑体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浅绿商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主题10</Template>
  <TotalTime>0</TotalTime>
  <Words>347</Words>
  <Application>Microsoft Office PowerPoint</Application>
  <PresentationFormat>全屏显示(4:3)</PresentationFormat>
  <Paragraphs>73</Paragraphs>
  <Slides>11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汉仪小隶书简</vt:lpstr>
      <vt:lpstr>黑体</vt:lpstr>
      <vt:lpstr>楷体_GB2312</vt:lpstr>
      <vt:lpstr>宋体</vt:lpstr>
      <vt:lpstr>微软雅黑</vt:lpstr>
      <vt:lpstr>Arial</vt:lpstr>
      <vt:lpstr>Calibri</vt:lpstr>
      <vt:lpstr>WWW.2PPT.COM
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2014-12-13T07:13:00Z</dcterms:created>
  <dcterms:modified xsi:type="dcterms:W3CDTF">2023-01-17T00:42:48Z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9144F349D2DC4F01B5036E491D0C556B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