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62" r:id="rId4"/>
    <p:sldId id="264" r:id="rId5"/>
    <p:sldId id="263" r:id="rId6"/>
    <p:sldId id="261" r:id="rId7"/>
    <p:sldId id="265" r:id="rId8"/>
    <p:sldId id="266" r:id="rId9"/>
    <p:sldId id="267" r:id="rId10"/>
    <p:sldId id="268" r:id="rId11"/>
    <p:sldId id="287" r:id="rId12"/>
    <p:sldId id="274" r:id="rId13"/>
    <p:sldId id="284" r:id="rId14"/>
    <p:sldId id="283" r:id="rId15"/>
    <p:sldId id="285" r:id="rId16"/>
    <p:sldId id="282" r:id="rId17"/>
    <p:sldId id="275" r:id="rId18"/>
    <p:sldId id="286" r:id="rId19"/>
    <p:sldId id="277" r:id="rId20"/>
    <p:sldId id="280" r:id="rId21"/>
    <p:sldId id="281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901508" y="1634087"/>
            <a:ext cx="8994140" cy="2624455"/>
            <a:chOff x="4430" y="908"/>
            <a:chExt cx="14164" cy="4133"/>
          </a:xfrm>
        </p:grpSpPr>
        <p:sp>
          <p:nvSpPr>
            <p:cNvPr id="3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430" y="908"/>
              <a:ext cx="14164" cy="3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latin typeface="微软雅黑" panose="020B0503020204020204" charset="-122"/>
                  <a:ea typeface="微软雅黑" panose="020B0503020204020204" charset="-122"/>
                </a:rPr>
                <a:t>Unit </a:t>
              </a:r>
              <a:r>
                <a:rPr lang="en-US" altLang="zh-CN" sz="4400" dirty="0" smtClean="0">
                  <a:latin typeface="微软雅黑" panose="020B0503020204020204" charset="-122"/>
                  <a:ea typeface="微软雅黑" panose="020B0503020204020204" charset="-122"/>
                </a:rPr>
                <a:t>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400" dirty="0" smtClean="0">
                  <a:latin typeface="微软雅黑" panose="020B0503020204020204" charset="-122"/>
                  <a:ea typeface="微软雅黑" panose="020B0503020204020204" charset="-122"/>
                </a:rPr>
                <a:t>What are the shirts made of</a:t>
              </a:r>
              <a:r>
                <a:rPr lang="zh-CN" altLang="en-US" sz="4400" dirty="0" smtClean="0">
                  <a:latin typeface="微软雅黑" panose="020B0503020204020204" charset="-122"/>
                  <a:ea typeface="微软雅黑" panose="020B0503020204020204" charset="-122"/>
                </a:rPr>
                <a:t>？</a:t>
              </a:r>
              <a:endParaRPr lang="zh-CN" altLang="en-US" sz="4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13816" y="207287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5416578" y="3843044"/>
            <a:ext cx="1963999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课时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6616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16879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)5. In 2022, Beijing will host the Winter Olympics.  ________ my brother and I want to watch the games.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Neither  		B. All		C. Either  		D. Both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9"/>
          <p:cNvSpPr txBox="1"/>
          <p:nvPr/>
        </p:nvSpPr>
        <p:spPr>
          <a:xfrm>
            <a:off x="918845" y="3237230"/>
            <a:ext cx="9027160" cy="15826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考查不定代词。句意：在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2022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年，北京将举办冬季奥运会。我和弟弟都想去观看比赛。这里表示“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两者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)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都”，用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both…and…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92455" y="1609090"/>
            <a:ext cx="9587865" cy="3900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Letting kids learn more about science at an early age is easier than you think.  It is happening all around us, and you can __1__ everyday things to encourage your children's interest.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  Most parents believe it is difficult to help their children with science.  But you don't need a high scientific __2__ to teach your children science.  All you need is that you're willing to try, to see the world, and to __3__ the time to encourage their natural curiosity(</a:t>
            </a:r>
            <a:r>
              <a:rPr lang="zh-CN" altLang="en-US" sz="2400" b="1" dirty="0" smtClean="0">
                <a:latin typeface="Times New Roman" panose="02020603050405020304" charset="0"/>
              </a:rPr>
              <a:t>好奇</a:t>
            </a:r>
            <a:r>
              <a:rPr lang="en-US" altLang="zh-CN" sz="2400" b="1" dirty="0" smtClean="0">
                <a:latin typeface="Times New Roman" panose="02020603050405020304" charset="0"/>
              </a:rPr>
              <a:t>). </a:t>
            </a:r>
          </a:p>
        </p:txBody>
      </p:sp>
      <p:sp>
        <p:nvSpPr>
          <p:cNvPr id="5" name="Rectangle 9"/>
          <p:cNvSpPr/>
          <p:nvPr/>
        </p:nvSpPr>
        <p:spPr>
          <a:xfrm>
            <a:off x="649923" y="1042512"/>
            <a:ext cx="1869423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Ⅴ.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完形填空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9275" y="109156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18398" y="986207"/>
            <a:ext cx="9587865" cy="55622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You can help by having an active attitude(</a:t>
            </a:r>
            <a:r>
              <a:rPr lang="zh-CN" altLang="en-US" sz="2400" b="1" dirty="0" smtClean="0">
                <a:latin typeface="Times New Roman" panose="02020603050405020304" charset="0"/>
              </a:rPr>
              <a:t>态度</a:t>
            </a:r>
            <a:r>
              <a:rPr lang="en-US" altLang="zh-CN" sz="2400" b="1" dirty="0" smtClean="0">
                <a:latin typeface="Times New Roman" panose="02020603050405020304" charset="0"/>
              </a:rPr>
              <a:t>) towards science yourself.  Then start __4__ by asking your children questions about the things you see every day.  And then listen to their answers without judging(</a:t>
            </a:r>
            <a:r>
              <a:rPr lang="zh-CN" altLang="en-US" sz="2400" b="1" dirty="0" smtClean="0">
                <a:latin typeface="Times New Roman" panose="02020603050405020304" charset="0"/>
              </a:rPr>
              <a:t>评判</a:t>
            </a:r>
            <a:r>
              <a:rPr lang="en-US" altLang="zh-CN" sz="2400" b="1" dirty="0" smtClean="0">
                <a:latin typeface="Times New Roman" panose="02020603050405020304" charset="0"/>
              </a:rPr>
              <a:t>) them, which will __5__ their confidence(</a:t>
            </a:r>
            <a:r>
              <a:rPr lang="zh-CN" altLang="en-US" sz="2400" b="1" dirty="0" smtClean="0">
                <a:latin typeface="Times New Roman" panose="02020603050405020304" charset="0"/>
              </a:rPr>
              <a:t>自信</a:t>
            </a:r>
            <a:r>
              <a:rPr lang="en-US" altLang="zh-CN" sz="2400" b="1" dirty="0" smtClean="0">
                <a:latin typeface="Times New Roman" panose="02020603050405020304" charset="0"/>
              </a:rPr>
              <a:t>), and help you decide just what your children know or do not know.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Different kids have different interest, __6__ they need different kinds of science projects.  Collect­ing rocks may interest your young daughter, but your older son may need something more to deal with it.  Knowing your children is the best way to __7__ enjoyable learning activities.  Here are some more pieces of advice</a:t>
            </a:r>
            <a:r>
              <a:rPr lang="zh-CN" altLang="en-US" sz="2400" b="1" dirty="0" smtClean="0">
                <a:latin typeface="Times New Roman" panose="02020603050405020304" charset="0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1238" y="1519607"/>
            <a:ext cx="9587865" cy="44579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Choose activities that are the right __8__ of difficulty.  If you are not sure, pick something easier.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Read the suggested ages on any projects, books, and then make sure that the activity is __9__ for your child.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Let your child choose the project or activity himself.  It's easy enough to ask rather than force him.  Suggest choosing 2 or 3 things your child can do.  When a child picks something he is __10__ in, he will enjoy it and learn more from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1238" y="1519607"/>
            <a:ext cx="9587865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)1. A. buy  	B. make  	C. invent  </a:t>
            </a:r>
            <a:r>
              <a:rPr lang="zh-CN" altLang="en-US" sz="2400" b="1" dirty="0" smtClean="0">
                <a:latin typeface="Times New Roman" panose="02020603050405020304" charset="0"/>
              </a:rPr>
              <a:t>　	</a:t>
            </a:r>
            <a:r>
              <a:rPr lang="en-US" altLang="zh-CN" sz="2400" b="1" dirty="0" smtClean="0">
                <a:latin typeface="Times New Roman" panose="02020603050405020304" charset="0"/>
              </a:rPr>
              <a:t>D. use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)2. A. degree  	B. place	C. brain  	D. result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)3. A. follow  	B. solve	C. take  	 D. raise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)4. A. seriously  		B. simply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        C. cheaply  			D. completely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)5. A. lose  	B. create	C. improve  	D. believe</a:t>
            </a:r>
          </a:p>
        </p:txBody>
      </p:sp>
      <p:sp>
        <p:nvSpPr>
          <p:cNvPr id="7" name="文本框 10"/>
          <p:cNvSpPr txBox="1"/>
          <p:nvPr/>
        </p:nvSpPr>
        <p:spPr>
          <a:xfrm>
            <a:off x="978686" y="165260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3926" y="221648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009166" y="2795602"/>
            <a:ext cx="345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39646" y="331376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4" name="文本框 10"/>
          <p:cNvSpPr txBox="1"/>
          <p:nvPr/>
        </p:nvSpPr>
        <p:spPr>
          <a:xfrm>
            <a:off x="1054886" y="4426282"/>
            <a:ext cx="345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1238" y="1519607"/>
            <a:ext cx="9587865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)6. A. so  		B. if  		C. though  </a:t>
            </a:r>
            <a:r>
              <a:rPr lang="zh-CN" altLang="en-US" sz="2400" b="1" dirty="0" smtClean="0">
                <a:latin typeface="Times New Roman" panose="02020603050405020304" charset="0"/>
              </a:rPr>
              <a:t>　		</a:t>
            </a:r>
            <a:r>
              <a:rPr lang="en-US" altLang="zh-CN" sz="2400" b="1" dirty="0" smtClean="0">
                <a:latin typeface="Times New Roman" panose="02020603050405020304" charset="0"/>
              </a:rPr>
              <a:t>D. but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)7. A. delete  		B. find		C. cancel  		D. print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)8. A. answer  		B. way		C. point  		D. level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)9. A. proper  		B. famous	C. cheap  		D. deep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)10. A. proud                B. interested	C. known    		D. good</a:t>
            </a:r>
          </a:p>
        </p:txBody>
      </p:sp>
      <p:sp>
        <p:nvSpPr>
          <p:cNvPr id="7" name="文本框 10"/>
          <p:cNvSpPr txBox="1"/>
          <p:nvPr/>
        </p:nvSpPr>
        <p:spPr>
          <a:xfrm>
            <a:off x="978686" y="165260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3926" y="221648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009166" y="279560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39646" y="331376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4" name="文本框 10"/>
          <p:cNvSpPr txBox="1"/>
          <p:nvPr/>
        </p:nvSpPr>
        <p:spPr>
          <a:xfrm>
            <a:off x="1039646" y="381668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3736920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Ⅵ. (2017·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西宁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任务型阅读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681238" y="1519607"/>
            <a:ext cx="9587865" cy="11302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charset="0"/>
              </a:rPr>
              <a:t>       阅读下面短文，把</a:t>
            </a:r>
            <a:r>
              <a:rPr lang="en-US" altLang="zh-CN" sz="2400" b="1" dirty="0" smtClean="0">
                <a:latin typeface="Times New Roman" panose="02020603050405020304" charset="0"/>
              </a:rPr>
              <a:t>A—D</a:t>
            </a:r>
            <a:r>
              <a:rPr lang="zh-CN" altLang="en-US" sz="2400" b="1" dirty="0" smtClean="0">
                <a:latin typeface="Times New Roman" panose="02020603050405020304" charset="0"/>
              </a:rPr>
              <a:t>四个句子填入文中空缺处，使短文内容完整、正确，然后完成第</a:t>
            </a:r>
            <a:r>
              <a:rPr lang="en-US" altLang="zh-CN" sz="2400" b="1" dirty="0" smtClean="0">
                <a:latin typeface="Times New Roman" panose="02020603050405020304" charset="0"/>
              </a:rPr>
              <a:t>5</a:t>
            </a:r>
            <a:r>
              <a:rPr lang="zh-CN" altLang="en-US" sz="2400" b="1" dirty="0" smtClean="0">
                <a:latin typeface="Times New Roman" panose="02020603050405020304" charset="0"/>
              </a:rPr>
              <a:t>小题。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698625" y="3022918"/>
            <a:ext cx="7780655" cy="249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non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A. The fridge even has speakers inside.  </a:t>
            </a:r>
            <a:endParaRPr kumimoji="0" lang="en-US" altLang="zh-CN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MingLiU_HKSCS" panose="02020500000000000000" pitchFamily="18" charset="-120"/>
              <a:cs typeface="宋体" panose="02010600030101010101" pitchFamily="2" charset="-12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B. Inside are three built­in(</a:t>
            </a:r>
            <a:r>
              <a:rPr kumimoji="0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内置的</a:t>
            </a: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) cameras.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C. It is called the Samsung FamilyHub Fridge.  </a:t>
            </a:r>
            <a:endParaRPr kumimoji="0" lang="en-US" altLang="zh-CN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MingLiU_HKSCS" panose="02020500000000000000" pitchFamily="18" charset="-120"/>
              <a:cs typeface="宋体" panose="02010600030101010101" pitchFamily="2" charset="-12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D. The app will also learn a family's shopping habits. </a:t>
            </a:r>
            <a:endParaRPr kumimoji="0" lang="zh-CN" altLang="zh-CN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8"/>
          <p:cNvSpPr txBox="1"/>
          <p:nvPr/>
        </p:nvSpPr>
        <p:spPr>
          <a:xfrm>
            <a:off x="726958" y="1062407"/>
            <a:ext cx="10809722" cy="436273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700"/>
              </a:lnSpc>
            </a:pPr>
            <a:r>
              <a:rPr lang="zh-CN" altLang="en-US" sz="2400" b="1" dirty="0" smtClean="0">
                <a:latin typeface="Times New Roman" panose="02020603050405020304" charset="0"/>
              </a:rPr>
              <a:t>         </a:t>
            </a:r>
            <a:r>
              <a:rPr lang="en-US" altLang="zh-CN" sz="2400" b="1" dirty="0" smtClean="0">
                <a:latin typeface="Times New Roman" panose="02020603050405020304" charset="0"/>
              </a:rPr>
              <a:t>The Samsung company has made a smart fridge that can do much </a:t>
            </a:r>
          </a:p>
          <a:p>
            <a:pPr>
              <a:lnSpc>
                <a:spcPts val="37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more than a common one.  1. ________ It connects to your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Wi­Fi</a:t>
            </a:r>
            <a:r>
              <a:rPr lang="en-US" altLang="zh-CN" sz="2400" b="1" dirty="0" smtClean="0">
                <a:latin typeface="Times New Roman" panose="02020603050405020304" charset="0"/>
              </a:rPr>
              <a:t> and </a:t>
            </a:r>
          </a:p>
          <a:p>
            <a:pPr>
              <a:lnSpc>
                <a:spcPts val="37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there is a touch screen on the front of the fridge, which will let you manage(</a:t>
            </a:r>
            <a:r>
              <a:rPr lang="zh-CN" altLang="en-US" sz="2400" b="1" dirty="0" smtClean="0">
                <a:latin typeface="Times New Roman" panose="02020603050405020304" charset="0"/>
              </a:rPr>
              <a:t>应付，完成</a:t>
            </a:r>
            <a:r>
              <a:rPr lang="en-US" altLang="zh-CN" sz="2400" b="1" dirty="0" smtClean="0">
                <a:latin typeface="Times New Roman" panose="02020603050405020304" charset="0"/>
              </a:rPr>
              <a:t>) your shopping lists. </a:t>
            </a:r>
          </a:p>
          <a:p>
            <a:pPr>
              <a:lnSpc>
                <a:spcPts val="3700"/>
              </a:lnSpc>
            </a:pPr>
            <a:endParaRPr lang="en-US" altLang="zh-CN" sz="2400" b="1" dirty="0" smtClean="0">
              <a:latin typeface="Times New Roman" panose="0202060305040502030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</a:t>
            </a:r>
          </a:p>
          <a:p>
            <a:pPr>
              <a:lnSpc>
                <a:spcPts val="3700"/>
              </a:lnSpc>
            </a:pPr>
            <a:r>
              <a:rPr lang="zh-CN" altLang="en-US" sz="2400" b="1" dirty="0" smtClean="0">
                <a:latin typeface="Times New Roman" panose="02020603050405020304" charset="0"/>
              </a:rPr>
              <a:t>    </a:t>
            </a:r>
            <a:r>
              <a:rPr lang="en-US" altLang="zh-CN" sz="2400" b="1" dirty="0" smtClean="0">
                <a:latin typeface="Times New Roman" panose="02020603050405020304" charset="0"/>
              </a:rPr>
              <a:t>2. ________ They can be watched from anywhere with an app on a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smartphone</a:t>
            </a:r>
            <a:r>
              <a:rPr lang="en-US" altLang="zh-CN" sz="2400" b="1" dirty="0" smtClean="0">
                <a:latin typeface="Times New Roman" panose="02020603050405020304" charset="0"/>
              </a:rPr>
              <a:t>.  The cameras take a photo every time you open the fridge to show what's being used and what you are about to use up.  </a:t>
            </a:r>
          </a:p>
        </p:txBody>
      </p:sp>
      <p:pic>
        <p:nvPicPr>
          <p:cNvPr id="2050" name="Picture 92" descr="XJ49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10383446" y="1123099"/>
            <a:ext cx="1069340" cy="90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10"/>
          <p:cNvSpPr txBox="1"/>
          <p:nvPr/>
        </p:nvSpPr>
        <p:spPr>
          <a:xfrm>
            <a:off x="5032526" y="163736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9" name="文本框 10"/>
          <p:cNvSpPr txBox="1"/>
          <p:nvPr/>
        </p:nvSpPr>
        <p:spPr>
          <a:xfrm>
            <a:off x="1938806" y="393860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8324" y="2886710"/>
            <a:ext cx="10907395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前面引出了三星公司制造的一台智能冰箱，接下来要介绍它的名称。它被称为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Samsung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</a:rPr>
              <a:t>Familu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 Hub Fridge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9"/>
          <p:cNvSpPr txBox="1"/>
          <p:nvPr/>
        </p:nvSpPr>
        <p:spPr>
          <a:xfrm>
            <a:off x="812164" y="5264150"/>
            <a:ext cx="9992995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由下文的“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The cameras take a photo every time…”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可知此处应该填入和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camera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有关的句子。句意：冰箱里有三个内置摄像机。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8"/>
          <p:cNvSpPr txBox="1"/>
          <p:nvPr/>
        </p:nvSpPr>
        <p:spPr>
          <a:xfrm>
            <a:off x="772678" y="879527"/>
            <a:ext cx="10809722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 The touch screen also shows a calendar, photos and notes to keep the family updated(</a:t>
            </a:r>
            <a:r>
              <a:rPr lang="zh-CN" altLang="en-US" sz="2400" b="1" dirty="0" smtClean="0">
                <a:latin typeface="Times New Roman" panose="02020603050405020304" charset="0"/>
              </a:rPr>
              <a:t>更新的</a:t>
            </a:r>
            <a:r>
              <a:rPr lang="en-US" altLang="zh-CN" sz="2400" b="1" dirty="0" smtClean="0">
                <a:latin typeface="Times New Roman" panose="02020603050405020304" charset="0"/>
              </a:rPr>
              <a:t>) on everything.  With another special app, you can directly order what you need from your local supermarkets.   3. ________ It can make suggestions(</a:t>
            </a:r>
            <a:r>
              <a:rPr lang="zh-CN" altLang="en-US" sz="2400" b="1" dirty="0" smtClean="0">
                <a:latin typeface="Times New Roman" panose="02020603050405020304" charset="0"/>
              </a:rPr>
              <a:t>建议</a:t>
            </a:r>
            <a:r>
              <a:rPr lang="en-US" altLang="zh-CN" sz="2400" b="1" dirty="0" smtClean="0">
                <a:latin typeface="Times New Roman" panose="02020603050405020304" charset="0"/>
              </a:rPr>
              <a:t>) on what to buy.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charset="0"/>
              </a:rPr>
              <a:t>      </a:t>
            </a:r>
            <a:endParaRPr lang="en-US" altLang="zh-CN" sz="24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4. ________ So you can send music or your favorite TV show to the fridge, to play on the touch screen.  </a:t>
            </a:r>
          </a:p>
        </p:txBody>
      </p:sp>
      <p:sp>
        <p:nvSpPr>
          <p:cNvPr id="5" name="文本框 10"/>
          <p:cNvSpPr txBox="1"/>
          <p:nvPr/>
        </p:nvSpPr>
        <p:spPr>
          <a:xfrm>
            <a:off x="7531886" y="209456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</a:rPr>
              <a:t>D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573046" y="47920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720725" y="3130550"/>
            <a:ext cx="10907395" cy="20905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上文“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With another special app, you can directly order what you need from your local supermarkets.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提到了另一种应用程序的一种作用，下面应该是继续介绍此应用程序的作用：它还能知道一家人的购物习惯。</a:t>
            </a:r>
          </a:p>
          <a:p>
            <a:pPr>
              <a:lnSpc>
                <a:spcPct val="150000"/>
              </a:lnSpc>
            </a:pP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918844" y="5688598"/>
            <a:ext cx="10648316" cy="9478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 　由下文的“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So you can send music or your favorite TV show to the fridge, to play on the touch screen.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可知，冰箱内部还有扬声器。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(　　)5. Which sentence is TRUE according to the passage?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	A. There are three </a:t>
            </a:r>
            <a:r>
              <a:rPr lang="en-US" sz="2400" b="1" dirty="0" err="1" smtClean="0">
                <a:latin typeface="Times New Roman" panose="02020603050405020304" charset="0"/>
                <a:cs typeface="Times New Roman" panose="02020603050405020304" charset="0"/>
              </a:rPr>
              <a:t>built­in</a:t>
            </a: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cameras outside the fridge.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	B. A smart fridge can do much less than a common one. 		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	C. The app can't make suggestions on what to buy.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	D. You can order what you need from your local supermarkets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                with the special app.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9"/>
          <p:cNvSpPr txBox="1"/>
          <p:nvPr/>
        </p:nvSpPr>
        <p:spPr>
          <a:xfrm>
            <a:off x="827405" y="4767491"/>
            <a:ext cx="10907395" cy="15826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由第三段的第二句“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With another special app, you can directly order what you need from your local supermarkets. 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可知，利用这种特殊的应用程序，你能从当地超市订购所需要的东西。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825" y="2206625"/>
            <a:ext cx="10323830" cy="2799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1. We must know that every  ________(</a:t>
            </a:r>
            <a:r>
              <a:rPr lang="zh-CN" altLang="en-US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硬币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) has its two sides.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2. People often use ________(</a:t>
            </a:r>
            <a:r>
              <a:rPr lang="zh-CN" altLang="en-US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餐叉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) to have meals in Western countries.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3. Baby clothes are mostly made of  ________(</a:t>
            </a:r>
            <a:r>
              <a:rPr lang="zh-CN" altLang="en-US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棉花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4. Don't step into the ________(</a:t>
            </a:r>
            <a:r>
              <a:rPr lang="zh-CN" altLang="en-US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草地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); we must keep our school beautiful.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5. The ring looks nice.  It's made of ________(</a:t>
            </a:r>
            <a:r>
              <a:rPr lang="zh-CN" altLang="en-US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银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). </a:t>
            </a:r>
          </a:p>
        </p:txBody>
      </p:sp>
      <p:sp>
        <p:nvSpPr>
          <p:cNvPr id="9" name="矩形 8"/>
          <p:cNvSpPr/>
          <p:nvPr/>
        </p:nvSpPr>
        <p:spPr>
          <a:xfrm>
            <a:off x="4127685" y="2322490"/>
            <a:ext cx="70628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coin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5073" y="2870201"/>
            <a:ext cx="79887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forks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69158" y="3399791"/>
            <a:ext cx="99546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cotton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77627" y="3905252"/>
            <a:ext cx="8179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grass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53882" y="4488526"/>
            <a:ext cx="84369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silver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462153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A6AD"/>
                </a:solidFill>
                <a:latin typeface="+mn-ea"/>
                <a:sym typeface="+mn-ea"/>
              </a:rPr>
              <a:t>Ⅰ.根据句意及汉语提示完成句子</a:t>
            </a:r>
            <a:endParaRPr lang="zh-CN" altLang="en-US" sz="2400" b="1" dirty="0">
              <a:solidFill>
                <a:srgbClr val="00A6AD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0123" y="1481498"/>
            <a:ext cx="11370310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        Bridges are built for many reasons.  Some bridges are 1. ________(build) so that cars can cross over rivers.  Others are 2. ________(make) for trains to use.  In Washington State, there is a very unusual bridge.  It was built for squirrels(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松鼠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     The town of Longview has a very busy street.  Many cars 3. ________(pass) it every day.  When squirrels tried to cross the street, they 4. ____</a:t>
            </a:r>
            <a:r>
              <a:rPr lang="en-US" altLang="zh-CN" sz="2400" b="1" dirty="0" smtClean="0">
                <a:latin typeface="Times New Roman" panose="02020603050405020304" charset="0"/>
              </a:rPr>
              <a:t>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____(kill).  Amos Peters wanted 5. ________(protect) these small and lovely animals, so he built a bridge for them—one that would let them pass above the traffic. </a:t>
            </a:r>
          </a:p>
        </p:txBody>
      </p:sp>
      <p:sp>
        <p:nvSpPr>
          <p:cNvPr id="10" name="矩形 9"/>
          <p:cNvSpPr/>
          <p:nvPr/>
        </p:nvSpPr>
        <p:spPr>
          <a:xfrm>
            <a:off x="5629709" y="2137266"/>
            <a:ext cx="96212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made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53048" y="3178707"/>
            <a:ext cx="73449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pass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50292" y="3790086"/>
            <a:ext cx="154850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were killed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41979" y="4307644"/>
            <a:ext cx="14269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protect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685682" y="939934"/>
            <a:ext cx="497924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Ⅶ.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用所给动词的适当形式完成短文</a:t>
            </a: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/>
        </p:nvSpPr>
        <p:spPr>
          <a:xfrm>
            <a:off x="8409690" y="1579883"/>
            <a:ext cx="752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built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314450"/>
            <a:ext cx="11370310" cy="39039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       The bridge 6. ________(be) a symbol of the town for over 40 years since then.  And every Christmas, the local people 7. ________(add) a small Christmas tree to the center of the bridge.  How lovely!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        A few years ago, the local people 8. ________(create) a squirrel festival and they raised money 9. ________(build) two more bridges for these lovely animals.  For years, because of the bridges, the squirrels in the town have been able 10. ________(cross) safely from one side of the street to the other.</a:t>
            </a:r>
          </a:p>
        </p:txBody>
      </p:sp>
      <p:sp>
        <p:nvSpPr>
          <p:cNvPr id="9" name="矩形 8"/>
          <p:cNvSpPr/>
          <p:nvPr/>
        </p:nvSpPr>
        <p:spPr>
          <a:xfrm>
            <a:off x="2551077" y="1410483"/>
            <a:ext cx="131478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has been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49864" y="1970207"/>
            <a:ext cx="72487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add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16188" y="3042138"/>
            <a:ext cx="11314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created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53093" y="3619498"/>
            <a:ext cx="114185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build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975813" y="4107178"/>
            <a:ext cx="11497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cross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1. Look, her mother is buying  ________(blouse) for her and her sister.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2. They bought a new machine, and it's used for ______</a:t>
            </a:r>
            <a:r>
              <a:rPr lang="en-US" altLang="zh-CN" sz="2400" b="1" dirty="0" smtClean="0">
                <a:latin typeface="Times New Roman" panose="02020603050405020304" charset="0"/>
              </a:rPr>
              <a:t>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__(produce) some desks for students.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3. My sister often wears her favorite  ________(glass) to school.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4. We all know that English is  ________(wide) used all over the world.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5. More and more trees are ________(plant) on the hills every year. </a:t>
            </a:r>
          </a:p>
        </p:txBody>
      </p:sp>
      <p:sp>
        <p:nvSpPr>
          <p:cNvPr id="9" name="矩形 8"/>
          <p:cNvSpPr/>
          <p:nvPr/>
        </p:nvSpPr>
        <p:spPr>
          <a:xfrm>
            <a:off x="4158898" y="1968501"/>
            <a:ext cx="113524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blouses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29683" y="2508886"/>
            <a:ext cx="14412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producing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0123" y="3627121"/>
            <a:ext cx="106150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glasses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401468" y="4206841"/>
            <a:ext cx="100059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widely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36648" y="4724401"/>
            <a:ext cx="113864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planted</a:t>
            </a: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10"/>
          <p:cNvSpPr/>
          <p:nvPr/>
        </p:nvSpPr>
        <p:spPr>
          <a:xfrm>
            <a:off x="555039" y="1439154"/>
            <a:ext cx="46714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用所给单词的适当形式填空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9039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1.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我的家乡以茶叶而闻名。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My hometown is ________ ________ tea.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2.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据我所知，那个高个男人来自欧洲。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________  ________  ________  ________  ________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， 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that tall man comes from Europe.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3.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他最喜欢的杯子是钢制的。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His favorite cup  ________  ________  ________ steel. </a:t>
            </a:r>
          </a:p>
        </p:txBody>
      </p:sp>
      <p:sp>
        <p:nvSpPr>
          <p:cNvPr id="9" name="矩形 8"/>
          <p:cNvSpPr/>
          <p:nvPr/>
        </p:nvSpPr>
        <p:spPr>
          <a:xfrm>
            <a:off x="2526541" y="2527068"/>
            <a:ext cx="257064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famous/known for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9419" y="3624901"/>
            <a:ext cx="64591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As            far              as                    I               know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73841" y="5286241"/>
            <a:ext cx="372124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is             made          of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3323" y="1342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0"/>
          <p:cNvSpPr/>
          <p:nvPr/>
        </p:nvSpPr>
        <p:spPr>
          <a:xfrm>
            <a:off x="546247" y="1324846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Ⅲ.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76695" y="1775844"/>
            <a:ext cx="11370310" cy="2241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这里所有的东西都是手染的。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All the things here are painted ________ ________.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在科学展览会上我看到了各种各样的机器人。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I saw all kinds of robots  ________  ________  ________  ________.</a:t>
            </a:r>
          </a:p>
        </p:txBody>
      </p:sp>
      <p:sp>
        <p:nvSpPr>
          <p:cNvPr id="9" name="矩形 8"/>
          <p:cNvSpPr/>
          <p:nvPr/>
        </p:nvSpPr>
        <p:spPr>
          <a:xfrm>
            <a:off x="4890279" y="2387531"/>
            <a:ext cx="23593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by           hand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69394" y="3515844"/>
            <a:ext cx="58908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at               the              science         fair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)1. —What's in the box?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—It's a bottle of wine.  It's made ________ wheat and grapes.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in  		B. of  		C. from  		D. by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150" y="4121151"/>
            <a:ext cx="10784205" cy="209050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考查介词辨析。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 made in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意为“产于某地”；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 made of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意为“由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……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制成”，指从成品中能看出原材料；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 made from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意为“由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……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制成”，指从成品中看不出原材料；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 made by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意为“由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……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制作”。分析句意“酒是由小麦和葡萄制成的”可知从成品中看不出原材料，故选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186436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Ⅳ. 单项填空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)2. Bob is famous ________ his articles, and he's also famous ________ a speaker.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for; as  	B. as; for	C. as; as  	D. for; for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6925" y="3359150"/>
            <a:ext cx="9027160" cy="20905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考查介词辨析。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be famous for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表示“因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而出名”，强调出名的“原因”；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be famous as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则强调以“某种身份”而出名。由句意可知，鲍勃因为他的文章出名，强调“原因”；而作为“演讲家”出名则强调“以某种身份”，故选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)3. They did many interesting things during the holiday.   ________</a:t>
            </a:r>
            <a:r>
              <a:rPr lang="zh-CN" altLang="en-US" sz="2400" b="1" dirty="0" smtClean="0">
                <a:latin typeface="Times New Roman" panose="02020603050405020304" charset="0"/>
              </a:rPr>
              <a:t>， </a:t>
            </a:r>
            <a:r>
              <a:rPr lang="en-US" altLang="zh-CN" sz="2400" b="1" dirty="0" smtClean="0">
                <a:latin typeface="Times New Roman" panose="02020603050405020304" charset="0"/>
              </a:rPr>
              <a:t>they learnt to pick tea in the mountains.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In fact  	B. For example    C. To be honest       D. In my opinion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)4. Every year, lots of trees  ________ on this hill.  And it becomes very beautiful now.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plant  				B. are planting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C. will be planted  			D. are planted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873125" y="3801110"/>
            <a:ext cx="9027160" cy="16619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 考查被动语态。句子主语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trees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是谓语动词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plant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的作用对象，因此用被动语态。句子中的时间状语“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Every year”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表明是一般现在时态，因此用一般现在时态的被动语态，故选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1622</Words>
  <Application>Microsoft Office PowerPoint</Application>
  <PresentationFormat>宽屏</PresentationFormat>
  <Paragraphs>143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MingLiU_HKSCS</vt:lpstr>
      <vt:lpstr>仿宋</vt:lpstr>
      <vt:lpstr>黑体</vt:lpstr>
      <vt:lpstr>华文楷体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2023-01-17T00:42:53Z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B3879CF7A6084B17819EE996897206BE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