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5"/>
  </p:notesMasterIdLst>
  <p:sldIdLst>
    <p:sldId id="256" r:id="rId2"/>
    <p:sldId id="257" r:id="rId3"/>
    <p:sldId id="300" r:id="rId4"/>
    <p:sldId id="314" r:id="rId5"/>
    <p:sldId id="315" r:id="rId6"/>
    <p:sldId id="260" r:id="rId7"/>
    <p:sldId id="289" r:id="rId8"/>
    <p:sldId id="308" r:id="rId9"/>
    <p:sldId id="309" r:id="rId10"/>
    <p:sldId id="268" r:id="rId11"/>
    <p:sldId id="270" r:id="rId12"/>
    <p:sldId id="271" r:id="rId13"/>
    <p:sldId id="273" r:id="rId14"/>
    <p:sldId id="274" r:id="rId15"/>
    <p:sldId id="275" r:id="rId16"/>
    <p:sldId id="277" r:id="rId17"/>
    <p:sldId id="278" r:id="rId18"/>
    <p:sldId id="306" r:id="rId19"/>
    <p:sldId id="301" r:id="rId20"/>
    <p:sldId id="303" r:id="rId21"/>
    <p:sldId id="304" r:id="rId22"/>
    <p:sldId id="302" r:id="rId23"/>
    <p:sldId id="316" r:id="rId24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F44236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41" autoAdjust="0"/>
    <p:restoredTop sz="95494" autoAdjust="0"/>
  </p:normalViewPr>
  <p:slideViewPr>
    <p:cSldViewPr snapToGrid="0" showGuides="1">
      <p:cViewPr varScale="1">
        <p:scale>
          <a:sx n="109" d="100"/>
          <a:sy n="109" d="100"/>
        </p:scale>
        <p:origin x="-78" y="-654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-6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B75453-7114-4479-9DD3-FB31E38EBFC3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1241-1531-4BBF-95EB-B7E4BFCBADD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4125579" y="976280"/>
            <a:ext cx="880706" cy="248783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课堂导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入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新知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探究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练习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小结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课堂作业</a:t>
            </a:r>
            <a:endParaRPr lang="zh-CN" altLang="en-US" sz="12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0" y="840671"/>
            <a:ext cx="9144000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000" b="1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图形的运动</a:t>
            </a:r>
            <a:endParaRPr lang="zh-CN" altLang="en-US" sz="3000" b="1" dirty="0">
              <a:solidFill>
                <a:srgbClr val="FF000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0" y="1808409"/>
            <a:ext cx="9144000" cy="761747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4500" b="1" dirty="0">
                <a:solidFill>
                  <a:srgbClr val="FF0000"/>
                </a:solidFill>
              </a:rPr>
              <a:t>图形的旋转（二）</a:t>
            </a:r>
          </a:p>
        </p:txBody>
      </p:sp>
      <p:sp>
        <p:nvSpPr>
          <p:cNvPr id="12" name="矩形 11"/>
          <p:cNvSpPr/>
          <p:nvPr/>
        </p:nvSpPr>
        <p:spPr>
          <a:xfrm>
            <a:off x="3519308" y="4509977"/>
            <a:ext cx="2105384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</a:rPr>
              <a:t>北师大版  数学  六年级  下册</a:t>
            </a:r>
          </a:p>
        </p:txBody>
      </p:sp>
      <p:sp>
        <p:nvSpPr>
          <p:cNvPr id="6" name="矩形 5"/>
          <p:cNvSpPr/>
          <p:nvPr/>
        </p:nvSpPr>
        <p:spPr>
          <a:xfrm>
            <a:off x="0" y="4118248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14538" y="848106"/>
            <a:ext cx="7007145" cy="3936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745572" y="459904"/>
            <a:ext cx="7582543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想一想， 填一填。</a:t>
            </a:r>
          </a:p>
        </p:txBody>
      </p:sp>
      <p:sp>
        <p:nvSpPr>
          <p:cNvPr id="9" name="矩形 8"/>
          <p:cNvSpPr/>
          <p:nvPr/>
        </p:nvSpPr>
        <p:spPr>
          <a:xfrm>
            <a:off x="6315794" y="2276044"/>
            <a:ext cx="330860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</a:p>
        </p:txBody>
      </p:sp>
      <p:sp>
        <p:nvSpPr>
          <p:cNvPr id="10" name="矩形 9"/>
          <p:cNvSpPr/>
          <p:nvPr/>
        </p:nvSpPr>
        <p:spPr>
          <a:xfrm>
            <a:off x="5278483" y="2527213"/>
            <a:ext cx="364523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90</a:t>
            </a:r>
            <a:endParaRPr lang="zh-CN" altLang="en-US" sz="1500" dirty="0">
              <a:solidFill>
                <a:srgbClr val="CC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3025154" y="4131102"/>
            <a:ext cx="330860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</a:p>
        </p:txBody>
      </p:sp>
      <p:sp>
        <p:nvSpPr>
          <p:cNvPr id="19" name="矩形 18"/>
          <p:cNvSpPr/>
          <p:nvPr/>
        </p:nvSpPr>
        <p:spPr>
          <a:xfrm>
            <a:off x="5204907" y="4362853"/>
            <a:ext cx="364523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90</a:t>
            </a:r>
            <a:endParaRPr lang="zh-CN" altLang="en-US" sz="1500" dirty="0">
              <a:solidFill>
                <a:srgbClr val="CC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295156" y="4102042"/>
            <a:ext cx="330860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</a:p>
        </p:txBody>
      </p:sp>
      <p:sp>
        <p:nvSpPr>
          <p:cNvPr id="18" name="矩形 17"/>
          <p:cNvSpPr/>
          <p:nvPr/>
        </p:nvSpPr>
        <p:spPr>
          <a:xfrm>
            <a:off x="1944299" y="4388777"/>
            <a:ext cx="364523" cy="30008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dirty="0">
                <a:solidFill>
                  <a:srgbClr val="CC0000"/>
                </a:solidFill>
                <a:latin typeface="微软雅黑" panose="020B0503020204020204" charset="-122"/>
                <a:ea typeface="微软雅黑" panose="020B0503020204020204" charset="-122"/>
              </a:rPr>
              <a:t>90</a:t>
            </a:r>
            <a:endParaRPr lang="zh-CN" altLang="en-US" sz="1500" dirty="0">
              <a:solidFill>
                <a:srgbClr val="CC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6" grpId="0"/>
      <p:bldP spid="19" grpId="0"/>
      <p:bldP spid="17" grpId="0"/>
      <p:bldP spid="1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682892" y="506864"/>
            <a:ext cx="7915412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画出图中长方形①绕点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M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后的图形，再画出长方形②绕点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N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逆时针旋转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后的图形。 </a:t>
            </a:r>
          </a:p>
        </p:txBody>
      </p: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941013" y="1887589"/>
            <a:ext cx="4895866" cy="24776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矩形 17"/>
          <p:cNvSpPr/>
          <p:nvPr/>
        </p:nvSpPr>
        <p:spPr>
          <a:xfrm>
            <a:off x="3407855" y="3128089"/>
            <a:ext cx="964413" cy="482207"/>
          </a:xfrm>
          <a:prstGeom prst="rect">
            <a:avLst/>
          </a:prstGeom>
          <a:noFill/>
          <a:ln w="50800" cap="rnd" cmpd="sng" algn="ctr">
            <a:solidFill>
              <a:srgbClr val="00B050"/>
            </a:solidFill>
            <a:prstDash val="solid"/>
          </a:ln>
          <a:effectLst/>
        </p:spPr>
        <p:txBody>
          <a:bodyPr lIns="68580" tIns="34290" rIns="68580" bIns="3429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4876959" y="3610296"/>
            <a:ext cx="964413" cy="482207"/>
          </a:xfrm>
          <a:prstGeom prst="rect">
            <a:avLst/>
          </a:prstGeom>
          <a:noFill/>
          <a:ln w="50800" cap="rnd" cmpd="sng" algn="ctr">
            <a:solidFill>
              <a:srgbClr val="00B050"/>
            </a:solidFill>
            <a:prstDash val="solid"/>
          </a:ln>
          <a:effectLst/>
        </p:spPr>
        <p:txBody>
          <a:bodyPr lIns="68580" tIns="34290" rIns="68580" bIns="3429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10" name="TextBox 4"/>
          <p:cNvSpPr txBox="1">
            <a:spLocks noChangeArrowheads="1"/>
          </p:cNvSpPr>
          <p:nvPr/>
        </p:nvSpPr>
        <p:spPr bwMode="auto">
          <a:xfrm>
            <a:off x="606146" y="488447"/>
            <a:ext cx="7931709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/>
              </a:rPr>
              <a:t>想一想，图①中的三角形绕中心点每次旋转多少度能得到这个图案？图②中的正方形呢？</a:t>
            </a:r>
          </a:p>
        </p:txBody>
      </p:sp>
      <p:grpSp>
        <p:nvGrpSpPr>
          <p:cNvPr id="14" name="组合 13"/>
          <p:cNvGrpSpPr/>
          <p:nvPr/>
        </p:nvGrpSpPr>
        <p:grpSpPr>
          <a:xfrm>
            <a:off x="1989693" y="1912415"/>
            <a:ext cx="4902584" cy="2308336"/>
            <a:chOff x="1428728" y="2609846"/>
            <a:chExt cx="6536778" cy="3077781"/>
          </a:xfrm>
        </p:grpSpPr>
        <p:pic>
          <p:nvPicPr>
            <p:cNvPr id="15" name="Picture 2"/>
            <p:cNvPicPr>
              <a:picLocks noChangeAspect="1" noChangeArrowheads="1"/>
            </p:cNvPicPr>
            <p:nvPr/>
          </p:nvPicPr>
          <p:blipFill>
            <a:blip r:embed="rId2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428728" y="2857496"/>
              <a:ext cx="2513826" cy="21666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" name="Picture 3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5349852" y="2609846"/>
              <a:ext cx="2615654" cy="2500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" name="TextBox 32"/>
            <p:cNvSpPr txBox="1">
              <a:spLocks noChangeArrowheads="1"/>
            </p:cNvSpPr>
            <p:nvPr/>
          </p:nvSpPr>
          <p:spPr bwMode="auto">
            <a:xfrm>
              <a:off x="2143108" y="4929198"/>
              <a:ext cx="1130300" cy="61555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 b="1" dirty="0">
                  <a:solidFill>
                    <a:prstClr val="black"/>
                  </a:solidFill>
                  <a:latin typeface="Arial" panose="020B0604020202020204" pitchFamily="34" charset="0"/>
                  <a:ea typeface="宋体" panose="02010600030101010101" pitchFamily="2" charset="-122"/>
                </a:rPr>
                <a:t>①</a:t>
              </a:r>
            </a:p>
          </p:txBody>
        </p:sp>
        <p:sp>
          <p:nvSpPr>
            <p:cNvPr id="18" name="TextBox 33"/>
            <p:cNvSpPr txBox="1">
              <a:spLocks noChangeArrowheads="1"/>
            </p:cNvSpPr>
            <p:nvPr/>
          </p:nvSpPr>
          <p:spPr bwMode="auto">
            <a:xfrm>
              <a:off x="6143636" y="5072074"/>
              <a:ext cx="1128713" cy="61555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 b="1" dirty="0">
                  <a:solidFill>
                    <a:prstClr val="black"/>
                  </a:solidFill>
                  <a:latin typeface="Arial" panose="020B0604020202020204" pitchFamily="34" charset="0"/>
                  <a:ea typeface="宋体" panose="02010600030101010101" pitchFamily="2" charset="-122"/>
                </a:rPr>
                <a:t>②</a:t>
              </a:r>
            </a:p>
          </p:txBody>
        </p:sp>
      </p:grpSp>
      <p:sp>
        <p:nvSpPr>
          <p:cNvPr id="25" name="矩形 24"/>
          <p:cNvSpPr/>
          <p:nvPr/>
        </p:nvSpPr>
        <p:spPr>
          <a:xfrm>
            <a:off x="1561066" y="3116145"/>
            <a:ext cx="734816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 dirty="0">
                <a:solidFill>
                  <a:srgbClr val="CC0000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60°</a:t>
            </a:r>
            <a:endParaRPr lang="zh-CN" altLang="en-US" sz="2400" b="1" dirty="0">
              <a:solidFill>
                <a:srgbClr val="CC0000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4347148" y="3062566"/>
            <a:ext cx="734816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 dirty="0">
                <a:solidFill>
                  <a:srgbClr val="CC0000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45°</a:t>
            </a:r>
            <a:endParaRPr lang="zh-CN" altLang="en-US" sz="2400" b="1" dirty="0">
              <a:solidFill>
                <a:srgbClr val="CC0000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34635" y="466977"/>
            <a:ext cx="8225735" cy="2331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1.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旋转的基本性质：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旋转不改变图形的大小和形状。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图形上的每一点都绕旋转中心沿相同方向转动了相同的角度。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(3)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任意一对对应点与旋转中心的连线所成的角度都是旋转角。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(4)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对应点到旋转中心的距离相等。</a:t>
            </a:r>
          </a:p>
        </p:txBody>
      </p:sp>
      <p:sp>
        <p:nvSpPr>
          <p:cNvPr id="9" name="矩形 8"/>
          <p:cNvSpPr/>
          <p:nvPr/>
        </p:nvSpPr>
        <p:spPr>
          <a:xfrm>
            <a:off x="734635" y="2798384"/>
            <a:ext cx="6107949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2.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简单图形旋转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的画法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找出关键点。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根据旋转方向作垂线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,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找到对应点。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(3)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连接各点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,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画出旋转后的图形。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291626" y="488447"/>
            <a:ext cx="7858594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marL="33845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画出三角形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AOB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绕点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O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顺时针旋转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90°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后的图形。</a:t>
            </a:r>
          </a:p>
        </p:txBody>
      </p:sp>
      <p:grpSp>
        <p:nvGrpSpPr>
          <p:cNvPr id="7" name="Group 5"/>
          <p:cNvGrpSpPr/>
          <p:nvPr/>
        </p:nvGrpSpPr>
        <p:grpSpPr bwMode="auto">
          <a:xfrm>
            <a:off x="2048578" y="1269382"/>
            <a:ext cx="3567113" cy="2828925"/>
            <a:chOff x="0" y="0"/>
            <a:chExt cx="2996" cy="2722"/>
          </a:xfrm>
        </p:grpSpPr>
        <p:grpSp>
          <p:nvGrpSpPr>
            <p:cNvPr id="10" name="Group 6"/>
            <p:cNvGrpSpPr/>
            <p:nvPr/>
          </p:nvGrpSpPr>
          <p:grpSpPr bwMode="auto">
            <a:xfrm>
              <a:off x="1" y="0"/>
              <a:ext cx="2995" cy="546"/>
              <a:chOff x="0" y="0"/>
              <a:chExt cx="2995" cy="546"/>
            </a:xfrm>
          </p:grpSpPr>
          <p:grpSp>
            <p:nvGrpSpPr>
              <p:cNvPr id="113" name="Group 7"/>
              <p:cNvGrpSpPr/>
              <p:nvPr/>
            </p:nvGrpSpPr>
            <p:grpSpPr bwMode="auto">
              <a:xfrm>
                <a:off x="0" y="0"/>
                <a:ext cx="2995" cy="273"/>
                <a:chOff x="0" y="0"/>
                <a:chExt cx="2995" cy="273"/>
              </a:xfrm>
            </p:grpSpPr>
            <p:sp>
              <p:nvSpPr>
                <p:cNvPr id="126" name="Rectangle 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7" name="Rectangle 6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8" name="Rectangle 7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9" name="Rectangle 8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0" name="Rectangle 9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1" name="Rectangle 10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2" name="Rectangle 11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3" name="Rectangle 12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4" name="Rectangle 13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5" name="Rectangle 14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36" name="Rectangle 15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  <p:grpSp>
            <p:nvGrpSpPr>
              <p:cNvPr id="114" name="Group 19"/>
              <p:cNvGrpSpPr/>
              <p:nvPr/>
            </p:nvGrpSpPr>
            <p:grpSpPr bwMode="auto">
              <a:xfrm>
                <a:off x="0" y="273"/>
                <a:ext cx="2995" cy="273"/>
                <a:chOff x="0" y="0"/>
                <a:chExt cx="2995" cy="273"/>
              </a:xfrm>
            </p:grpSpPr>
            <p:sp>
              <p:nvSpPr>
                <p:cNvPr id="115" name="Rectangle 18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6" name="Rectangle 19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7" name="Rectangle 20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8" name="Rectangle 21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9" name="Rectangle 22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0" name="Rectangle 23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1" name="Rectangle 24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2" name="Rectangle 25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3" name="Rectangle 26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4" name="Rectangle 27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25" name="Rectangle 28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</p:grpSp>
        <p:grpSp>
          <p:nvGrpSpPr>
            <p:cNvPr id="11" name="Group 31"/>
            <p:cNvGrpSpPr/>
            <p:nvPr/>
          </p:nvGrpSpPr>
          <p:grpSpPr bwMode="auto">
            <a:xfrm>
              <a:off x="1" y="545"/>
              <a:ext cx="2995" cy="546"/>
              <a:chOff x="0" y="0"/>
              <a:chExt cx="2995" cy="546"/>
            </a:xfrm>
          </p:grpSpPr>
          <p:grpSp>
            <p:nvGrpSpPr>
              <p:cNvPr id="89" name="Group 32"/>
              <p:cNvGrpSpPr/>
              <p:nvPr/>
            </p:nvGrpSpPr>
            <p:grpSpPr bwMode="auto">
              <a:xfrm>
                <a:off x="0" y="0"/>
                <a:ext cx="2995" cy="273"/>
                <a:chOff x="0" y="0"/>
                <a:chExt cx="2995" cy="273"/>
              </a:xfrm>
            </p:grpSpPr>
            <p:sp>
              <p:nvSpPr>
                <p:cNvPr id="102" name="Rectangle 32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3" name="Rectangle 33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4" name="Rectangle 34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5" name="Rectangle 35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6" name="Rectangle 36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7" name="Rectangle 37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8" name="Rectangle 38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9" name="Rectangle 39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0" name="Rectangle 40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  <p:grpSp>
            <p:nvGrpSpPr>
              <p:cNvPr id="90" name="Group 44"/>
              <p:cNvGrpSpPr/>
              <p:nvPr/>
            </p:nvGrpSpPr>
            <p:grpSpPr bwMode="auto">
              <a:xfrm>
                <a:off x="0" y="273"/>
                <a:ext cx="2995" cy="273"/>
                <a:chOff x="0" y="0"/>
                <a:chExt cx="2995" cy="273"/>
              </a:xfrm>
            </p:grpSpPr>
            <p:sp>
              <p:nvSpPr>
                <p:cNvPr id="91" name="Rectangle 44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2" name="Rectangle 45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3" name="Rectangle 46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4" name="Rectangle 47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5" name="Rectangle 48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6" name="Rectangle 49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7" name="Rectangle 50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8" name="Rectangle 51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99" name="Rectangle 52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0" name="Rectangle 53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101" name="Rectangle 54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</p:grpSp>
        <p:grpSp>
          <p:nvGrpSpPr>
            <p:cNvPr id="12" name="Group 56"/>
            <p:cNvGrpSpPr/>
            <p:nvPr/>
          </p:nvGrpSpPr>
          <p:grpSpPr bwMode="auto">
            <a:xfrm>
              <a:off x="1" y="1087"/>
              <a:ext cx="2995" cy="546"/>
              <a:chOff x="0" y="0"/>
              <a:chExt cx="2995" cy="546"/>
            </a:xfrm>
          </p:grpSpPr>
          <p:grpSp>
            <p:nvGrpSpPr>
              <p:cNvPr id="65" name="Group 57"/>
              <p:cNvGrpSpPr/>
              <p:nvPr/>
            </p:nvGrpSpPr>
            <p:grpSpPr bwMode="auto">
              <a:xfrm>
                <a:off x="0" y="0"/>
                <a:ext cx="2995" cy="273"/>
                <a:chOff x="0" y="0"/>
                <a:chExt cx="2995" cy="273"/>
              </a:xfrm>
            </p:grpSpPr>
            <p:sp>
              <p:nvSpPr>
                <p:cNvPr id="78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9" name="Rectangle 58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0" name="Rectangle 59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1" name="Rectangle 60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2" name="Rectangle 61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3" name="Rectangle 62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4" name="Rectangle 63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5" name="Rectangle 64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6" name="Rectangle 65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7" name="Rectangle 66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88" name="Rectangle 67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  <p:grpSp>
            <p:nvGrpSpPr>
              <p:cNvPr id="66" name="Group 69"/>
              <p:cNvGrpSpPr/>
              <p:nvPr/>
            </p:nvGrpSpPr>
            <p:grpSpPr bwMode="auto">
              <a:xfrm>
                <a:off x="0" y="273"/>
                <a:ext cx="2995" cy="273"/>
                <a:chOff x="0" y="0"/>
                <a:chExt cx="2995" cy="273"/>
              </a:xfrm>
            </p:grpSpPr>
            <p:sp>
              <p:nvSpPr>
                <p:cNvPr id="67" name="Rectangle 6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8" name="Rectangle 70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9" name="Rectangle 71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0" name="Rectangle 72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1" name="Rectangle 73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2" name="Rectangle 74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3" name="Rectangle 75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4" name="Rectangle 76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5" name="Rectangle 77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6" name="Rectangle 78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77" name="Rectangle 79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</p:grpSp>
        <p:grpSp>
          <p:nvGrpSpPr>
            <p:cNvPr id="13" name="Group 81"/>
            <p:cNvGrpSpPr/>
            <p:nvPr/>
          </p:nvGrpSpPr>
          <p:grpSpPr bwMode="auto">
            <a:xfrm>
              <a:off x="1" y="1632"/>
              <a:ext cx="2995" cy="546"/>
              <a:chOff x="0" y="0"/>
              <a:chExt cx="2995" cy="546"/>
            </a:xfrm>
          </p:grpSpPr>
          <p:grpSp>
            <p:nvGrpSpPr>
              <p:cNvPr id="41" name="Group 82"/>
              <p:cNvGrpSpPr/>
              <p:nvPr/>
            </p:nvGrpSpPr>
            <p:grpSpPr bwMode="auto">
              <a:xfrm>
                <a:off x="0" y="0"/>
                <a:ext cx="2995" cy="273"/>
                <a:chOff x="0" y="0"/>
                <a:chExt cx="2995" cy="273"/>
              </a:xfrm>
            </p:grpSpPr>
            <p:sp>
              <p:nvSpPr>
                <p:cNvPr id="54" name="Rectangle 82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5" name="Rectangle 83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6" name="Rectangle 84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7" name="Rectangle 85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8" name="Rectangle 86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9" name="Rectangle 87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0" name="Rectangle 88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1" name="Rectangle 89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2" name="Rectangle 90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3" name="Rectangle 91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64" name="Rectangle 92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  <p:grpSp>
            <p:nvGrpSpPr>
              <p:cNvPr id="42" name="Group 94"/>
              <p:cNvGrpSpPr/>
              <p:nvPr/>
            </p:nvGrpSpPr>
            <p:grpSpPr bwMode="auto">
              <a:xfrm>
                <a:off x="0" y="273"/>
                <a:ext cx="2995" cy="273"/>
                <a:chOff x="0" y="0"/>
                <a:chExt cx="2995" cy="273"/>
              </a:xfrm>
            </p:grpSpPr>
            <p:sp>
              <p:nvSpPr>
                <p:cNvPr id="43" name="Rectangle 94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4" name="Rectangle 95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5" name="Rectangle 96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6" name="Rectangle 97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7" name="Rectangle 98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8" name="Rectangle 99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9" name="Rectangle 100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0" name="Rectangle 101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1" name="Rectangle 102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2" name="Rectangle 103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53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</p:grpSp>
        <p:grpSp>
          <p:nvGrpSpPr>
            <p:cNvPr id="14" name="Group 106"/>
            <p:cNvGrpSpPr/>
            <p:nvPr/>
          </p:nvGrpSpPr>
          <p:grpSpPr bwMode="auto">
            <a:xfrm>
              <a:off x="0" y="2176"/>
              <a:ext cx="2995" cy="546"/>
              <a:chOff x="0" y="0"/>
              <a:chExt cx="2995" cy="546"/>
            </a:xfrm>
          </p:grpSpPr>
          <p:grpSp>
            <p:nvGrpSpPr>
              <p:cNvPr id="17" name="Group 107"/>
              <p:cNvGrpSpPr/>
              <p:nvPr/>
            </p:nvGrpSpPr>
            <p:grpSpPr bwMode="auto">
              <a:xfrm>
                <a:off x="0" y="0"/>
                <a:ext cx="2995" cy="273"/>
                <a:chOff x="0" y="0"/>
                <a:chExt cx="2995" cy="273"/>
              </a:xfrm>
            </p:grpSpPr>
            <p:sp>
              <p:nvSpPr>
                <p:cNvPr id="30" name="Rectangle 107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1" name="Rectangle 108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2" name="Rectangle 109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3" name="Rectangle 110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7" name="Rectangle 114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8" name="Rectangle 115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39" name="Rectangle 116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40" name="Rectangle 117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  <p:grpSp>
            <p:nvGrpSpPr>
              <p:cNvPr id="18" name="Group 119"/>
              <p:cNvGrpSpPr/>
              <p:nvPr/>
            </p:nvGrpSpPr>
            <p:grpSpPr bwMode="auto">
              <a:xfrm>
                <a:off x="0" y="273"/>
                <a:ext cx="2995" cy="273"/>
                <a:chOff x="0" y="0"/>
                <a:chExt cx="2995" cy="273"/>
              </a:xfrm>
            </p:grpSpPr>
            <p:sp>
              <p:nvSpPr>
                <p:cNvPr id="19" name="Rectangle 11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0" name="Rectangle 120"/>
                <p:cNvSpPr>
                  <a:spLocks noChangeArrowheads="1"/>
                </p:cNvSpPr>
                <p:nvPr/>
              </p:nvSpPr>
              <p:spPr bwMode="auto">
                <a:xfrm>
                  <a:off x="27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1" name="Rectangle 121"/>
                <p:cNvSpPr>
                  <a:spLocks noChangeArrowheads="1"/>
                </p:cNvSpPr>
                <p:nvPr/>
              </p:nvSpPr>
              <p:spPr bwMode="auto">
                <a:xfrm>
                  <a:off x="544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816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3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89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361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5" name="Rectangle 125"/>
                <p:cNvSpPr>
                  <a:spLocks noChangeArrowheads="1"/>
                </p:cNvSpPr>
                <p:nvPr/>
              </p:nvSpPr>
              <p:spPr bwMode="auto">
                <a:xfrm>
                  <a:off x="1633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905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7" name="Rectangle 127"/>
                <p:cNvSpPr>
                  <a:spLocks noChangeArrowheads="1"/>
                </p:cNvSpPr>
                <p:nvPr/>
              </p:nvSpPr>
              <p:spPr bwMode="auto">
                <a:xfrm>
                  <a:off x="2178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8" name="Rectangle 128"/>
                <p:cNvSpPr>
                  <a:spLocks noChangeArrowheads="1"/>
                </p:cNvSpPr>
                <p:nvPr/>
              </p:nvSpPr>
              <p:spPr bwMode="auto">
                <a:xfrm>
                  <a:off x="2450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sp>
              <p:nvSpPr>
                <p:cNvPr id="29" name="Rectangle 129"/>
                <p:cNvSpPr>
                  <a:spLocks noChangeArrowheads="1"/>
                </p:cNvSpPr>
                <p:nvPr/>
              </p:nvSpPr>
              <p:spPr bwMode="auto">
                <a:xfrm>
                  <a:off x="2722" y="0"/>
                  <a:ext cx="273" cy="273"/>
                </a:xfrm>
                <a:prstGeom prst="rect">
                  <a:avLst/>
                </a:prstGeom>
                <a:solidFill>
                  <a:srgbClr val="F8F8F8"/>
                </a:solidFill>
                <a:ln w="25400">
                  <a:solidFill>
                    <a:srgbClr val="33CCCC"/>
                  </a:solidFill>
                  <a:bevel/>
                </a:ln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</p:grpSp>
        </p:grpSp>
      </p:grpSp>
      <p:sp>
        <p:nvSpPr>
          <p:cNvPr id="137" name="Line 133"/>
          <p:cNvSpPr>
            <a:spLocks noChangeShapeType="1"/>
          </p:cNvSpPr>
          <p:nvPr/>
        </p:nvSpPr>
        <p:spPr bwMode="auto">
          <a:xfrm>
            <a:off x="3020128" y="3118422"/>
            <a:ext cx="1890713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solid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80" tIns="34290" rIns="68580" bIns="34290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endParaRPr lang="zh-CN" altLang="en-US" smtClean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38" name="Oval 134"/>
          <p:cNvSpPr>
            <a:spLocks noChangeArrowheads="1"/>
          </p:cNvSpPr>
          <p:nvPr/>
        </p:nvSpPr>
        <p:spPr bwMode="auto">
          <a:xfrm>
            <a:off x="2965360" y="3063655"/>
            <a:ext cx="107156" cy="107156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wrap="none" lIns="67500" tIns="35100" rIns="67500" bIns="3510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endParaRPr lang="zh-CN" altLang="en-US" smtClean="0">
              <a:solidFill>
                <a:prstClr val="black"/>
              </a:solidFill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39" name="Rectangle 135"/>
          <p:cNvSpPr>
            <a:spLocks noChangeArrowheads="1"/>
          </p:cNvSpPr>
          <p:nvPr/>
        </p:nvSpPr>
        <p:spPr bwMode="auto">
          <a:xfrm>
            <a:off x="2660559" y="3010076"/>
            <a:ext cx="304800" cy="286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i="1" smtClean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O</a:t>
            </a:r>
          </a:p>
        </p:txBody>
      </p:sp>
      <p:sp>
        <p:nvSpPr>
          <p:cNvPr id="140" name="Rectangle 136"/>
          <p:cNvSpPr>
            <a:spLocks noChangeArrowheads="1"/>
          </p:cNvSpPr>
          <p:nvPr/>
        </p:nvSpPr>
        <p:spPr bwMode="auto">
          <a:xfrm>
            <a:off x="4913223" y="3008886"/>
            <a:ext cx="702469" cy="301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1500" b="1" i="1" dirty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A</a:t>
            </a:r>
            <a:r>
              <a:rPr lang="en-US" altLang="zh-CN" sz="1500" dirty="0">
                <a:solidFill>
                  <a:srgbClr val="FF0000"/>
                </a:solidFill>
              </a:rPr>
              <a:t> </a:t>
            </a:r>
            <a:r>
              <a:rPr lang="en-US" altLang="zh-CN" sz="1500" b="1" dirty="0"/>
              <a:t>ˊ</a:t>
            </a:r>
            <a:endParaRPr lang="en-US" altLang="zh-CN" sz="1500" b="1" i="1" dirty="0"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41" name="Rectangle 158"/>
          <p:cNvSpPr>
            <a:spLocks noChangeArrowheads="1"/>
          </p:cNvSpPr>
          <p:nvPr/>
        </p:nvSpPr>
        <p:spPr bwMode="auto">
          <a:xfrm>
            <a:off x="3563054" y="3711355"/>
            <a:ext cx="702469" cy="301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1500" b="1" i="1" dirty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B</a:t>
            </a:r>
            <a:r>
              <a:rPr lang="en-US" altLang="zh-CN" sz="1500" b="1" dirty="0">
                <a:solidFill>
                  <a:srgbClr val="FF0000"/>
                </a:solidFill>
              </a:rPr>
              <a:t> </a:t>
            </a:r>
            <a:r>
              <a:rPr lang="en-US" altLang="zh-CN" sz="1500" b="1" dirty="0"/>
              <a:t>ˊ</a:t>
            </a:r>
            <a:endParaRPr lang="en-US" altLang="zh-CN" sz="1500" b="1" i="1" dirty="0"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grpSp>
        <p:nvGrpSpPr>
          <p:cNvPr id="142" name="Group 156"/>
          <p:cNvGrpSpPr/>
          <p:nvPr/>
        </p:nvGrpSpPr>
        <p:grpSpPr bwMode="auto">
          <a:xfrm>
            <a:off x="3184435" y="2900539"/>
            <a:ext cx="216694" cy="377428"/>
            <a:chOff x="0" y="0"/>
            <a:chExt cx="182" cy="317"/>
          </a:xfrm>
        </p:grpSpPr>
        <p:sp>
          <p:nvSpPr>
            <p:cNvPr id="143" name="Line 13"/>
            <p:cNvSpPr>
              <a:spLocks noChangeShapeType="1"/>
            </p:cNvSpPr>
            <p:nvPr/>
          </p:nvSpPr>
          <p:spPr bwMode="auto">
            <a:xfrm>
              <a:off x="45" y="0"/>
              <a:ext cx="137" cy="181"/>
            </a:xfrm>
            <a:prstGeom prst="line">
              <a:avLst/>
            </a:prstGeom>
            <a:noFill/>
            <a:ln w="38100">
              <a:solidFill>
                <a:srgbClr val="3333FF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44" name="Line 14"/>
            <p:cNvSpPr>
              <a:spLocks noChangeShapeType="1"/>
            </p:cNvSpPr>
            <p:nvPr/>
          </p:nvSpPr>
          <p:spPr bwMode="auto">
            <a:xfrm flipH="1">
              <a:off x="0" y="181"/>
              <a:ext cx="181" cy="136"/>
            </a:xfrm>
            <a:prstGeom prst="line">
              <a:avLst/>
            </a:prstGeom>
            <a:noFill/>
            <a:ln w="38100">
              <a:solidFill>
                <a:srgbClr val="3333FF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145" name="Group 159"/>
          <p:cNvGrpSpPr/>
          <p:nvPr/>
        </p:nvGrpSpPr>
        <p:grpSpPr bwMode="auto">
          <a:xfrm>
            <a:off x="3022510" y="2901728"/>
            <a:ext cx="269081" cy="215504"/>
            <a:chOff x="0" y="0"/>
            <a:chExt cx="226" cy="181"/>
          </a:xfrm>
        </p:grpSpPr>
        <p:sp>
          <p:nvSpPr>
            <p:cNvPr id="146" name="Line 10"/>
            <p:cNvSpPr>
              <a:spLocks noChangeShapeType="1"/>
            </p:cNvSpPr>
            <p:nvPr/>
          </p:nvSpPr>
          <p:spPr bwMode="auto">
            <a:xfrm>
              <a:off x="0" y="0"/>
              <a:ext cx="226" cy="0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47" name="Line 11"/>
            <p:cNvSpPr>
              <a:spLocks noChangeShapeType="1"/>
            </p:cNvSpPr>
            <p:nvPr/>
          </p:nvSpPr>
          <p:spPr bwMode="auto">
            <a:xfrm>
              <a:off x="226" y="0"/>
              <a:ext cx="0" cy="181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</p:grpSp>
      <p:sp>
        <p:nvSpPr>
          <p:cNvPr id="148" name="Line 4"/>
          <p:cNvSpPr>
            <a:spLocks noChangeShapeType="1"/>
          </p:cNvSpPr>
          <p:nvPr/>
        </p:nvSpPr>
        <p:spPr bwMode="auto">
          <a:xfrm>
            <a:off x="3022509" y="3117232"/>
            <a:ext cx="647700" cy="647700"/>
          </a:xfrm>
          <a:prstGeom prst="line">
            <a:avLst/>
          </a:prstGeom>
          <a:noFill/>
          <a:ln w="38100">
            <a:solidFill>
              <a:srgbClr val="0E0E0C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80" tIns="34290" rIns="68580" bIns="34290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endParaRPr lang="zh-CN" altLang="en-US" smtClean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49" name="Line 5"/>
          <p:cNvSpPr>
            <a:spLocks noChangeShapeType="1"/>
          </p:cNvSpPr>
          <p:nvPr/>
        </p:nvSpPr>
        <p:spPr bwMode="auto">
          <a:xfrm flipV="1">
            <a:off x="3670209" y="3117231"/>
            <a:ext cx="1243013" cy="622697"/>
          </a:xfrm>
          <a:prstGeom prst="line">
            <a:avLst/>
          </a:prstGeom>
          <a:noFill/>
          <a:ln w="38100">
            <a:solidFill>
              <a:srgbClr val="0E0E0C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80" tIns="34290" rIns="68580" bIns="34290"/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endParaRPr lang="zh-CN" altLang="en-US" smtClean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125464" y="4399550"/>
            <a:ext cx="633250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/>
              <a:t>旋转时要注意旋转的中心点、旋转方向、旋转角度。</a:t>
            </a:r>
          </a:p>
        </p:txBody>
      </p:sp>
      <p:grpSp>
        <p:nvGrpSpPr>
          <p:cNvPr id="150" name="Group 145"/>
          <p:cNvGrpSpPr/>
          <p:nvPr/>
        </p:nvGrpSpPr>
        <p:grpSpPr bwMode="auto">
          <a:xfrm>
            <a:off x="2102156" y="815754"/>
            <a:ext cx="1837134" cy="4762500"/>
            <a:chOff x="0" y="0"/>
            <a:chExt cx="1543" cy="4127"/>
          </a:xfrm>
        </p:grpSpPr>
        <p:grpSp>
          <p:nvGrpSpPr>
            <p:cNvPr id="151" name="Group 146"/>
            <p:cNvGrpSpPr/>
            <p:nvPr/>
          </p:nvGrpSpPr>
          <p:grpSpPr bwMode="auto">
            <a:xfrm>
              <a:off x="0" y="0"/>
              <a:ext cx="1543" cy="2069"/>
              <a:chOff x="0" y="0"/>
              <a:chExt cx="1543" cy="2069"/>
            </a:xfrm>
          </p:grpSpPr>
          <p:grpSp>
            <p:nvGrpSpPr>
              <p:cNvPr id="153" name="Group 147"/>
              <p:cNvGrpSpPr/>
              <p:nvPr/>
            </p:nvGrpSpPr>
            <p:grpSpPr bwMode="auto">
              <a:xfrm>
                <a:off x="410" y="45"/>
                <a:ext cx="1133" cy="2024"/>
                <a:chOff x="-134" y="0"/>
                <a:chExt cx="1133" cy="2024"/>
              </a:xfrm>
            </p:grpSpPr>
            <p:sp>
              <p:nvSpPr>
                <p:cNvPr id="155" name="Rectangle 13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998" cy="2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buNone/>
                  </a:pPr>
                  <a:endParaRPr lang="zh-CN" altLang="en-US" smtClean="0">
                    <a:solidFill>
                      <a:prstClr val="black"/>
                    </a:solidFill>
                    <a:latin typeface="华文新魏" panose="02010800040101010101" pitchFamily="2" charset="-122"/>
                    <a:ea typeface="华文新魏" panose="02010800040101010101" pitchFamily="2" charset="-122"/>
                  </a:endParaRPr>
                </a:p>
              </p:txBody>
            </p:sp>
            <p:grpSp>
              <p:nvGrpSpPr>
                <p:cNvPr id="156" name="Group 149"/>
                <p:cNvGrpSpPr/>
                <p:nvPr/>
              </p:nvGrpSpPr>
              <p:grpSpPr bwMode="auto">
                <a:xfrm>
                  <a:off x="-134" y="0"/>
                  <a:ext cx="1133" cy="1996"/>
                  <a:chOff x="-135" y="0"/>
                  <a:chExt cx="1133" cy="1996"/>
                </a:xfrm>
              </p:grpSpPr>
              <p:sp>
                <p:nvSpPr>
                  <p:cNvPr id="157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742" y="1224"/>
                    <a:ext cx="256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pPr fontAlgn="base">
                      <a:spcBef>
                        <a:spcPct val="3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None/>
                    </a:pPr>
                    <a:endParaRPr lang="zh-CN" altLang="en-US" i="1" smtClean="0">
                      <a:solidFill>
                        <a:prstClr val="black"/>
                      </a:solidFill>
                      <a:latin typeface="华文新魏" panose="02010800040101010101" pitchFamily="2" charset="-122"/>
                      <a:ea typeface="华文新魏" panose="02010800040101010101" pitchFamily="2" charset="-122"/>
                    </a:endParaRPr>
                  </a:p>
                </p:txBody>
              </p:sp>
              <p:sp>
                <p:nvSpPr>
                  <p:cNvPr id="158" name="Rectangle 138"/>
                  <p:cNvSpPr>
                    <a:spLocks noChangeArrowheads="1"/>
                  </p:cNvSpPr>
                  <p:nvPr/>
                </p:nvSpPr>
                <p:spPr bwMode="auto">
                  <a:xfrm>
                    <a:off x="-135" y="0"/>
                    <a:ext cx="256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pPr fontAlgn="base">
                      <a:spcBef>
                        <a:spcPct val="3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None/>
                    </a:pPr>
                    <a:endParaRPr lang="zh-CN" altLang="en-US" i="1" smtClean="0">
                      <a:solidFill>
                        <a:prstClr val="black"/>
                      </a:solidFill>
                      <a:latin typeface="华文新魏" panose="02010800040101010101" pitchFamily="2" charset="-122"/>
                      <a:ea typeface="华文新魏" panose="02010800040101010101" pitchFamily="2" charset="-122"/>
                    </a:endParaRPr>
                  </a:p>
                </p:txBody>
              </p:sp>
              <p:sp>
                <p:nvSpPr>
                  <p:cNvPr id="159" name="Freeform 132"/>
                  <p:cNvSpPr>
                    <a:spLocks noChangeArrowheads="1"/>
                  </p:cNvSpPr>
                  <p:nvPr/>
                </p:nvSpPr>
                <p:spPr bwMode="auto">
                  <a:xfrm>
                    <a:off x="227" y="363"/>
                    <a:ext cx="543" cy="1633"/>
                  </a:xfrm>
                  <a:custGeom>
                    <a:avLst/>
                    <a:gdLst>
                      <a:gd name="T0" fmla="*/ 0 w 544"/>
                      <a:gd name="T1" fmla="*/ 0 h 1633"/>
                      <a:gd name="T2" fmla="*/ 0 w 544"/>
                      <a:gd name="T3" fmla="*/ 1633 h 1633"/>
                      <a:gd name="T4" fmla="*/ 544 w 544"/>
                      <a:gd name="T5" fmla="*/ 1088 h 1633"/>
                      <a:gd name="T6" fmla="*/ 0 w 544"/>
                      <a:gd name="T7" fmla="*/ 0 h 16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44" h="1633">
                        <a:moveTo>
                          <a:pt x="0" y="0"/>
                        </a:moveTo>
                        <a:lnTo>
                          <a:pt x="0" y="1633"/>
                        </a:lnTo>
                        <a:lnTo>
                          <a:pt x="544" y="10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FF3399"/>
                    </a:solidFill>
                    <a:beve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None/>
                    </a:pPr>
                    <a:endParaRPr lang="zh-CN" altLang="en-US" smtClean="0">
                      <a:solidFill>
                        <a:prstClr val="black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  <p:sp>
            <p:nvSpPr>
              <p:cNvPr id="154" name="Rectangle 1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71" cy="20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</a:pPr>
                <a:endParaRPr lang="zh-CN" altLang="en-US" smtClean="0">
                  <a:solidFill>
                    <a:prstClr val="black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endParaRPr>
              </a:p>
            </p:txBody>
          </p:sp>
        </p:grpSp>
        <p:sp>
          <p:nvSpPr>
            <p:cNvPr id="152" name="Rectangle 146"/>
            <p:cNvSpPr>
              <a:spLocks noChangeArrowheads="1"/>
            </p:cNvSpPr>
            <p:nvPr/>
          </p:nvSpPr>
          <p:spPr bwMode="auto">
            <a:xfrm>
              <a:off x="45" y="2041"/>
              <a:ext cx="1497" cy="2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</p:grpSp>
      <p:sp>
        <p:nvSpPr>
          <p:cNvPr id="162" name="Rectangle 154"/>
          <p:cNvSpPr>
            <a:spLocks noChangeArrowheads="1"/>
          </p:cNvSpPr>
          <p:nvPr/>
        </p:nvSpPr>
        <p:spPr bwMode="auto">
          <a:xfrm>
            <a:off x="2688539" y="1160587"/>
            <a:ext cx="304800" cy="286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i="1" dirty="0" smtClean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A</a:t>
            </a:r>
          </a:p>
        </p:txBody>
      </p:sp>
      <p:sp>
        <p:nvSpPr>
          <p:cNvPr id="163" name="Rectangle 153"/>
          <p:cNvSpPr>
            <a:spLocks noChangeArrowheads="1"/>
          </p:cNvSpPr>
          <p:nvPr/>
        </p:nvSpPr>
        <p:spPr bwMode="auto">
          <a:xfrm>
            <a:off x="3699380" y="2430302"/>
            <a:ext cx="304800" cy="286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i="1" dirty="0" smtClean="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B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 animBg="1"/>
      <p:bldP spid="140" grpId="0"/>
      <p:bldP spid="141" grpId="0"/>
      <p:bldP spid="148" grpId="0" animBg="1"/>
      <p:bldP spid="149" grpId="0" animBg="1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6" name="矩形 5"/>
          <p:cNvSpPr/>
          <p:nvPr/>
        </p:nvSpPr>
        <p:spPr>
          <a:xfrm>
            <a:off x="673402" y="534230"/>
            <a:ext cx="8237095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1.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由①图到②图是向（               ）平移（             ）格。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2.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由①图到③图是向（                ）平移（             ）格。</a:t>
            </a: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175237" y="1790947"/>
            <a:ext cx="2986892" cy="2549322"/>
          </a:xfrm>
          <a:prstGeom prst="rect">
            <a:avLst/>
          </a:prstGeom>
        </p:spPr>
      </p:pic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3752804" y="63264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右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033994" y="63264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3752804" y="110237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下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6033994" y="1123478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2" grpId="0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13" name="Rectangle 8"/>
          <p:cNvSpPr>
            <a:spLocks noChangeArrowheads="1"/>
          </p:cNvSpPr>
          <p:nvPr/>
        </p:nvSpPr>
        <p:spPr bwMode="auto">
          <a:xfrm>
            <a:off x="794077" y="534230"/>
            <a:ext cx="78593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四边形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AD′C′B′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是由正方形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ABCD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旋转而成。</a:t>
            </a:r>
            <a:endParaRPr lang="zh-CN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  <a:cs typeface="Courier New" panose="02070309020205020404" pitchFamily="49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2629675" y="3984628"/>
            <a:ext cx="3563540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旋转中心是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______ 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旋转的角度是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______</a:t>
            </a:r>
          </a:p>
        </p:txBody>
      </p:sp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4411445" y="3941682"/>
            <a:ext cx="71199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点</a:t>
            </a:r>
            <a:r>
              <a:rPr lang="en-US" altLang="zh-CN" sz="2100" i="1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 flipH="1">
            <a:off x="4723754" y="4423209"/>
            <a:ext cx="917972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45°</a:t>
            </a:r>
          </a:p>
        </p:txBody>
      </p:sp>
      <p:grpSp>
        <p:nvGrpSpPr>
          <p:cNvPr id="12" name="Group 6"/>
          <p:cNvGrpSpPr/>
          <p:nvPr/>
        </p:nvGrpSpPr>
        <p:grpSpPr bwMode="auto">
          <a:xfrm>
            <a:off x="1377166" y="1186863"/>
            <a:ext cx="2485343" cy="2266898"/>
            <a:chOff x="0" y="0"/>
            <a:chExt cx="4674" cy="4374"/>
          </a:xfrm>
        </p:grpSpPr>
        <p:sp>
          <p:nvSpPr>
            <p:cNvPr id="14" name="Line 7"/>
            <p:cNvSpPr>
              <a:spLocks noChangeShapeType="1"/>
            </p:cNvSpPr>
            <p:nvPr/>
          </p:nvSpPr>
          <p:spPr bwMode="auto">
            <a:xfrm>
              <a:off x="452" y="1437"/>
              <a:ext cx="600" cy="600"/>
            </a:xfrm>
            <a:prstGeom prst="line">
              <a:avLst/>
            </a:prstGeom>
            <a:noFill/>
            <a:ln w="38100">
              <a:solidFill>
                <a:srgbClr val="3333FF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5" name="Line 10"/>
            <p:cNvSpPr>
              <a:spLocks noChangeShapeType="1"/>
            </p:cNvSpPr>
            <p:nvPr/>
          </p:nvSpPr>
          <p:spPr bwMode="auto">
            <a:xfrm>
              <a:off x="452" y="1437"/>
              <a:ext cx="613" cy="625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 flipH="1">
              <a:off x="2662" y="2070"/>
              <a:ext cx="1605" cy="160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7" name="Line 13"/>
            <p:cNvSpPr>
              <a:spLocks noChangeShapeType="1"/>
            </p:cNvSpPr>
            <p:nvPr/>
          </p:nvSpPr>
          <p:spPr bwMode="auto">
            <a:xfrm>
              <a:off x="1057" y="2070"/>
              <a:ext cx="1605" cy="160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>
              <a:off x="2662" y="465"/>
              <a:ext cx="1605" cy="160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9" name="Line 15"/>
            <p:cNvSpPr>
              <a:spLocks noChangeShapeType="1"/>
            </p:cNvSpPr>
            <p:nvPr/>
          </p:nvSpPr>
          <p:spPr bwMode="auto">
            <a:xfrm flipH="1">
              <a:off x="1057" y="465"/>
              <a:ext cx="1605" cy="160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0" name="Line 16"/>
            <p:cNvSpPr>
              <a:spLocks noChangeShapeType="1"/>
            </p:cNvSpPr>
            <p:nvPr/>
          </p:nvSpPr>
          <p:spPr bwMode="auto">
            <a:xfrm>
              <a:off x="397" y="1410"/>
              <a:ext cx="2265" cy="2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>
              <a:off x="397" y="1410"/>
              <a:ext cx="3" cy="226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>
              <a:off x="397" y="3675"/>
              <a:ext cx="2265" cy="2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2662" y="1410"/>
              <a:ext cx="3" cy="2265"/>
            </a:xfrm>
            <a:prstGeom prst="line">
              <a:avLst/>
            </a:prstGeom>
            <a:noFill/>
            <a:ln w="38100">
              <a:solidFill>
                <a:srgbClr val="00008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7" name="Oval 20"/>
            <p:cNvSpPr>
              <a:spLocks noChangeArrowheads="1"/>
            </p:cNvSpPr>
            <p:nvPr/>
          </p:nvSpPr>
          <p:spPr bwMode="auto">
            <a:xfrm>
              <a:off x="367" y="1380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0" y="757"/>
              <a:ext cx="468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C'</a:t>
              </a:r>
            </a:p>
          </p:txBody>
        </p:sp>
        <p:sp>
          <p:nvSpPr>
            <p:cNvPr id="29" name="Oval 22"/>
            <p:cNvSpPr>
              <a:spLocks noChangeArrowheads="1"/>
            </p:cNvSpPr>
            <p:nvPr/>
          </p:nvSpPr>
          <p:spPr bwMode="auto">
            <a:xfrm>
              <a:off x="367" y="3645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" name="Rectangle 23"/>
            <p:cNvSpPr>
              <a:spLocks noChangeArrowheads="1"/>
            </p:cNvSpPr>
            <p:nvPr/>
          </p:nvSpPr>
          <p:spPr bwMode="auto">
            <a:xfrm>
              <a:off x="322" y="3750"/>
              <a:ext cx="583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D'</a:t>
              </a:r>
            </a:p>
          </p:txBody>
        </p:sp>
        <p:sp>
          <p:nvSpPr>
            <p:cNvPr id="31" name="Oval 24"/>
            <p:cNvSpPr>
              <a:spLocks noChangeArrowheads="1"/>
            </p:cNvSpPr>
            <p:nvPr/>
          </p:nvSpPr>
          <p:spPr bwMode="auto">
            <a:xfrm>
              <a:off x="2632" y="1380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2" name="Rectangle 25"/>
            <p:cNvSpPr>
              <a:spLocks noChangeArrowheads="1"/>
            </p:cNvSpPr>
            <p:nvPr/>
          </p:nvSpPr>
          <p:spPr bwMode="auto">
            <a:xfrm>
              <a:off x="2662" y="877"/>
              <a:ext cx="448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 dirty="0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B'</a:t>
              </a:r>
            </a:p>
          </p:txBody>
        </p:sp>
        <p:sp>
          <p:nvSpPr>
            <p:cNvPr id="33" name="Oval 26"/>
            <p:cNvSpPr>
              <a:spLocks noChangeArrowheads="1"/>
            </p:cNvSpPr>
            <p:nvPr/>
          </p:nvSpPr>
          <p:spPr bwMode="auto">
            <a:xfrm>
              <a:off x="4220" y="2005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4" name="Rectangle 27"/>
            <p:cNvSpPr>
              <a:spLocks noChangeArrowheads="1"/>
            </p:cNvSpPr>
            <p:nvPr/>
          </p:nvSpPr>
          <p:spPr bwMode="auto">
            <a:xfrm>
              <a:off x="4355" y="2050"/>
              <a:ext cx="319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B</a:t>
              </a:r>
            </a:p>
          </p:txBody>
        </p:sp>
        <p:sp>
          <p:nvSpPr>
            <p:cNvPr id="35" name="Oval 28"/>
            <p:cNvSpPr>
              <a:spLocks noChangeArrowheads="1"/>
            </p:cNvSpPr>
            <p:nvPr/>
          </p:nvSpPr>
          <p:spPr bwMode="auto">
            <a:xfrm>
              <a:off x="2632" y="3592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6" name="Rectangle 29"/>
            <p:cNvSpPr>
              <a:spLocks noChangeArrowheads="1"/>
            </p:cNvSpPr>
            <p:nvPr/>
          </p:nvSpPr>
          <p:spPr bwMode="auto">
            <a:xfrm>
              <a:off x="2707" y="3667"/>
              <a:ext cx="357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A</a:t>
              </a:r>
            </a:p>
          </p:txBody>
        </p:sp>
        <p:sp>
          <p:nvSpPr>
            <p:cNvPr id="37" name="Oval 30"/>
            <p:cNvSpPr>
              <a:spLocks noChangeArrowheads="1"/>
            </p:cNvSpPr>
            <p:nvPr/>
          </p:nvSpPr>
          <p:spPr bwMode="auto">
            <a:xfrm>
              <a:off x="2632" y="435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8" name="Rectangle 31"/>
            <p:cNvSpPr>
              <a:spLocks noChangeArrowheads="1"/>
            </p:cNvSpPr>
            <p:nvPr/>
          </p:nvSpPr>
          <p:spPr bwMode="auto">
            <a:xfrm>
              <a:off x="2512" y="0"/>
              <a:ext cx="339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C</a:t>
              </a:r>
            </a:p>
          </p:txBody>
        </p:sp>
        <p:sp>
          <p:nvSpPr>
            <p:cNvPr id="39" name="Oval 32"/>
            <p:cNvSpPr>
              <a:spLocks noChangeArrowheads="1"/>
            </p:cNvSpPr>
            <p:nvPr/>
          </p:nvSpPr>
          <p:spPr bwMode="auto">
            <a:xfrm>
              <a:off x="1027" y="2040"/>
              <a:ext cx="75" cy="7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bevel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907" y="2145"/>
              <a:ext cx="387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>
                  <a:solidFill>
                    <a:srgbClr val="FF3300"/>
                  </a:solidFill>
                  <a:latin typeface="微软雅黑" panose="020B0503020204020204" charset="-122"/>
                  <a:ea typeface="微软雅黑" panose="020B0503020204020204" charset="-122"/>
                </a:rPr>
                <a:t>D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91626" y="534230"/>
            <a:ext cx="7942757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如图，已知平行四边形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ABCD 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的对角线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BD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=4cm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，将平行四边形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ABCD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绕其对称中心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180°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，则点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D 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所转过的路径长为（        ）。</a:t>
            </a: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495089" y="2377157"/>
            <a:ext cx="6048375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/>
          <a:p>
            <a:pPr marL="33718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．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4π cm	 B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．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3π cm     </a:t>
            </a:r>
          </a:p>
          <a:p>
            <a:pPr marL="337185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C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．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2π cm  	 D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．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π cm</a:t>
            </a:r>
          </a:p>
        </p:txBody>
      </p:sp>
      <p:grpSp>
        <p:nvGrpSpPr>
          <p:cNvPr id="23" name="Group 3"/>
          <p:cNvGrpSpPr/>
          <p:nvPr/>
        </p:nvGrpSpPr>
        <p:grpSpPr bwMode="auto">
          <a:xfrm>
            <a:off x="5615497" y="2097377"/>
            <a:ext cx="2158094" cy="1318527"/>
            <a:chOff x="-70" y="-115"/>
            <a:chExt cx="1657" cy="1113"/>
          </a:xfrm>
        </p:grpSpPr>
        <p:sp>
          <p:nvSpPr>
            <p:cNvPr id="24" name="AutoShape 6"/>
            <p:cNvSpPr>
              <a:spLocks noChangeArrowheads="1"/>
            </p:cNvSpPr>
            <p:nvPr/>
          </p:nvSpPr>
          <p:spPr bwMode="auto">
            <a:xfrm>
              <a:off x="172" y="162"/>
              <a:ext cx="1111" cy="544"/>
            </a:xfrm>
            <a:prstGeom prst="parallelogram">
              <a:avLst>
                <a:gd name="adj" fmla="val 51057"/>
              </a:avLst>
            </a:prstGeom>
            <a:noFill/>
            <a:ln w="9525">
              <a:solidFill>
                <a:srgbClr val="00000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40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  <p:sp>
          <p:nvSpPr>
            <p:cNvPr id="25" name="Freeform 7"/>
            <p:cNvSpPr>
              <a:spLocks noChangeArrowheads="1"/>
            </p:cNvSpPr>
            <p:nvPr/>
          </p:nvSpPr>
          <p:spPr bwMode="auto">
            <a:xfrm>
              <a:off x="181" y="162"/>
              <a:ext cx="1095" cy="542"/>
            </a:xfrm>
            <a:custGeom>
              <a:avLst/>
              <a:gdLst>
                <a:gd name="T0" fmla="*/ 0 w 1861"/>
                <a:gd name="T1" fmla="*/ 791 h 791"/>
                <a:gd name="T2" fmla="*/ 1861 w 1861"/>
                <a:gd name="T3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61" h="791">
                  <a:moveTo>
                    <a:pt x="0" y="791"/>
                  </a:moveTo>
                  <a:lnTo>
                    <a:pt x="186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6" name="Freeform 8"/>
            <p:cNvSpPr>
              <a:spLocks noChangeArrowheads="1"/>
            </p:cNvSpPr>
            <p:nvPr/>
          </p:nvSpPr>
          <p:spPr bwMode="auto">
            <a:xfrm>
              <a:off x="423" y="174"/>
              <a:ext cx="618" cy="530"/>
            </a:xfrm>
            <a:custGeom>
              <a:avLst/>
              <a:gdLst>
                <a:gd name="T0" fmla="*/ 0 w 949"/>
                <a:gd name="T1" fmla="*/ 0 h 791"/>
                <a:gd name="T2" fmla="*/ 949 w 949"/>
                <a:gd name="T3" fmla="*/ 791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49" h="791">
                  <a:moveTo>
                    <a:pt x="0" y="0"/>
                  </a:moveTo>
                  <a:lnTo>
                    <a:pt x="949" y="7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mtClean="0">
                <a:solidFill>
                  <a:prstClr val="black"/>
                </a:solidFill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7" name="Text Box 9"/>
            <p:cNvSpPr txBox="1">
              <a:spLocks noChangeArrowheads="1"/>
            </p:cNvSpPr>
            <p:nvPr/>
          </p:nvSpPr>
          <p:spPr bwMode="auto">
            <a:xfrm>
              <a:off x="272" y="709"/>
              <a:ext cx="741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2400">
                <a:solidFill>
                  <a:prstClr val="black"/>
                </a:solidFill>
                <a:latin typeface="华文新魏" panose="02010800040101010101" pitchFamily="2" charset="-122"/>
                <a:ea typeface="华文新魏" panose="02010800040101010101" pitchFamily="2" charset="-122"/>
              </a:endParaRPr>
            </a:p>
          </p:txBody>
        </p:sp>
        <p:sp>
          <p:nvSpPr>
            <p:cNvPr id="28" name="Text Box 10"/>
            <p:cNvSpPr txBox="1">
              <a:spLocks noChangeArrowheads="1"/>
            </p:cNvSpPr>
            <p:nvPr/>
          </p:nvSpPr>
          <p:spPr bwMode="auto">
            <a:xfrm>
              <a:off x="180" y="-115"/>
              <a:ext cx="371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400" i="1">
                  <a:solidFill>
                    <a:prstClr val="black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A</a:t>
              </a:r>
            </a:p>
          </p:txBody>
        </p:sp>
        <p:sp>
          <p:nvSpPr>
            <p:cNvPr id="29" name="Text Box 11"/>
            <p:cNvSpPr txBox="1">
              <a:spLocks noChangeArrowheads="1"/>
            </p:cNvSpPr>
            <p:nvPr/>
          </p:nvSpPr>
          <p:spPr bwMode="auto">
            <a:xfrm>
              <a:off x="-70" y="642"/>
              <a:ext cx="371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400" i="1" dirty="0">
                  <a:solidFill>
                    <a:prstClr val="black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B</a:t>
              </a:r>
            </a:p>
          </p:txBody>
        </p:sp>
        <p:sp>
          <p:nvSpPr>
            <p:cNvPr id="30" name="Text Box 12"/>
            <p:cNvSpPr txBox="1">
              <a:spLocks noChangeArrowheads="1"/>
            </p:cNvSpPr>
            <p:nvPr/>
          </p:nvSpPr>
          <p:spPr bwMode="auto">
            <a:xfrm>
              <a:off x="1088" y="635"/>
              <a:ext cx="370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400" i="1">
                  <a:solidFill>
                    <a:prstClr val="black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C</a:t>
              </a:r>
            </a:p>
          </p:txBody>
        </p:sp>
        <p:sp>
          <p:nvSpPr>
            <p:cNvPr id="31" name="Text Box 13"/>
            <p:cNvSpPr txBox="1">
              <a:spLocks noChangeArrowheads="1"/>
            </p:cNvSpPr>
            <p:nvPr/>
          </p:nvSpPr>
          <p:spPr bwMode="auto">
            <a:xfrm>
              <a:off x="1216" y="30"/>
              <a:ext cx="371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400" i="1">
                  <a:solidFill>
                    <a:prstClr val="black"/>
                  </a:solidFill>
                  <a:latin typeface="华文新魏" panose="02010800040101010101" pitchFamily="2" charset="-122"/>
                  <a:ea typeface="华文新魏" panose="02010800040101010101" pitchFamily="2" charset="-122"/>
                </a:rPr>
                <a:t>D</a:t>
              </a:r>
            </a:p>
          </p:txBody>
        </p:sp>
        <p:sp>
          <p:nvSpPr>
            <p:cNvPr id="32" name="Text Box 14"/>
            <p:cNvSpPr txBox="1">
              <a:spLocks noChangeArrowheads="1"/>
            </p:cNvSpPr>
            <p:nvPr/>
          </p:nvSpPr>
          <p:spPr bwMode="auto">
            <a:xfrm>
              <a:off x="578" y="398"/>
              <a:ext cx="370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r>
                <a:rPr lang="en-US" altLang="zh-CN" sz="2100" i="1" dirty="0">
                  <a:solidFill>
                    <a:prstClr val="black"/>
                  </a:solidFill>
                  <a:latin typeface="+mn-ea"/>
                </a:rPr>
                <a:t>O</a:t>
              </a:r>
            </a:p>
          </p:txBody>
        </p:sp>
      </p:grpSp>
      <p:sp>
        <p:nvSpPr>
          <p:cNvPr id="33" name="Text Box 17"/>
          <p:cNvSpPr txBox="1">
            <a:spLocks noChangeArrowheads="1"/>
          </p:cNvSpPr>
          <p:nvPr/>
        </p:nvSpPr>
        <p:spPr bwMode="auto">
          <a:xfrm>
            <a:off x="1105758" y="1608691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329931" y="2422800"/>
            <a:ext cx="4107143" cy="2350000"/>
          </a:xfrm>
          <a:prstGeom prst="rect">
            <a:avLst/>
          </a:prstGeom>
        </p:spPr>
      </p:pic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5</a:t>
            </a:r>
            <a:endParaRPr lang="zh-CN" altLang="en-US" sz="2100" b="1" dirty="0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291626" y="534230"/>
            <a:ext cx="8668745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下图中的三角形①绕点（           ）按（         ）时针方向旋转（             ）得到三角形②，三角形①绕点（         ）按（           ）时针方向旋转（          ）得到三角形③。</a:t>
            </a:r>
          </a:p>
        </p:txBody>
      </p:sp>
      <p:sp>
        <p:nvSpPr>
          <p:cNvPr id="8" name="Text Box 17"/>
          <p:cNvSpPr txBox="1">
            <a:spLocks noChangeArrowheads="1"/>
          </p:cNvSpPr>
          <p:nvPr/>
        </p:nvSpPr>
        <p:spPr bwMode="auto">
          <a:xfrm>
            <a:off x="3863977" y="64307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5462135" y="64307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逆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1280048" y="1139625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</a:p>
        </p:txBody>
      </p:sp>
      <p:sp>
        <p:nvSpPr>
          <p:cNvPr id="11" name="Text Box 17"/>
          <p:cNvSpPr txBox="1">
            <a:spLocks noChangeArrowheads="1"/>
          </p:cNvSpPr>
          <p:nvPr/>
        </p:nvSpPr>
        <p:spPr bwMode="auto">
          <a:xfrm>
            <a:off x="6170589" y="1139625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C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7744556" y="1139625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2678230" y="1602570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5059166" y="3458233"/>
            <a:ext cx="0" cy="4946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5059165" y="3458232"/>
            <a:ext cx="81585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H="1">
            <a:off x="4500760" y="3446989"/>
            <a:ext cx="14939" cy="52278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3710051" y="3975392"/>
            <a:ext cx="79822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flipH="1">
            <a:off x="3710051" y="3463853"/>
            <a:ext cx="820055" cy="50029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>
            <a:off x="4515698" y="3188409"/>
            <a:ext cx="0" cy="77574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4508277" y="3983793"/>
            <a:ext cx="550889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>
            <a:off x="4508277" y="3177167"/>
            <a:ext cx="550889" cy="78698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flipV="1">
            <a:off x="5059260" y="3458232"/>
            <a:ext cx="815760" cy="50591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Box 17"/>
          <p:cNvSpPr txBox="1">
            <a:spLocks noChangeArrowheads="1"/>
          </p:cNvSpPr>
          <p:nvPr/>
        </p:nvSpPr>
        <p:spPr bwMode="auto">
          <a:xfrm>
            <a:off x="4274344" y="4004540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B</a:t>
            </a:r>
          </a:p>
        </p:txBody>
      </p:sp>
      <p:sp>
        <p:nvSpPr>
          <p:cNvPr id="24" name="Text Box 17"/>
          <p:cNvSpPr txBox="1">
            <a:spLocks noChangeArrowheads="1"/>
          </p:cNvSpPr>
          <p:nvPr/>
        </p:nvSpPr>
        <p:spPr bwMode="auto">
          <a:xfrm>
            <a:off x="4252679" y="2821153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</a:t>
            </a:r>
          </a:p>
        </p:txBody>
      </p:sp>
      <p:sp>
        <p:nvSpPr>
          <p:cNvPr id="26" name="Text Box 17"/>
          <p:cNvSpPr txBox="1">
            <a:spLocks noChangeArrowheads="1"/>
          </p:cNvSpPr>
          <p:nvPr/>
        </p:nvSpPr>
        <p:spPr bwMode="auto">
          <a:xfrm>
            <a:off x="4923654" y="3969770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C</a:t>
            </a:r>
          </a:p>
        </p:txBody>
      </p:sp>
      <p:sp>
        <p:nvSpPr>
          <p:cNvPr id="13" name="矩形 12"/>
          <p:cNvSpPr/>
          <p:nvPr/>
        </p:nvSpPr>
        <p:spPr>
          <a:xfrm>
            <a:off x="4515793" y="3597800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①</a:t>
            </a:r>
            <a:endParaRPr lang="zh-CN" altLang="en-US" dirty="0"/>
          </a:p>
        </p:txBody>
      </p:sp>
      <p:sp>
        <p:nvSpPr>
          <p:cNvPr id="15" name="矩形 14"/>
          <p:cNvSpPr/>
          <p:nvPr/>
        </p:nvSpPr>
        <p:spPr>
          <a:xfrm>
            <a:off x="4066428" y="3611922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②</a:t>
            </a:r>
            <a:endParaRPr lang="zh-CN" altLang="en-US" dirty="0"/>
          </a:p>
        </p:txBody>
      </p:sp>
      <p:sp>
        <p:nvSpPr>
          <p:cNvPr id="18" name="矩形 17"/>
          <p:cNvSpPr/>
          <p:nvPr/>
        </p:nvSpPr>
        <p:spPr>
          <a:xfrm>
            <a:off x="5032954" y="3435746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③</a:t>
            </a:r>
            <a:endParaRPr lang="zh-CN" altLang="en-US" dirty="0"/>
          </a:p>
        </p:txBody>
      </p:sp>
      <p:sp>
        <p:nvSpPr>
          <p:cNvPr id="35" name="矩形 34"/>
          <p:cNvSpPr/>
          <p:nvPr/>
        </p:nvSpPr>
        <p:spPr>
          <a:xfrm>
            <a:off x="4416188" y="2433251"/>
            <a:ext cx="318036" cy="28469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③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6</a:t>
            </a:r>
            <a:endParaRPr lang="zh-CN" altLang="en-US" sz="2100" b="1" dirty="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665863" y="534230"/>
            <a:ext cx="7852817" cy="3947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50850" indent="-4508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下列现象中属于旋转的有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                       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①飞机螺旋桨的转动   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②电梯上下移动 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③推拉教室里的窗户  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④旋转木马   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⑤摩天轮     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⑥小朋友滑滑梯</a:t>
            </a: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endParaRPr lang="zh-CN" altLang="en-US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Text Box 31"/>
          <p:cNvSpPr txBox="1">
            <a:spLocks noChangeArrowheads="1"/>
          </p:cNvSpPr>
          <p:nvPr/>
        </p:nvSpPr>
        <p:spPr bwMode="auto">
          <a:xfrm>
            <a:off x="4144781" y="589944"/>
            <a:ext cx="1476375" cy="389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sym typeface="华文新魏" panose="02010800040101010101" pitchFamily="2" charset="-122"/>
              </a:rPr>
              <a:t>①④⑤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96638" y="588300"/>
            <a:ext cx="8365667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了解生活中旋转现象的广泛存在。     </a:t>
            </a: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掌握旋转的有关概念，理解旋转变换也是图形的一种基本变换。     </a:t>
            </a: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会找出旋转前后图形中的对应点、对应线段、对应角、旋转中心、旋转角。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267617" y="2848481"/>
            <a:ext cx="8646207" cy="1852301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/>
          </a:p>
        </p:txBody>
      </p:sp>
      <p:sp>
        <p:nvSpPr>
          <p:cNvPr id="6" name="矩形 5"/>
          <p:cNvSpPr/>
          <p:nvPr/>
        </p:nvSpPr>
        <p:spPr>
          <a:xfrm>
            <a:off x="504758" y="2904862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探索图形旋转的特征和性质。</a:t>
            </a:r>
          </a:p>
        </p:txBody>
      </p:sp>
      <p:sp>
        <p:nvSpPr>
          <p:cNvPr id="8" name="矩形 7"/>
          <p:cNvSpPr/>
          <p:nvPr/>
        </p:nvSpPr>
        <p:spPr>
          <a:xfrm>
            <a:off x="504757" y="3515241"/>
            <a:ext cx="8171915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能在方格纸上将简单图形绕固定点旋转</a:t>
            </a:r>
            <a:r>
              <a:rPr lang="en-US" altLang="zh-CN" sz="2100" dirty="0"/>
              <a:t>90°</a:t>
            </a:r>
            <a:r>
              <a:rPr lang="zh-CN" altLang="en-US" sz="2100" dirty="0"/>
              <a:t>，并说出旋转过程。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88364" y="534230"/>
            <a:ext cx="8113427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下图中的长方形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ABCD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D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每次旋转多少度能得到这个图？</a:t>
            </a:r>
          </a:p>
        </p:txBody>
      </p:sp>
      <p:sp>
        <p:nvSpPr>
          <p:cNvPr id="4" name="矩形 3"/>
          <p:cNvSpPr/>
          <p:nvPr/>
        </p:nvSpPr>
        <p:spPr>
          <a:xfrm>
            <a:off x="3868168" y="4092653"/>
            <a:ext cx="668936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90° 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7</a:t>
            </a:r>
            <a:endParaRPr lang="zh-CN" altLang="en-US" sz="2100" b="1" dirty="0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149064" y="1396750"/>
            <a:ext cx="4107143" cy="2350000"/>
          </a:xfrm>
          <a:prstGeom prst="rect">
            <a:avLst/>
          </a:prstGeom>
        </p:spPr>
      </p:pic>
      <p:cxnSp>
        <p:nvCxnSpPr>
          <p:cNvPr id="9" name="直接连接符 8"/>
          <p:cNvCxnSpPr/>
          <p:nvPr/>
        </p:nvCxnSpPr>
        <p:spPr>
          <a:xfrm flipH="1">
            <a:off x="4062327" y="1667235"/>
            <a:ext cx="8677" cy="10114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054906" y="2698277"/>
            <a:ext cx="55088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4054906" y="1669577"/>
            <a:ext cx="55088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flipH="1">
            <a:off x="4589195" y="1667235"/>
            <a:ext cx="5714" cy="102239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flipH="1" flipV="1">
            <a:off x="4054906" y="2678621"/>
            <a:ext cx="1101948" cy="1965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5145008" y="2698279"/>
            <a:ext cx="11846" cy="53123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flipH="1">
            <a:off x="4057140" y="2678620"/>
            <a:ext cx="4463" cy="53238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flipV="1">
            <a:off x="4061603" y="3199107"/>
            <a:ext cx="1095251" cy="1189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H="1" flipV="1">
            <a:off x="2967758" y="2160839"/>
            <a:ext cx="1101948" cy="1965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/>
          <p:nvPr/>
        </p:nvCxnSpPr>
        <p:spPr>
          <a:xfrm>
            <a:off x="4057861" y="2180496"/>
            <a:ext cx="11846" cy="53123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flipH="1">
            <a:off x="2969992" y="2160837"/>
            <a:ext cx="4463" cy="53238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/>
          <p:nvPr/>
        </p:nvCxnSpPr>
        <p:spPr>
          <a:xfrm flipH="1" flipV="1">
            <a:off x="2974456" y="2681325"/>
            <a:ext cx="1095251" cy="1189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/>
          <p:nvPr/>
        </p:nvCxnSpPr>
        <p:spPr>
          <a:xfrm flipH="1">
            <a:off x="3502188" y="2705306"/>
            <a:ext cx="8677" cy="10114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/>
          <p:nvPr/>
        </p:nvCxnSpPr>
        <p:spPr>
          <a:xfrm>
            <a:off x="3494767" y="2707649"/>
            <a:ext cx="55088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 flipH="1">
            <a:off x="4061713" y="2705306"/>
            <a:ext cx="5714" cy="102239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3507932" y="3716705"/>
            <a:ext cx="55088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 Box 17"/>
          <p:cNvSpPr txBox="1">
            <a:spLocks noChangeArrowheads="1"/>
          </p:cNvSpPr>
          <p:nvPr/>
        </p:nvSpPr>
        <p:spPr bwMode="auto">
          <a:xfrm>
            <a:off x="2729945" y="2660624"/>
            <a:ext cx="595313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</a:t>
            </a:r>
          </a:p>
        </p:txBody>
      </p:sp>
      <p:sp>
        <p:nvSpPr>
          <p:cNvPr id="34" name="Text Box 17"/>
          <p:cNvSpPr txBox="1">
            <a:spLocks noChangeArrowheads="1"/>
          </p:cNvSpPr>
          <p:nvPr/>
        </p:nvSpPr>
        <p:spPr bwMode="auto">
          <a:xfrm>
            <a:off x="2676799" y="1949891"/>
            <a:ext cx="595313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B</a:t>
            </a:r>
          </a:p>
        </p:txBody>
      </p:sp>
      <p:sp>
        <p:nvSpPr>
          <p:cNvPr id="35" name="Text Box 17"/>
          <p:cNvSpPr txBox="1">
            <a:spLocks noChangeArrowheads="1"/>
          </p:cNvSpPr>
          <p:nvPr/>
        </p:nvSpPr>
        <p:spPr bwMode="auto">
          <a:xfrm>
            <a:off x="4017736" y="1920198"/>
            <a:ext cx="595313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C</a:t>
            </a:r>
          </a:p>
        </p:txBody>
      </p:sp>
      <p:sp>
        <p:nvSpPr>
          <p:cNvPr id="36" name="Text Box 17"/>
          <p:cNvSpPr txBox="1">
            <a:spLocks noChangeArrowheads="1"/>
          </p:cNvSpPr>
          <p:nvPr/>
        </p:nvSpPr>
        <p:spPr bwMode="auto">
          <a:xfrm>
            <a:off x="4017304" y="2639826"/>
            <a:ext cx="595313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892541" y="639119"/>
            <a:ext cx="2184401" cy="2191586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493521" y="2882955"/>
            <a:ext cx="7585768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图形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可以看作图形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（   ）时针方向旋转（      ）得到的。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图形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D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可以看作图形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（   ）时针方向旋转（     ）得到的。</a:t>
            </a:r>
            <a:endParaRPr lang="zh-CN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8</a:t>
            </a:r>
            <a:endParaRPr lang="zh-CN" altLang="en-US" sz="2100" b="1" dirty="0"/>
          </a:p>
        </p:txBody>
      </p:sp>
      <p:sp>
        <p:nvSpPr>
          <p:cNvPr id="8" name="矩形 7"/>
          <p:cNvSpPr/>
          <p:nvPr/>
        </p:nvSpPr>
        <p:spPr>
          <a:xfrm>
            <a:off x="6392803" y="2905412"/>
            <a:ext cx="668936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90° 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3998142" y="3976456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逆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420986" y="3985850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</a:p>
        </p:txBody>
      </p:sp>
      <p:sp>
        <p:nvSpPr>
          <p:cNvPr id="11" name="Text Box 17"/>
          <p:cNvSpPr txBox="1">
            <a:spLocks noChangeArrowheads="1"/>
          </p:cNvSpPr>
          <p:nvPr/>
        </p:nvSpPr>
        <p:spPr bwMode="auto">
          <a:xfrm>
            <a:off x="3988747" y="3024735"/>
            <a:ext cx="5953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33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  <a:endParaRPr lang="en-US" altLang="zh-CN" sz="2100" dirty="0">
              <a:solidFill>
                <a:srgbClr val="FF33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9" grpId="0"/>
      <p:bldP spid="10" grpId="0"/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9</a:t>
            </a:r>
            <a:endParaRPr lang="zh-CN" altLang="en-US" sz="2100" b="1" dirty="0"/>
          </a:p>
        </p:txBody>
      </p:sp>
      <p:sp>
        <p:nvSpPr>
          <p:cNvPr id="13" name="矩形 12"/>
          <p:cNvSpPr/>
          <p:nvPr/>
        </p:nvSpPr>
        <p:spPr>
          <a:xfrm>
            <a:off x="742860" y="459905"/>
            <a:ext cx="7360171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图形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按逆时针方向旋转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度后得到图形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，下面的旋转方法正确的是（          ）。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4785" y="2199392"/>
            <a:ext cx="6667523" cy="2072805"/>
          </a:xfrm>
          <a:prstGeom prst="rect">
            <a:avLst/>
          </a:prstGeom>
        </p:spPr>
      </p:pic>
      <p:sp>
        <p:nvSpPr>
          <p:cNvPr id="15" name="矩形 14"/>
          <p:cNvSpPr/>
          <p:nvPr/>
        </p:nvSpPr>
        <p:spPr>
          <a:xfrm>
            <a:off x="3168890" y="957070"/>
            <a:ext cx="668936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517371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10</a:t>
            </a:r>
            <a:endParaRPr lang="zh-CN" altLang="en-US" sz="2100" b="1" dirty="0"/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667119" y="482913"/>
            <a:ext cx="8147098" cy="1329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68580" tIns="34290" rIns="68580" bIns="34290" anchor="ctr">
            <a:spAutoFit/>
          </a:bodyPr>
          <a:lstStyle/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latin typeface="+mn-ea"/>
              </a:rPr>
              <a:t>创新题。</a:t>
            </a:r>
            <a:endParaRPr lang="en-US" altLang="zh-CN" sz="2100" dirty="0">
              <a:latin typeface="+mn-ea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先画出将图形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①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绕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O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点按逆时针方向旋转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180°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后的图形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②,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再画出将图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②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向左平移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6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格后的图形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③</a:t>
            </a:r>
            <a:r>
              <a:rPr lang="zh-CN" altLang="zh-CN" sz="2100" dirty="0">
                <a:solidFill>
                  <a:prstClr val="black"/>
                </a:solidFill>
                <a:latin typeface="+mn-ea"/>
              </a:rPr>
              <a:t>。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1610488" y="2295249"/>
            <a:ext cx="5089958" cy="1957236"/>
            <a:chOff x="1142976" y="3000372"/>
            <a:chExt cx="6786610" cy="2609648"/>
          </a:xfrm>
        </p:grpSpPr>
        <p:pic>
          <p:nvPicPr>
            <p:cNvPr id="5" name="ns98.jpg" descr="id:2147510160;FounderCES"/>
            <p:cNvPicPr/>
            <p:nvPr/>
          </p:nvPicPr>
          <p:blipFill>
            <a:blip r:embed="rId2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1142976" y="3000372"/>
              <a:ext cx="6786610" cy="2609648"/>
            </a:xfrm>
            <a:prstGeom prst="rect">
              <a:avLst/>
            </a:prstGeom>
          </p:spPr>
        </p:pic>
        <p:sp>
          <p:nvSpPr>
            <p:cNvPr id="6" name="Rectangle 68"/>
            <p:cNvSpPr>
              <a:spLocks noChangeArrowheads="1"/>
            </p:cNvSpPr>
            <p:nvPr/>
          </p:nvSpPr>
          <p:spPr bwMode="auto">
            <a:xfrm>
              <a:off x="5214942" y="3429000"/>
              <a:ext cx="500067" cy="769441"/>
            </a:xfrm>
            <a:prstGeom prst="rect">
              <a:avLst/>
            </a:prstGeom>
            <a:noFill/>
            <a:ln w="9525" algn="ctr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100" i="1" dirty="0">
                  <a:solidFill>
                    <a:prstClr val="black"/>
                  </a:solidFill>
                  <a:latin typeface="+mn-ea"/>
                  <a:cs typeface="Times New Roman" panose="02020603050405020304" pitchFamily="18" charset="0"/>
                </a:rPr>
                <a:t>O</a:t>
              </a:r>
              <a:endParaRPr lang="zh-CN" altLang="en-US" sz="2100" i="1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5618436" y="4000504"/>
              <a:ext cx="605293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100" dirty="0">
                  <a:solidFill>
                    <a:prstClr val="black"/>
                  </a:solidFill>
                  <a:latin typeface="+mn-ea"/>
                </a:rPr>
                <a:t>①</a:t>
              </a:r>
              <a:endParaRPr lang="zh-CN" altLang="en-US" sz="2100" dirty="0">
                <a:solidFill>
                  <a:srgbClr val="CC0000"/>
                </a:solidFill>
                <a:latin typeface="+mn-ea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4235834" y="3098927"/>
            <a:ext cx="803678" cy="750099"/>
            <a:chOff x="4643438" y="4071942"/>
            <a:chExt cx="1071570" cy="1000132"/>
          </a:xfrm>
        </p:grpSpPr>
        <p:cxnSp>
          <p:nvCxnSpPr>
            <p:cNvPr id="9" name="直接连接符 8"/>
            <p:cNvCxnSpPr/>
            <p:nvPr/>
          </p:nvCxnSpPr>
          <p:spPr>
            <a:xfrm rot="10800000" flipV="1">
              <a:off x="4643438" y="4071942"/>
              <a:ext cx="1000132" cy="500066"/>
            </a:xfrm>
            <a:prstGeom prst="line">
              <a:avLst/>
            </a:prstGeom>
            <a:noFill/>
            <a:ln w="50800" cap="rnd" cmpd="sng" algn="ctr">
              <a:solidFill>
                <a:srgbClr val="C00000"/>
              </a:solidFill>
              <a:prstDash val="solid"/>
            </a:ln>
            <a:effectLst/>
          </p:spPr>
        </p:cxnSp>
        <p:pic>
          <p:nvPicPr>
            <p:cNvPr id="10" name="Picture 1" descr="C:\Users\Administrator\Desktop\图片19.png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43438" y="4572008"/>
              <a:ext cx="1071570" cy="500066"/>
            </a:xfrm>
            <a:prstGeom prst="rect">
              <a:avLst/>
            </a:prstGeom>
            <a:noFill/>
          </p:spPr>
        </p:pic>
        <p:pic>
          <p:nvPicPr>
            <p:cNvPr id="11" name="Picture 2" descr="C:\Users\Administrator\Desktop\图片20.png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rot="11042346">
              <a:off x="4853519" y="4813059"/>
              <a:ext cx="642941" cy="142876"/>
            </a:xfrm>
            <a:prstGeom prst="rect">
              <a:avLst/>
            </a:prstGeom>
            <a:noFill/>
          </p:spPr>
        </p:pic>
        <p:sp>
          <p:nvSpPr>
            <p:cNvPr id="12" name="椭圆 11"/>
            <p:cNvSpPr/>
            <p:nvPr/>
          </p:nvSpPr>
          <p:spPr>
            <a:xfrm>
              <a:off x="4929190" y="4643446"/>
              <a:ext cx="71438" cy="71438"/>
            </a:xfrm>
            <a:prstGeom prst="ellipse">
              <a:avLst/>
            </a:prstGeom>
            <a:solidFill>
              <a:srgbClr val="C00000"/>
            </a:solidFill>
            <a:ln w="15875" cap="rnd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5286380" y="4643446"/>
              <a:ext cx="71438" cy="71438"/>
            </a:xfrm>
            <a:prstGeom prst="ellipse">
              <a:avLst/>
            </a:prstGeom>
            <a:solidFill>
              <a:srgbClr val="C00000"/>
            </a:solidFill>
            <a:ln w="15875" cap="rnd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</p:grpSp>
      <p:sp>
        <p:nvSpPr>
          <p:cNvPr id="14" name="矩形 13"/>
          <p:cNvSpPr/>
          <p:nvPr/>
        </p:nvSpPr>
        <p:spPr>
          <a:xfrm>
            <a:off x="3860785" y="3035395"/>
            <a:ext cx="40900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C00000"/>
                </a:solidFill>
                <a:latin typeface="+mn-ea"/>
              </a:rPr>
              <a:t>②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1985537" y="3098927"/>
            <a:ext cx="803678" cy="750099"/>
            <a:chOff x="4643438" y="4071942"/>
            <a:chExt cx="1071570" cy="1000132"/>
          </a:xfrm>
        </p:grpSpPr>
        <p:cxnSp>
          <p:nvCxnSpPr>
            <p:cNvPr id="16" name="直接连接符 15"/>
            <p:cNvCxnSpPr/>
            <p:nvPr/>
          </p:nvCxnSpPr>
          <p:spPr>
            <a:xfrm rot="10800000" flipV="1">
              <a:off x="4643438" y="4071942"/>
              <a:ext cx="1000132" cy="500066"/>
            </a:xfrm>
            <a:prstGeom prst="line">
              <a:avLst/>
            </a:prstGeom>
            <a:noFill/>
            <a:ln w="50800" cap="rnd" cmpd="sng" algn="ctr">
              <a:solidFill>
                <a:srgbClr val="C00000"/>
              </a:solidFill>
              <a:prstDash val="solid"/>
            </a:ln>
            <a:effectLst/>
          </p:spPr>
        </p:cxnSp>
        <p:pic>
          <p:nvPicPr>
            <p:cNvPr id="17" name="Picture 1" descr="C:\Users\Administrator\Desktop\图片19.png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43438" y="4572008"/>
              <a:ext cx="1071570" cy="500066"/>
            </a:xfrm>
            <a:prstGeom prst="rect">
              <a:avLst/>
            </a:prstGeom>
            <a:noFill/>
          </p:spPr>
        </p:pic>
        <p:pic>
          <p:nvPicPr>
            <p:cNvPr id="18" name="Picture 2" descr="C:\Users\Administrator\Desktop\图片20.png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rot="11042346">
              <a:off x="4853519" y="4813059"/>
              <a:ext cx="642941" cy="142876"/>
            </a:xfrm>
            <a:prstGeom prst="rect">
              <a:avLst/>
            </a:prstGeom>
            <a:noFill/>
          </p:spPr>
        </p:pic>
        <p:sp>
          <p:nvSpPr>
            <p:cNvPr id="19" name="椭圆 18"/>
            <p:cNvSpPr/>
            <p:nvPr/>
          </p:nvSpPr>
          <p:spPr>
            <a:xfrm>
              <a:off x="4929190" y="4643446"/>
              <a:ext cx="71438" cy="71438"/>
            </a:xfrm>
            <a:prstGeom prst="ellipse">
              <a:avLst/>
            </a:prstGeom>
            <a:solidFill>
              <a:srgbClr val="C00000"/>
            </a:solidFill>
            <a:ln w="15875" cap="rnd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5286380" y="4643446"/>
              <a:ext cx="71438" cy="71438"/>
            </a:xfrm>
            <a:prstGeom prst="ellipse">
              <a:avLst/>
            </a:prstGeom>
            <a:solidFill>
              <a:srgbClr val="C00000"/>
            </a:solidFill>
            <a:ln w="15875" cap="rnd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</p:grpSp>
      <p:sp>
        <p:nvSpPr>
          <p:cNvPr id="21" name="矩形 20"/>
          <p:cNvSpPr/>
          <p:nvPr/>
        </p:nvSpPr>
        <p:spPr>
          <a:xfrm>
            <a:off x="2735636" y="3098927"/>
            <a:ext cx="40900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C00000"/>
                </a:solidFill>
                <a:latin typeface="+mn-ea"/>
              </a:rPr>
              <a:t>③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" grpId="0"/>
      <p:bldP spid="2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4754" y="581388"/>
            <a:ext cx="8079699" cy="394723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1</a:t>
            </a:r>
            <a:r>
              <a:rPr lang="zh-CN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、物体绕着某个（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  </a:t>
            </a:r>
            <a:r>
              <a:rPr lang="zh-CN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）或某个（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</a:t>
            </a:r>
            <a:r>
              <a:rPr lang="zh-CN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）按一定（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</a:t>
            </a:r>
            <a:r>
              <a:rPr lang="zh-CN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）运动，这种现象叫旋转。</a:t>
            </a:r>
            <a:endParaRPr lang="zh-CN" altLang="zh-CN" sz="2100" kern="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2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、旋转时物体的（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）没有改变，（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）和（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）改变了。</a:t>
            </a:r>
            <a:endParaRPr lang="zh-CN" altLang="zh-CN" sz="2100" kern="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3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、钟表的分针从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9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走到了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12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，分针（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）方向旋转了（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）度。</a:t>
            </a:r>
            <a:endParaRPr lang="zh-CN" altLang="zh-CN" sz="2100" kern="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4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、以直角三角形一条直角边为轴旋转一周，就可以得到一个（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       </a:t>
            </a:r>
            <a:r>
              <a:rPr lang="zh-CN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）。</a:t>
            </a:r>
            <a:r>
              <a:rPr lang="en-US" altLang="zh-CN" sz="2100" kern="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 </a:t>
            </a:r>
            <a:endParaRPr lang="zh-CN" altLang="zh-CN" sz="2100" kern="1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984919" y="581387"/>
            <a:ext cx="487954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点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 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180887" y="581387"/>
            <a:ext cx="677108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方向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248769" y="581387"/>
            <a:ext cx="407804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轴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2961335" y="1556980"/>
            <a:ext cx="677108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大小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5707894" y="1556980"/>
            <a:ext cx="677108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位置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7214614" y="1556980"/>
            <a:ext cx="677108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方向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750238" y="2510089"/>
            <a:ext cx="946413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顺时针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7553168" y="2526463"/>
            <a:ext cx="453490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90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733062" y="4020565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圆锥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1" grpId="0"/>
      <p:bldP spid="32" grpId="0"/>
      <p:bldP spid="4" grpId="0"/>
      <p:bldP spid="33" grpId="0"/>
      <p:bldP spid="34" grpId="0"/>
      <p:bldP spid="5" grpId="0"/>
      <p:bldP spid="35" grpId="0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/>
          <p:cNvSpPr txBox="1">
            <a:spLocks noChangeArrowheads="1"/>
          </p:cNvSpPr>
          <p:nvPr/>
        </p:nvSpPr>
        <p:spPr bwMode="auto">
          <a:xfrm>
            <a:off x="314970" y="371439"/>
            <a:ext cx="831936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图形的运动有两种：平移和旋转</a:t>
            </a: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314970" y="1437046"/>
            <a:ext cx="121571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prstClr val="black"/>
                </a:solidFill>
              </a:rPr>
              <a:t>不同点：</a:t>
            </a:r>
          </a:p>
        </p:txBody>
      </p:sp>
      <p:graphicFrame>
        <p:nvGraphicFramePr>
          <p:cNvPr id="4" name="Group 5"/>
          <p:cNvGraphicFramePr>
            <a:graphicFrameLocks noGrp="1"/>
          </p:cNvGraphicFramePr>
          <p:nvPr/>
        </p:nvGraphicFramePr>
        <p:xfrm>
          <a:off x="911586" y="2093286"/>
          <a:ext cx="6465094" cy="2141088"/>
        </p:xfrm>
        <a:graphic>
          <a:graphicData uri="http://schemas.openxmlformats.org/drawingml/2006/table">
            <a:tbl>
              <a:tblPr/>
              <a:tblGrid>
                <a:gridCol w="2141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6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46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9370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运动方式</a:t>
                      </a:r>
                      <a:endParaRPr kumimoji="0" lang="zh-CN" altLang="zh-CN" sz="2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Calibri" panose="020F0502020204030204" pitchFamily="34" charset="0"/>
                      </a:endParaRPr>
                    </a:p>
                  </a:txBody>
                  <a:tcPr marL="68580" marR="68580" marT="34293" marB="34293" anchor="ctr" horzOverflow="overflow">
                    <a:lnL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运动方向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运动量的衡量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337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平移</a:t>
                      </a:r>
                    </a:p>
                  </a:txBody>
                  <a:tcPr marL="68580" marR="68580" marT="34293" marB="34293" anchor="ctr" horzOverflow="overflow">
                    <a:lnL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直线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移动一定距离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40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旋转</a:t>
                      </a:r>
                    </a:p>
                  </a:txBody>
                  <a:tcPr marL="68580" marR="68580" marT="34293" marB="34293" anchor="ctr" horzOverflow="overflow">
                    <a:lnL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顺时针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逆时针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Calibri" panose="020F0502020204030204" pitchFamily="34" charset="0"/>
                        </a:rPr>
                        <a:t>转动一定的角度</a:t>
                      </a:r>
                    </a:p>
                  </a:txBody>
                  <a:tcPr marL="68580" marR="68580" marT="34293" marB="34293" anchor="ctr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矩形 4"/>
          <p:cNvSpPr/>
          <p:nvPr/>
        </p:nvSpPr>
        <p:spPr>
          <a:xfrm>
            <a:off x="314970" y="917672"/>
            <a:ext cx="7548244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相同点：都是一种运动；运动前后， 图形的形状和大小不改变。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/>
          <p:cNvSpPr txBox="1">
            <a:spLocks noChangeArrowheads="1"/>
          </p:cNvSpPr>
          <p:nvPr/>
        </p:nvSpPr>
        <p:spPr bwMode="auto">
          <a:xfrm>
            <a:off x="507968" y="539645"/>
            <a:ext cx="604648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画出图中的小旗绕点</a:t>
            </a:r>
            <a:r>
              <a:rPr lang="en-US" altLang="zh-CN" sz="2100" i="1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M </a:t>
            </a: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后的图形。</a:t>
            </a:r>
          </a:p>
        </p:txBody>
      </p:sp>
      <p:pic>
        <p:nvPicPr>
          <p:cNvPr id="3" name="Picture 30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950696" y="1749935"/>
            <a:ext cx="4243388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20909" y="584079"/>
            <a:ext cx="7809875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方法一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用纸剪一面小旗或用手头的学具代替小旗帮助思考，摆出绕点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M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后的小旗，再画。</a:t>
            </a:r>
          </a:p>
        </p:txBody>
      </p:sp>
      <p:sp>
        <p:nvSpPr>
          <p:cNvPr id="4" name="矩形 3"/>
          <p:cNvSpPr/>
          <p:nvPr/>
        </p:nvSpPr>
        <p:spPr>
          <a:xfrm>
            <a:off x="520908" y="2306074"/>
            <a:ext cx="770869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方法二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根据上节课学习的线段的旋转，先画出绕点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M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后的旗杆，然后再找出旗面的对应线段、对应点，再画出旗面。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0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108093" y="617100"/>
            <a:ext cx="4243388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5" name="直接连接符 4"/>
          <p:cNvCxnSpPr/>
          <p:nvPr/>
        </p:nvCxnSpPr>
        <p:spPr>
          <a:xfrm flipV="1">
            <a:off x="3933323" y="938571"/>
            <a:ext cx="0" cy="1243013"/>
          </a:xfrm>
          <a:prstGeom prst="line">
            <a:avLst/>
          </a:prstGeom>
          <a:noFill/>
          <a:ln w="38100" cap="rnd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6" name="直接连接符 5"/>
          <p:cNvCxnSpPr/>
          <p:nvPr/>
        </p:nvCxnSpPr>
        <p:spPr>
          <a:xfrm>
            <a:off x="3933322" y="938571"/>
            <a:ext cx="603647" cy="0"/>
          </a:xfrm>
          <a:prstGeom prst="line">
            <a:avLst/>
          </a:prstGeom>
          <a:noFill/>
          <a:ln w="38100" cap="rnd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7" name="直接连接符 6"/>
          <p:cNvCxnSpPr/>
          <p:nvPr/>
        </p:nvCxnSpPr>
        <p:spPr>
          <a:xfrm>
            <a:off x="3932133" y="1549362"/>
            <a:ext cx="603647" cy="0"/>
          </a:xfrm>
          <a:prstGeom prst="line">
            <a:avLst/>
          </a:prstGeom>
          <a:noFill/>
          <a:ln w="38100" cap="rnd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8" name="直接连接符 7"/>
          <p:cNvCxnSpPr/>
          <p:nvPr/>
        </p:nvCxnSpPr>
        <p:spPr>
          <a:xfrm rot="5400000">
            <a:off x="4234550" y="1242181"/>
            <a:ext cx="604838" cy="0"/>
          </a:xfrm>
          <a:prstGeom prst="line">
            <a:avLst/>
          </a:prstGeom>
          <a:noFill/>
          <a:ln w="38100" cap="rnd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9" name="直接连接符 8"/>
          <p:cNvCxnSpPr/>
          <p:nvPr/>
        </p:nvCxnSpPr>
        <p:spPr>
          <a:xfrm flipH="1">
            <a:off x="2730792" y="2181584"/>
            <a:ext cx="1188244" cy="0"/>
          </a:xfrm>
          <a:prstGeom prst="line">
            <a:avLst/>
          </a:prstGeom>
          <a:noFill/>
          <a:ln w="57150" cap="rnd" cmpd="sng" algn="ctr">
            <a:solidFill>
              <a:srgbClr val="00B050"/>
            </a:solidFill>
            <a:prstDash val="solid"/>
          </a:ln>
          <a:effectLst/>
        </p:spPr>
      </p:cxnSp>
      <p:sp>
        <p:nvSpPr>
          <p:cNvPr id="10" name="弧形 9"/>
          <p:cNvSpPr/>
          <p:nvPr/>
        </p:nvSpPr>
        <p:spPr>
          <a:xfrm flipH="1">
            <a:off x="3457074" y="1749388"/>
            <a:ext cx="702469" cy="702469"/>
          </a:xfrm>
          <a:prstGeom prst="arc">
            <a:avLst/>
          </a:prstGeom>
          <a:noFill/>
          <a:ln w="38100" cap="rnd" cmpd="sng" algn="ctr">
            <a:solidFill>
              <a:srgbClr val="FF0000"/>
            </a:solidFill>
            <a:prstDash val="sysDash"/>
            <a:headEnd type="triangle" w="med" len="lg"/>
            <a:tailEnd type="none" w="med" len="lg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black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357994" y="2974554"/>
            <a:ext cx="6107949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简单图形旋转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的画法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找出关键点。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根据旋转方向作垂线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,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找到对应点。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(3)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连接各点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,</a:t>
            </a:r>
            <a:r>
              <a:rPr lang="zh-CN" altLang="zh-CN" sz="2100" dirty="0">
                <a:latin typeface="微软雅黑" panose="020B0503020204020204" charset="-122"/>
                <a:ea typeface="微软雅黑" panose="020B0503020204020204" charset="-122"/>
              </a:rPr>
              <a:t>画出旋转后的图形。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4528" y="656916"/>
            <a:ext cx="465175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画出三角形 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ABC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旋转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后的图形。</a:t>
            </a:r>
          </a:p>
        </p:txBody>
      </p:sp>
      <p:sp>
        <p:nvSpPr>
          <p:cNvPr id="3" name="矩形 2"/>
          <p:cNvSpPr/>
          <p:nvPr/>
        </p:nvSpPr>
        <p:spPr>
          <a:xfrm>
            <a:off x="544527" y="1331473"/>
            <a:ext cx="392078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）绕点 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顺时针旋转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2633819" y="2006030"/>
          <a:ext cx="2970000" cy="2376000"/>
        </p:xfrm>
        <a:graphic>
          <a:graphicData uri="http://schemas.openxmlformats.org/drawingml/2006/table">
            <a:tbl>
              <a:tblPr firstRow="1" bandRow="1"/>
              <a:tblGrid>
                <a:gridCol w="29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cxnSp>
        <p:nvCxnSpPr>
          <p:cNvPr id="5" name="直接连接符 4"/>
          <p:cNvCxnSpPr>
            <a:stCxn id="17" idx="3"/>
            <a:endCxn id="16" idx="7"/>
          </p:cNvCxnSpPr>
          <p:nvPr/>
        </p:nvCxnSpPr>
        <p:spPr>
          <a:xfrm flipV="1">
            <a:off x="3816110" y="3483595"/>
            <a:ext cx="617934" cy="908447"/>
          </a:xfrm>
          <a:prstGeom prst="line">
            <a:avLst/>
          </a:prstGeom>
          <a:noFill/>
          <a:ln w="38100" cap="rnd" cmpd="sng" algn="ctr">
            <a:solidFill>
              <a:srgbClr val="7030A0"/>
            </a:solidFill>
            <a:prstDash val="solid"/>
          </a:ln>
          <a:effectLst/>
        </p:spPr>
      </p:cxnSp>
      <p:cxnSp>
        <p:nvCxnSpPr>
          <p:cNvPr id="6" name="直接连接符 5"/>
          <p:cNvCxnSpPr/>
          <p:nvPr/>
        </p:nvCxnSpPr>
        <p:spPr>
          <a:xfrm flipV="1">
            <a:off x="3822062" y="3500264"/>
            <a:ext cx="0" cy="890588"/>
          </a:xfrm>
          <a:prstGeom prst="line">
            <a:avLst/>
          </a:prstGeom>
          <a:noFill/>
          <a:ln w="38100" cap="rnd" cmpd="sng" algn="ctr">
            <a:solidFill>
              <a:srgbClr val="7030A0"/>
            </a:solidFill>
            <a:prstDash val="solid"/>
          </a:ln>
          <a:effectLst/>
        </p:spPr>
      </p:cxnSp>
      <p:sp>
        <p:nvSpPr>
          <p:cNvPr id="7" name="直角三角形 6"/>
          <p:cNvSpPr/>
          <p:nvPr/>
        </p:nvSpPr>
        <p:spPr>
          <a:xfrm>
            <a:off x="3822062" y="2903762"/>
            <a:ext cx="890588" cy="592931"/>
          </a:xfrm>
          <a:prstGeom prst="rtTriangle">
            <a:avLst/>
          </a:prstGeom>
          <a:noFill/>
          <a:ln w="38100" cap="rnd" cmpd="sng" algn="ctr">
            <a:solidFill>
              <a:srgbClr val="E54B98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8" name="TextBox 16"/>
          <p:cNvSpPr txBox="1">
            <a:spLocks noChangeArrowheads="1"/>
          </p:cNvSpPr>
          <p:nvPr/>
        </p:nvSpPr>
        <p:spPr bwMode="auto">
          <a:xfrm>
            <a:off x="3531550" y="3278809"/>
            <a:ext cx="377429" cy="30008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b="1" i="1" dirty="0">
                <a:solidFill>
                  <a:srgbClr val="FF0000"/>
                </a:solidFill>
                <a:latin typeface="+mn-ea"/>
              </a:rPr>
              <a:t>A</a:t>
            </a:r>
            <a:endParaRPr lang="zh-CN" altLang="en-US" sz="1500" b="1" i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9" name="TextBox 17"/>
          <p:cNvSpPr txBox="1">
            <a:spLocks noChangeArrowheads="1"/>
          </p:cNvSpPr>
          <p:nvPr/>
        </p:nvSpPr>
        <p:spPr bwMode="auto">
          <a:xfrm>
            <a:off x="3574413" y="2609676"/>
            <a:ext cx="378619" cy="30008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b="1" i="1" dirty="0">
                <a:solidFill>
                  <a:srgbClr val="FF0000"/>
                </a:solidFill>
                <a:latin typeface="+mn-ea"/>
              </a:rPr>
              <a:t>B</a:t>
            </a:r>
            <a:endParaRPr lang="zh-CN" altLang="en-US" sz="1500" b="1" i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10" name="TextBox 18"/>
          <p:cNvSpPr txBox="1">
            <a:spLocks noChangeArrowheads="1"/>
          </p:cNvSpPr>
          <p:nvPr/>
        </p:nvSpPr>
        <p:spPr bwMode="auto">
          <a:xfrm>
            <a:off x="4698363" y="3268093"/>
            <a:ext cx="378619" cy="30008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500" b="1" i="1" dirty="0">
                <a:solidFill>
                  <a:srgbClr val="FF0000"/>
                </a:solidFill>
                <a:latin typeface="+mn-ea"/>
              </a:rPr>
              <a:t>C</a:t>
            </a:r>
            <a:endParaRPr lang="zh-CN" altLang="en-US" sz="1500" b="1" i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11" name="直角三角形 10"/>
          <p:cNvSpPr/>
          <p:nvPr/>
        </p:nvSpPr>
        <p:spPr>
          <a:xfrm>
            <a:off x="3823253" y="2918053"/>
            <a:ext cx="890588" cy="594122"/>
          </a:xfrm>
          <a:prstGeom prst="rtTriangle">
            <a:avLst/>
          </a:prstGeom>
          <a:noFill/>
          <a:ln w="38100" cap="rnd" cmpd="sng" algn="ctr">
            <a:solidFill>
              <a:srgbClr val="E54B98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cxnSp>
        <p:nvCxnSpPr>
          <p:cNvPr id="12" name="直接连接符 11"/>
          <p:cNvCxnSpPr>
            <a:stCxn id="11" idx="2"/>
            <a:endCxn id="11" idx="0"/>
          </p:cNvCxnSpPr>
          <p:nvPr/>
        </p:nvCxnSpPr>
        <p:spPr>
          <a:xfrm rot="5400000" flipH="1">
            <a:off x="3526192" y="3215114"/>
            <a:ext cx="594122" cy="0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3" name="直接连接符 12"/>
          <p:cNvCxnSpPr/>
          <p:nvPr/>
        </p:nvCxnSpPr>
        <p:spPr>
          <a:xfrm rot="5400000" flipV="1">
            <a:off x="4132220" y="3193678"/>
            <a:ext cx="0" cy="594122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4" name="直接连接符 13"/>
          <p:cNvCxnSpPr/>
          <p:nvPr/>
        </p:nvCxnSpPr>
        <p:spPr>
          <a:xfrm rot="5400000" flipV="1">
            <a:off x="4264975" y="3045445"/>
            <a:ext cx="0" cy="890588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5" name="直接连接符 14"/>
          <p:cNvCxnSpPr/>
          <p:nvPr/>
        </p:nvCxnSpPr>
        <p:spPr>
          <a:xfrm flipV="1">
            <a:off x="3837527" y="3493121"/>
            <a:ext cx="0" cy="891778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sp>
        <p:nvSpPr>
          <p:cNvPr id="16" name="椭圆 15"/>
          <p:cNvSpPr/>
          <p:nvPr/>
        </p:nvSpPr>
        <p:spPr>
          <a:xfrm>
            <a:off x="4399517" y="3477643"/>
            <a:ext cx="40481" cy="40481"/>
          </a:xfrm>
          <a:prstGeom prst="ellipse">
            <a:avLst/>
          </a:prstGeom>
          <a:solidFill>
            <a:srgbClr val="FF0000"/>
          </a:solidFill>
          <a:ln w="15875" cap="rnd" cmpd="sng" algn="ctr">
            <a:solidFill>
              <a:srgbClr val="FF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3810157" y="4357516"/>
            <a:ext cx="40481" cy="40481"/>
          </a:xfrm>
          <a:prstGeom prst="ellipse">
            <a:avLst/>
          </a:prstGeom>
          <a:solidFill>
            <a:srgbClr val="FF0000"/>
          </a:solidFill>
          <a:ln w="15875" cap="rnd" cmpd="sng" algn="ctr">
            <a:solidFill>
              <a:srgbClr val="FF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8" name="弧形 17"/>
          <p:cNvSpPr/>
          <p:nvPr/>
        </p:nvSpPr>
        <p:spPr>
          <a:xfrm>
            <a:off x="3751816" y="3314528"/>
            <a:ext cx="270272" cy="269081"/>
          </a:xfrm>
          <a:prstGeom prst="arc">
            <a:avLst/>
          </a:prstGeom>
          <a:noFill/>
          <a:ln w="28575" cap="rnd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black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9" name="弧形 18"/>
          <p:cNvSpPr/>
          <p:nvPr/>
        </p:nvSpPr>
        <p:spPr>
          <a:xfrm rot="5400000">
            <a:off x="3744078" y="3416326"/>
            <a:ext cx="269081" cy="270272"/>
          </a:xfrm>
          <a:prstGeom prst="arc">
            <a:avLst/>
          </a:prstGeom>
          <a:noFill/>
          <a:ln w="28575" cap="rnd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black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3666345" y="4402155"/>
            <a:ext cx="573374" cy="30008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500" b="1" i="1" dirty="0">
                <a:solidFill>
                  <a:srgbClr val="FF0000"/>
                </a:solidFill>
              </a:rPr>
              <a:t>C </a:t>
            </a:r>
            <a:r>
              <a:rPr lang="en-US" altLang="zh-CN" sz="1500" b="1" dirty="0">
                <a:solidFill>
                  <a:srgbClr val="FF0000"/>
                </a:solidFill>
              </a:rPr>
              <a:t>ˊ</a:t>
            </a:r>
            <a:endParaRPr lang="zh-CN" altLang="en-US" sz="1500" b="1" dirty="0">
              <a:solidFill>
                <a:srgbClr val="FF000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4381052" y="3524684"/>
            <a:ext cx="573374" cy="30008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500" b="1" i="1" dirty="0">
                <a:solidFill>
                  <a:srgbClr val="FF0000"/>
                </a:solidFill>
              </a:rPr>
              <a:t>B </a:t>
            </a:r>
            <a:r>
              <a:rPr lang="en-US" altLang="zh-CN" sz="1500" b="1" dirty="0">
                <a:solidFill>
                  <a:srgbClr val="FF0000"/>
                </a:solidFill>
              </a:rPr>
              <a:t>ˊ</a:t>
            </a:r>
            <a:endParaRPr lang="zh-CN" altLang="en-US" sz="1500" b="1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20" grpId="0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88398" y="728805"/>
            <a:ext cx="392078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）绕点 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逆时针旋转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2858381" y="1772841"/>
          <a:ext cx="2970000" cy="2376000"/>
        </p:xfrm>
        <a:graphic>
          <a:graphicData uri="http://schemas.openxmlformats.org/drawingml/2006/table">
            <a:tbl>
              <a:tblPr firstRow="1" bandRow="1"/>
              <a:tblGrid>
                <a:gridCol w="29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7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7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B0502020202020204"/>
                        </a:defRPr>
                      </a:lvl9pPr>
                    </a:lstStyle>
                    <a:p>
                      <a:endParaRPr lang="zh-CN" altLang="en-US" sz="6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cxnSp>
        <p:nvCxnSpPr>
          <p:cNvPr id="4" name="直接连接符 3"/>
          <p:cNvCxnSpPr/>
          <p:nvPr/>
        </p:nvCxnSpPr>
        <p:spPr>
          <a:xfrm flipV="1">
            <a:off x="4035909" y="1768078"/>
            <a:ext cx="617935" cy="908447"/>
          </a:xfrm>
          <a:prstGeom prst="line">
            <a:avLst/>
          </a:prstGeom>
          <a:noFill/>
          <a:ln w="38100" cap="rnd" cmpd="sng" algn="ctr">
            <a:solidFill>
              <a:schemeClr val="tx1"/>
            </a:solidFill>
            <a:prstDash val="solid"/>
          </a:ln>
          <a:effectLst/>
        </p:spPr>
      </p:cxnSp>
      <p:cxnSp>
        <p:nvCxnSpPr>
          <p:cNvPr id="5" name="直接连接符 4"/>
          <p:cNvCxnSpPr/>
          <p:nvPr/>
        </p:nvCxnSpPr>
        <p:spPr>
          <a:xfrm flipV="1">
            <a:off x="4645509" y="1785937"/>
            <a:ext cx="0" cy="890588"/>
          </a:xfrm>
          <a:prstGeom prst="line">
            <a:avLst/>
          </a:prstGeom>
          <a:noFill/>
          <a:ln w="38100" cap="rnd" cmpd="sng" algn="ctr">
            <a:solidFill>
              <a:schemeClr val="tx1"/>
            </a:solidFill>
            <a:prstDash val="solid"/>
          </a:ln>
          <a:effectLst/>
        </p:spPr>
      </p:cxnSp>
      <p:sp>
        <p:nvSpPr>
          <p:cNvPr id="6" name="直角三角形 5"/>
          <p:cNvSpPr/>
          <p:nvPr/>
        </p:nvSpPr>
        <p:spPr>
          <a:xfrm>
            <a:off x="4045433" y="2669383"/>
            <a:ext cx="891779" cy="594122"/>
          </a:xfrm>
          <a:prstGeom prst="rtTriangle">
            <a:avLst/>
          </a:prstGeom>
          <a:noFill/>
          <a:ln w="38100" cap="rnd" cmpd="sng" algn="ctr">
            <a:solidFill>
              <a:srgbClr val="E54B98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7" name="TextBox 45"/>
          <p:cNvSpPr txBox="1">
            <a:spLocks noChangeArrowheads="1"/>
          </p:cNvSpPr>
          <p:nvPr/>
        </p:nvSpPr>
        <p:spPr bwMode="auto">
          <a:xfrm>
            <a:off x="3754922" y="3044428"/>
            <a:ext cx="378619" cy="346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800" b="1" i="1">
                <a:solidFill>
                  <a:srgbClr val="CC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A</a:t>
            </a:r>
            <a:endParaRPr lang="zh-CN" altLang="en-US" sz="1800" b="1" i="1">
              <a:solidFill>
                <a:srgbClr val="CC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8" name="TextBox 46"/>
          <p:cNvSpPr txBox="1">
            <a:spLocks noChangeArrowheads="1"/>
          </p:cNvSpPr>
          <p:nvPr/>
        </p:nvSpPr>
        <p:spPr bwMode="auto">
          <a:xfrm>
            <a:off x="3798975" y="2376489"/>
            <a:ext cx="378619" cy="346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800" b="1" i="1">
                <a:solidFill>
                  <a:srgbClr val="CC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B</a:t>
            </a:r>
            <a:endParaRPr lang="zh-CN" altLang="en-US" sz="1800" b="1" i="1">
              <a:solidFill>
                <a:srgbClr val="CC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9" name="TextBox 47"/>
          <p:cNvSpPr txBox="1">
            <a:spLocks noChangeArrowheads="1"/>
          </p:cNvSpPr>
          <p:nvPr/>
        </p:nvSpPr>
        <p:spPr bwMode="auto">
          <a:xfrm>
            <a:off x="4922925" y="3033714"/>
            <a:ext cx="378619" cy="346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800" b="1" i="1">
                <a:solidFill>
                  <a:srgbClr val="CC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C</a:t>
            </a:r>
            <a:endParaRPr lang="zh-CN" altLang="en-US" sz="1800" b="1" i="1">
              <a:solidFill>
                <a:srgbClr val="CC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>
            <a:off x="4047814" y="2671764"/>
            <a:ext cx="890588" cy="594122"/>
          </a:xfrm>
          <a:prstGeom prst="rtTriangle">
            <a:avLst/>
          </a:prstGeom>
          <a:noFill/>
          <a:ln w="38100" cap="rnd" cmpd="sng" algn="ctr">
            <a:solidFill>
              <a:srgbClr val="E54B98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cxnSp>
        <p:nvCxnSpPr>
          <p:cNvPr id="11" name="直接连接符 10"/>
          <p:cNvCxnSpPr/>
          <p:nvPr/>
        </p:nvCxnSpPr>
        <p:spPr>
          <a:xfrm flipV="1">
            <a:off x="4045433" y="2668191"/>
            <a:ext cx="0" cy="594122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2" name="直接连接符 11"/>
          <p:cNvCxnSpPr/>
          <p:nvPr/>
        </p:nvCxnSpPr>
        <p:spPr>
          <a:xfrm rot="5400000" flipV="1">
            <a:off x="4353210" y="2372320"/>
            <a:ext cx="0" cy="594122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3" name="直接连接符 12"/>
          <p:cNvCxnSpPr/>
          <p:nvPr/>
        </p:nvCxnSpPr>
        <p:spPr>
          <a:xfrm rot="5400000" flipV="1">
            <a:off x="4509182" y="2816424"/>
            <a:ext cx="0" cy="891778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cxnSp>
        <p:nvCxnSpPr>
          <p:cNvPr id="14" name="直接连接符 13"/>
          <p:cNvCxnSpPr/>
          <p:nvPr/>
        </p:nvCxnSpPr>
        <p:spPr>
          <a:xfrm flipV="1">
            <a:off x="4639556" y="1772841"/>
            <a:ext cx="0" cy="891778"/>
          </a:xfrm>
          <a:prstGeom prst="line">
            <a:avLst/>
          </a:prstGeom>
          <a:noFill/>
          <a:ln w="38100" cap="rnd" cmpd="sng" algn="ctr">
            <a:solidFill>
              <a:srgbClr val="008000"/>
            </a:solidFill>
            <a:prstDash val="solid"/>
          </a:ln>
          <a:effectLst/>
        </p:spPr>
      </p:cxnSp>
      <p:sp>
        <p:nvSpPr>
          <p:cNvPr id="15" name="椭圆 14"/>
          <p:cNvSpPr/>
          <p:nvPr/>
        </p:nvSpPr>
        <p:spPr>
          <a:xfrm>
            <a:off x="4625269" y="2640808"/>
            <a:ext cx="40481" cy="40481"/>
          </a:xfrm>
          <a:prstGeom prst="ellipse">
            <a:avLst/>
          </a:prstGeom>
          <a:solidFill>
            <a:srgbClr val="FF0000"/>
          </a:solidFill>
          <a:ln w="15875" cap="rnd" cmpd="sng" algn="ctr">
            <a:solidFill>
              <a:srgbClr val="FF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4630032" y="1750220"/>
            <a:ext cx="40481" cy="40481"/>
          </a:xfrm>
          <a:prstGeom prst="ellipse">
            <a:avLst/>
          </a:prstGeom>
          <a:solidFill>
            <a:srgbClr val="FF0000"/>
          </a:solidFill>
          <a:ln w="15875" cap="rnd" cmpd="sng" algn="ctr">
            <a:solidFill>
              <a:srgbClr val="FF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white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sp>
        <p:nvSpPr>
          <p:cNvPr id="17" name="弧形 16"/>
          <p:cNvSpPr/>
          <p:nvPr/>
        </p:nvSpPr>
        <p:spPr>
          <a:xfrm rot="5400000">
            <a:off x="3998404" y="2587825"/>
            <a:ext cx="270272" cy="269081"/>
          </a:xfrm>
          <a:prstGeom prst="arc">
            <a:avLst/>
          </a:prstGeom>
          <a:noFill/>
          <a:ln w="28575" cap="rnd" cmpd="sng" algn="ctr">
            <a:solidFill>
              <a:sysClr val="windowText" lastClr="000000"/>
            </a:solidFill>
            <a:prstDash val="solid"/>
            <a:headEnd type="triangle" w="med" len="med"/>
            <a:tailEnd type="non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b="1" kern="0">
              <a:solidFill>
                <a:prstClr val="black"/>
              </a:solidFill>
              <a:latin typeface="Century Gothic" panose="020B0502020202020204"/>
              <a:ea typeface="幼圆" panose="02010509060101010101" pitchFamily="49" charset="-122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5400000" flipV="1">
            <a:off x="4344876" y="2384227"/>
            <a:ext cx="0" cy="594122"/>
          </a:xfrm>
          <a:prstGeom prst="line">
            <a:avLst/>
          </a:prstGeom>
          <a:noFill/>
          <a:ln w="38100" cap="rnd" cmpd="sng" algn="ctr">
            <a:solidFill>
              <a:schemeClr val="tx1"/>
            </a:solidFill>
            <a:prstDash val="solid"/>
          </a:ln>
          <a:effectLst/>
        </p:spPr>
      </p:cxnSp>
      <p:sp>
        <p:nvSpPr>
          <p:cNvPr id="19" name="文本框 18"/>
          <p:cNvSpPr txBox="1"/>
          <p:nvPr/>
        </p:nvSpPr>
        <p:spPr>
          <a:xfrm>
            <a:off x="4712437" y="2525515"/>
            <a:ext cx="573374" cy="3462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800" b="1" i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A</a:t>
            </a:r>
            <a:r>
              <a:rPr lang="en-US" altLang="zh-CN" sz="1800" b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ˊ</a:t>
            </a:r>
            <a:endParaRPr lang="zh-CN" altLang="en-US" sz="1800" b="1" dirty="0">
              <a:solidFill>
                <a:srgbClr val="FF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639556" y="1525436"/>
            <a:ext cx="573374" cy="3462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800" b="1" i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C</a:t>
            </a:r>
            <a:r>
              <a:rPr lang="en-US" altLang="zh-CN" sz="1800" b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ˊ</a:t>
            </a:r>
            <a:endParaRPr lang="zh-CN" altLang="en-US" sz="1800" b="1" dirty="0">
              <a:solidFill>
                <a:srgbClr val="FF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9" grpId="0"/>
      <p:bldP spid="20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1020</Words>
  <Application>Microsoft Office PowerPoint</Application>
  <PresentationFormat>全屏显示(16:9)</PresentationFormat>
  <Paragraphs>175</Paragraphs>
  <Slides>23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5" baseType="lpstr">
      <vt:lpstr>华文楷体</vt:lpstr>
      <vt:lpstr>华文新魏</vt:lpstr>
      <vt:lpstr>楷体</vt:lpstr>
      <vt:lpstr>宋体</vt:lpstr>
      <vt:lpstr>微软雅黑</vt:lpstr>
      <vt:lpstr>幼圆</vt:lpstr>
      <vt:lpstr>Arial</vt:lpstr>
      <vt:lpstr>Calibri</vt:lpstr>
      <vt:lpstr>Century Gothic</vt:lpstr>
      <vt:lpstr>Courier New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2023-01-17T00:43:02Z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8D2D3D7601C4423FABAAF1DDE864A0BD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