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62" r:id="rId4"/>
    <p:sldId id="261" r:id="rId5"/>
    <p:sldId id="259" r:id="rId6"/>
    <p:sldId id="263" r:id="rId7"/>
    <p:sldId id="264" r:id="rId8"/>
    <p:sldId id="265" r:id="rId9"/>
    <p:sldId id="266" r:id="rId10"/>
    <p:sldId id="268" r:id="rId11"/>
    <p:sldId id="260" r:id="rId12"/>
    <p:sldId id="269" r:id="rId13"/>
    <p:sldId id="270" r:id="rId14"/>
    <p:sldId id="272" r:id="rId15"/>
    <p:sldId id="273" r:id="rId16"/>
    <p:sldId id="274" r:id="rId17"/>
    <p:sldId id="275" r:id="rId18"/>
    <p:sldId id="276" r:id="rId19"/>
    <p:sldId id="277" r:id="rId20"/>
    <p:sldId id="278" r:id="rId21"/>
    <p:sldId id="281" r:id="rId22"/>
    <p:sldId id="279" r:id="rId23"/>
    <p:sldId id="282" r:id="rId24"/>
    <p:sldId id="280"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51BF5C-5FE0-484F-B9C5-C29789A6DA97}"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8FF622-AE34-4CC1-ACF1-7B3C5309BF3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F6FA76C9-F256-44A6-B158-701F425E0A2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87C528A-420E-4CF4-8E8E-2CA95A021918}"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79B34DE6-D5AD-4EE4-8FDE-23DDD232CBD1}"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91466C6-19B2-42C5-B71C-AB7F710ABB34}"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ACEAF35E-F3B8-4922-A774-EF59E34F8BDC}"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6D815E1-06EE-4D69-87F4-04C19E412B73}"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lvl1pPr>
              <a:defRPr/>
            </a:lvl1pPr>
          </a:lstStyle>
          <a:p>
            <a:pPr>
              <a:defRPr/>
            </a:pPr>
            <a:fld id="{F87C528A-420E-4CF4-8E8E-2CA95A021918}"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F6DD252B-9D81-4B3F-AEA6-5AF8C1324135}"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3E5A956-0385-4000-9843-05FB8E349F1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295460CA-9C5B-4814-BF57-03BD48ADA6C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2BE18CD-69B7-46F8-80B0-DBFAED224A31}"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69FD33ED-F5CA-418A-99D4-F72B42C2A6DD}"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0540181-6D96-4D92-A33F-59826A5C8512}"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8B1687D8-0506-4DCA-AA2A-B6B490364CDF}"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546B66A0-BA4F-4508-A84D-C893A00B62F6}"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38C4DD90-59E3-4605-86DB-06B1A7BD5C88}"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5ADC74EF-43F3-4E24-90AA-CF1DD9325987}"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AADC62C-3CC9-49D3-B1A4-DAA1664D3848}"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8E0F68FD-1F3F-4963-BF6F-CFA0BD02C684}"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11B2B26-EF9C-45AD-B905-8BE51FCBB89A}"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2F73357-064D-46E1-A784-843ADE120BE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2C74F296-9D89-4816-B82C-9DDFAAFB04F4}"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83D6BE11-A4E6-42D0-8AFD-7D65BF465DC5}"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0" y="1450433"/>
            <a:ext cx="914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4000" b="1" dirty="0">
                <a:solidFill>
                  <a:srgbClr val="C00000"/>
                </a:solidFill>
              </a:rPr>
              <a:t>Unit 7  </a:t>
            </a:r>
            <a:r>
              <a:rPr lang="en-US" altLang="zh-CN" sz="4000" b="1" dirty="0" smtClean="0">
                <a:latin typeface="Arial" panose="020B0604020202020204" pitchFamily="34" charset="0"/>
                <a:sym typeface="宋体" panose="02010600030101010101" pitchFamily="2" charset="-122"/>
              </a:rPr>
              <a:t>What’s </a:t>
            </a:r>
            <a:r>
              <a:rPr lang="en-US" altLang="zh-CN" sz="4000" b="1" dirty="0">
                <a:latin typeface="Arial" panose="020B0604020202020204" pitchFamily="34" charset="0"/>
                <a:sym typeface="宋体" panose="02010600030101010101" pitchFamily="2" charset="-122"/>
              </a:rPr>
              <a:t>the highest mountain in the world?</a:t>
            </a:r>
            <a:endParaRPr lang="en-US" altLang="zh-CN" sz="4000" b="1" dirty="0">
              <a:latin typeface="Arial" panose="020B0604020202020204" pitchFamily="34" charset="0"/>
            </a:endParaRPr>
          </a:p>
        </p:txBody>
      </p:sp>
      <p:sp>
        <p:nvSpPr>
          <p:cNvPr id="2051" name="Rectangle 1"/>
          <p:cNvSpPr>
            <a:spLocks noChangeArrowheads="1"/>
          </p:cNvSpPr>
          <p:nvPr/>
        </p:nvSpPr>
        <p:spPr bwMode="auto">
          <a:xfrm>
            <a:off x="788193" y="3417888"/>
            <a:ext cx="7551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zh-CN" sz="3200" b="1" dirty="0" smtClean="0">
                <a:latin typeface="Arial" panose="020B0604020202020204" pitchFamily="34" charset="0"/>
              </a:rPr>
              <a:t>Section </a:t>
            </a:r>
            <a:r>
              <a:rPr lang="zh-CN" altLang="zh-CN" sz="3200" b="1" dirty="0">
                <a:latin typeface="Arial" panose="020B0604020202020204" pitchFamily="34" charset="0"/>
              </a:rPr>
              <a:t>A 3a-3c (P51)</a:t>
            </a:r>
          </a:p>
        </p:txBody>
      </p:sp>
      <p:sp>
        <p:nvSpPr>
          <p:cNvPr id="7" name="矩形 6"/>
          <p:cNvSpPr/>
          <p:nvPr/>
        </p:nvSpPr>
        <p:spPr>
          <a:xfrm>
            <a:off x="2665870" y="520954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99"/>
          <p:cNvSpPr txBox="1">
            <a:spLocks noChangeArrowheads="1"/>
          </p:cNvSpPr>
          <p:nvPr/>
        </p:nvSpPr>
        <p:spPr bwMode="auto">
          <a:xfrm>
            <a:off x="-12700" y="574675"/>
            <a:ext cx="90995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    ) 15.The tour guide spoke as ___________ as she could to make the visitors understand her.   </a:t>
            </a:r>
          </a:p>
          <a:p>
            <a:pPr eaLnBrk="1" hangingPunct="1"/>
            <a:r>
              <a:rPr lang="en-US" altLang="zh-CN" sz="3200">
                <a:latin typeface="宋体" panose="02010600030101010101" pitchFamily="2" charset="-122"/>
              </a:rPr>
              <a:t>	A. clearly  	     B. more clearly   	C. most</a:t>
            </a:r>
            <a:r>
              <a:rPr lang="en-US" altLang="zh-CN" sz="3200">
                <a:solidFill>
                  <a:srgbClr val="000000"/>
                </a:solidFill>
                <a:latin typeface="宋体" panose="02010600030101010101" pitchFamily="2" charset="-122"/>
              </a:rPr>
              <a:t> clearly    D. the most clearly</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252413" y="611188"/>
            <a:ext cx="4460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2291" name="文本框 99"/>
          <p:cNvSpPr txBox="1">
            <a:spLocks noChangeArrowheads="1"/>
          </p:cNvSpPr>
          <p:nvPr/>
        </p:nvSpPr>
        <p:spPr bwMode="auto">
          <a:xfrm>
            <a:off x="58738" y="598488"/>
            <a:ext cx="9056687"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一、单项选择</a:t>
            </a:r>
          </a:p>
          <a:p>
            <a:pPr eaLnBrk="1" hangingPunct="1"/>
            <a:r>
              <a:rPr lang="en-US" altLang="zh-CN" sz="3200" dirty="0">
                <a:latin typeface="宋体" panose="02010600030101010101" pitchFamily="2" charset="-122"/>
              </a:rPr>
              <a:t>(    ) 1. If you work hard enough, you will succeed ______________ the exam.</a:t>
            </a:r>
          </a:p>
          <a:p>
            <a:pPr eaLnBrk="1" hangingPunct="1"/>
            <a:r>
              <a:rPr lang="en-US" altLang="zh-CN" sz="3200" dirty="0">
                <a:latin typeface="宋体" panose="02010600030101010101" pitchFamily="2" charset="-122"/>
              </a:rPr>
              <a:t>A. in passing    	  B. to pass   	</a:t>
            </a:r>
          </a:p>
          <a:p>
            <a:pPr eaLnBrk="1" hangingPunct="1"/>
            <a:r>
              <a:rPr lang="en-US" altLang="zh-CN" sz="3200" dirty="0">
                <a:latin typeface="宋体" panose="02010600030101010101" pitchFamily="2" charset="-122"/>
              </a:rPr>
              <a:t>C. passed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pass</a:t>
            </a:r>
          </a:p>
          <a:p>
            <a:pPr eaLnBrk="1" hangingPunct="1"/>
            <a:r>
              <a:rPr lang="en-US" altLang="zh-CN" sz="3200" dirty="0">
                <a:latin typeface="宋体" panose="02010600030101010101" pitchFamily="2" charset="-122"/>
              </a:rPr>
              <a:t>(    ) 2. - Do his pets_________ the cat?      </a:t>
            </a:r>
          </a:p>
          <a:p>
            <a:pPr eaLnBrk="1" hangingPunct="1"/>
            <a:r>
              <a:rPr lang="en-US" altLang="zh-CN" sz="3200" dirty="0">
                <a:latin typeface="宋体" panose="02010600030101010101" pitchFamily="2" charset="-122"/>
              </a:rPr>
              <a:t>-Yes, he has three pet cats_______ this one.</a:t>
            </a:r>
          </a:p>
          <a:p>
            <a:pPr eaLnBrk="1" hangingPunct="1"/>
            <a:r>
              <a:rPr lang="en-US" altLang="zh-CN" sz="3200" dirty="0">
                <a:latin typeface="宋体" panose="02010600030101010101" pitchFamily="2" charset="-122"/>
              </a:rPr>
              <a:t>	A. include, included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include, including	</a:t>
            </a:r>
          </a:p>
          <a:p>
            <a:pPr eaLnBrk="1" hangingPunct="1"/>
            <a:r>
              <a:rPr lang="en-US" altLang="zh-CN" sz="3200" dirty="0">
                <a:latin typeface="宋体" panose="02010600030101010101" pitchFamily="2" charset="-122"/>
              </a:rPr>
              <a:t>C. including, included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included, including</a:t>
            </a:r>
          </a:p>
          <a:p>
            <a:pPr eaLnBrk="1" hangingPunct="1"/>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341313" y="1098550"/>
            <a:ext cx="4873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328613" y="3073400"/>
            <a:ext cx="4032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3315" name="文本框 99"/>
          <p:cNvSpPr txBox="1">
            <a:spLocks noChangeArrowheads="1"/>
          </p:cNvSpPr>
          <p:nvPr/>
        </p:nvSpPr>
        <p:spPr bwMode="auto">
          <a:xfrm>
            <a:off x="3175" y="571500"/>
            <a:ext cx="9112250" cy="6001643"/>
          </a:xfrm>
          <a:prstGeom prst="rect">
            <a:avLst/>
          </a:prstGeom>
          <a:noFill/>
          <a:ln w="9525">
            <a:noFill/>
            <a:miter lim="800000"/>
          </a:ln>
        </p:spPr>
        <p:txBody>
          <a:bodyPr>
            <a:spAutoFit/>
          </a:bodyPr>
          <a:lstStyle/>
          <a:p>
            <a:pPr>
              <a:defRPr/>
            </a:pPr>
            <a:r>
              <a:rPr lang="en-US" altLang="zh-CN" sz="3200" dirty="0">
                <a:latin typeface="宋体" panose="02010600030101010101" pitchFamily="2" charset="-122"/>
                <a:ea typeface="宋体" panose="02010600030101010101" pitchFamily="2" charset="-122"/>
              </a:rPr>
              <a:t>(    ) 3. </a:t>
            </a:r>
            <a:r>
              <a:rPr lang="en-US" altLang="zh-CN" sz="3200" dirty="0" smtClean="0">
                <a:latin typeface="宋体" panose="02010600030101010101" pitchFamily="2" charset="-122"/>
                <a:ea typeface="宋体" panose="02010600030101010101" pitchFamily="2" charset="-122"/>
              </a:rPr>
              <a:t>_____ </a:t>
            </a:r>
            <a:r>
              <a:rPr lang="en-US" altLang="zh-CN" sz="3200" dirty="0">
                <a:latin typeface="宋体" panose="02010600030101010101" pitchFamily="2" charset="-122"/>
                <a:ea typeface="宋体" panose="02010600030101010101" pitchFamily="2" charset="-122"/>
              </a:rPr>
              <a:t>it’s hard work, I enjoy it.</a:t>
            </a:r>
          </a:p>
          <a:p>
            <a:pPr marL="514350" indent="-514350">
              <a:buFontTx/>
              <a:buAutoNum type="alphaUcPeriod"/>
              <a:defRPr/>
            </a:pPr>
            <a:r>
              <a:rPr lang="en-US" altLang="zh-CN" sz="3200" dirty="0">
                <a:latin typeface="宋体" panose="02010600030101010101" pitchFamily="2" charset="-122"/>
                <a:ea typeface="宋体" panose="02010600030101010101" pitchFamily="2" charset="-122"/>
              </a:rPr>
              <a:t>Because of	            B. As long as	</a:t>
            </a:r>
          </a:p>
          <a:p>
            <a:pPr marL="514350" indent="-514350">
              <a:buFontTx/>
              <a:buAutoNum type="alphaUcPeriod"/>
              <a:defRPr/>
            </a:pPr>
            <a:r>
              <a:rPr lang="en-US" altLang="zh-CN" sz="3200" dirty="0">
                <a:latin typeface="宋体" panose="02010600030101010101" pitchFamily="2" charset="-122"/>
                <a:ea typeface="宋体" panose="02010600030101010101" pitchFamily="2" charset="-122"/>
              </a:rPr>
              <a:t>C. Even though	    D. As far as</a:t>
            </a:r>
          </a:p>
          <a:p>
            <a:pPr>
              <a:defRPr/>
            </a:pPr>
            <a:r>
              <a:rPr lang="en-US" altLang="zh-CN" sz="3200" dirty="0">
                <a:latin typeface="宋体" panose="02010600030101010101" pitchFamily="2" charset="-122"/>
                <a:ea typeface="宋体" panose="02010600030101010101" pitchFamily="2" charset="-122"/>
              </a:rPr>
              <a:t>(    ) 4. Life is always full of difficulties, but we should take them as __.</a:t>
            </a:r>
          </a:p>
          <a:p>
            <a:pPr>
              <a:defRPr/>
            </a:pPr>
            <a:r>
              <a:rPr lang="en-US" altLang="zh-CN" sz="3200" dirty="0">
                <a:latin typeface="宋体" panose="02010600030101010101" pitchFamily="2" charset="-122"/>
                <a:ea typeface="宋体" panose="02010600030101010101" pitchFamily="2" charset="-122"/>
              </a:rPr>
              <a:t>A. facts	</a:t>
            </a:r>
            <a:r>
              <a:rPr lang="en-US" altLang="zh-CN" sz="3200" dirty="0">
                <a:latin typeface="宋体" panose="02010600030101010101" pitchFamily="2" charset="-122"/>
                <a:ea typeface="宋体" panose="02010600030101010101" pitchFamily="2" charset="-122"/>
                <a:sym typeface="宋体" panose="02010600030101010101" pitchFamily="2" charset="-122"/>
              </a:rPr>
              <a:t>  </a:t>
            </a:r>
            <a:r>
              <a:rPr lang="en-US" altLang="zh-CN" sz="3200" dirty="0">
                <a:latin typeface="宋体" panose="02010600030101010101" pitchFamily="2" charset="-122"/>
                <a:ea typeface="宋体" panose="02010600030101010101" pitchFamily="2" charset="-122"/>
              </a:rPr>
              <a:t>B. hobbies	C. challenges	</a:t>
            </a:r>
            <a:r>
              <a:rPr lang="en-US" altLang="zh-CN" sz="3200" dirty="0">
                <a:latin typeface="宋体" panose="02010600030101010101" pitchFamily="2" charset="-122"/>
                <a:ea typeface="宋体" panose="02010600030101010101" pitchFamily="2" charset="-122"/>
                <a:sym typeface="宋体" panose="02010600030101010101" pitchFamily="2" charset="-122"/>
              </a:rPr>
              <a:t>  </a:t>
            </a:r>
            <a:r>
              <a:rPr lang="en-US" altLang="zh-CN" sz="3200" dirty="0" err="1">
                <a:latin typeface="宋体" panose="02010600030101010101" pitchFamily="2" charset="-122"/>
                <a:ea typeface="宋体" panose="02010600030101010101" pitchFamily="2" charset="-122"/>
              </a:rPr>
              <a:t>D.stories</a:t>
            </a:r>
            <a:endParaRPr lang="en-US" altLang="zh-CN" sz="3200" dirty="0">
              <a:latin typeface="宋体" panose="02010600030101010101" pitchFamily="2" charset="-122"/>
              <a:ea typeface="宋体" panose="02010600030101010101" pitchFamily="2" charset="-122"/>
            </a:endParaRPr>
          </a:p>
          <a:p>
            <a:pPr>
              <a:defRPr/>
            </a:pPr>
            <a:r>
              <a:rPr lang="en-US" altLang="zh-CN" sz="3200" dirty="0">
                <a:latin typeface="宋体" panose="02010600030101010101" pitchFamily="2" charset="-122"/>
                <a:ea typeface="宋体" panose="02010600030101010101" pitchFamily="2" charset="-122"/>
              </a:rPr>
              <a:t>(    ) 5. For most people, it’s very difficult to </a:t>
            </a:r>
            <a:r>
              <a:rPr lang="en-US" altLang="zh-CN" sz="3200" dirty="0" smtClean="0">
                <a:latin typeface="宋体" panose="02010600030101010101" pitchFamily="2" charset="-122"/>
                <a:ea typeface="宋体" panose="02010600030101010101" pitchFamily="2" charset="-122"/>
              </a:rPr>
              <a:t>____</a:t>
            </a:r>
            <a:r>
              <a:rPr lang="en-US" altLang="zh-CN" sz="3200" dirty="0">
                <a:latin typeface="宋体" panose="02010600030101010101" pitchFamily="2" charset="-122"/>
                <a:ea typeface="宋体" panose="02010600030101010101" pitchFamily="2" charset="-122"/>
              </a:rPr>
              <a:t>air at the top of </a:t>
            </a:r>
            <a:r>
              <a:rPr lang="en-US" altLang="zh-CN" sz="3200" dirty="0" err="1">
                <a:latin typeface="宋体" panose="02010600030101010101" pitchFamily="2" charset="-122"/>
                <a:ea typeface="宋体" panose="02010600030101010101" pitchFamily="2" charset="-122"/>
              </a:rPr>
              <a:t>Qomolangma</a:t>
            </a:r>
            <a:r>
              <a:rPr lang="en-US" altLang="zh-CN" sz="3200" dirty="0">
                <a:latin typeface="宋体" panose="02010600030101010101" pitchFamily="2" charset="-122"/>
                <a:ea typeface="宋体" panose="02010600030101010101" pitchFamily="2" charset="-122"/>
              </a:rPr>
              <a:t>.</a:t>
            </a:r>
          </a:p>
          <a:p>
            <a:pPr>
              <a:defRPr/>
            </a:pPr>
            <a:r>
              <a:rPr lang="en-US" altLang="zh-CN" sz="3200" dirty="0">
                <a:latin typeface="宋体" panose="02010600030101010101" pitchFamily="2" charset="-122"/>
                <a:ea typeface="宋体" panose="02010600030101010101" pitchFamily="2" charset="-122"/>
              </a:rPr>
              <a:t>A. take out	B. take off	C. take up	</a:t>
            </a:r>
            <a:r>
              <a:rPr lang="en-US" altLang="zh-CN" sz="3200" dirty="0">
                <a:latin typeface="宋体" panose="02010600030101010101" pitchFamily="2" charset="-122"/>
                <a:ea typeface="宋体" panose="02010600030101010101" pitchFamily="2" charset="-122"/>
                <a:sym typeface="宋体" panose="02010600030101010101" pitchFamily="2" charset="-122"/>
              </a:rPr>
              <a:t>     </a:t>
            </a:r>
            <a:r>
              <a:rPr lang="en-US" altLang="zh-CN" sz="3200" dirty="0">
                <a:latin typeface="宋体" panose="02010600030101010101" pitchFamily="2" charset="-122"/>
                <a:ea typeface="宋体" panose="02010600030101010101" pitchFamily="2" charset="-122"/>
              </a:rPr>
              <a:t>D. take in</a:t>
            </a:r>
            <a:endParaRPr lang="zh-CN" altLang="en-US" sz="3200" dirty="0">
              <a:latin typeface="宋体" panose="02010600030101010101" pitchFamily="2" charset="-122"/>
              <a:ea typeface="宋体" panose="02010600030101010101" pitchFamily="2" charset="-122"/>
            </a:endParaRPr>
          </a:p>
        </p:txBody>
      </p:sp>
      <p:sp>
        <p:nvSpPr>
          <p:cNvPr id="3" name="文本框 2"/>
          <p:cNvSpPr txBox="1">
            <a:spLocks noChangeArrowheads="1"/>
          </p:cNvSpPr>
          <p:nvPr/>
        </p:nvSpPr>
        <p:spPr bwMode="auto">
          <a:xfrm>
            <a:off x="246063" y="638175"/>
            <a:ext cx="500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381000" y="2172493"/>
            <a:ext cx="51593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C</a:t>
            </a:r>
          </a:p>
        </p:txBody>
      </p:sp>
      <p:sp>
        <p:nvSpPr>
          <p:cNvPr id="5" name="文本框 4"/>
          <p:cNvSpPr txBox="1">
            <a:spLocks noChangeArrowheads="1"/>
          </p:cNvSpPr>
          <p:nvPr/>
        </p:nvSpPr>
        <p:spPr bwMode="auto">
          <a:xfrm>
            <a:off x="363538" y="3989388"/>
            <a:ext cx="628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99"/>
          <p:cNvSpPr txBox="1">
            <a:spLocks noChangeArrowheads="1"/>
          </p:cNvSpPr>
          <p:nvPr/>
        </p:nvSpPr>
        <p:spPr bwMode="auto">
          <a:xfrm>
            <a:off x="3175" y="569913"/>
            <a:ext cx="912653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二、翻译句子</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世界上最危险的运动之一是登山运动。</a:t>
            </a:r>
          </a:p>
          <a:p>
            <a:pPr eaLnBrk="1" hangingPunct="1"/>
            <a:r>
              <a:rPr lang="en-US" altLang="zh-CN" sz="3200" dirty="0">
                <a:latin typeface="宋体" panose="02010600030101010101" pitchFamily="2" charset="-122"/>
              </a:rPr>
              <a:t>___________________________________________________________________________</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如果你努力工作，你就会成功。</a:t>
            </a:r>
          </a:p>
          <a:p>
            <a:pPr eaLnBrk="1" hangingPunct="1"/>
            <a:r>
              <a:rPr lang="en-US" altLang="zh-CN" sz="3200" dirty="0">
                <a:latin typeface="宋体" panose="02010600030101010101" pitchFamily="2" charset="-122"/>
              </a:rPr>
              <a:t>___________________________________________________________________________</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他们是第一批登上山顶的人。</a:t>
            </a:r>
          </a:p>
          <a:p>
            <a:pPr eaLnBrk="1" hangingPunct="1"/>
            <a:r>
              <a:rPr lang="en-US" altLang="zh-CN" sz="3200" dirty="0">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54025" y="1516063"/>
            <a:ext cx="8221663"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One of the world’s most dangerous sports is mountain climbing.	</a:t>
            </a:r>
          </a:p>
        </p:txBody>
      </p:sp>
      <p:sp>
        <p:nvSpPr>
          <p:cNvPr id="4" name="文本框 3"/>
          <p:cNvSpPr txBox="1">
            <a:spLocks noChangeArrowheads="1"/>
          </p:cNvSpPr>
          <p:nvPr/>
        </p:nvSpPr>
        <p:spPr bwMode="auto">
          <a:xfrm>
            <a:off x="550863" y="2962275"/>
            <a:ext cx="62706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If you work hard, you will succeed.</a:t>
            </a:r>
          </a:p>
        </p:txBody>
      </p:sp>
      <p:sp>
        <p:nvSpPr>
          <p:cNvPr id="5" name="文本框 4"/>
          <p:cNvSpPr txBox="1">
            <a:spLocks noChangeArrowheads="1"/>
          </p:cNvSpPr>
          <p:nvPr/>
        </p:nvSpPr>
        <p:spPr bwMode="auto">
          <a:xfrm>
            <a:off x="482600" y="4395788"/>
            <a:ext cx="8421688"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They are the first (people) to reach the top of the mountain.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99"/>
          <p:cNvSpPr txBox="1">
            <a:spLocks noChangeArrowheads="1"/>
          </p:cNvSpPr>
          <p:nvPr/>
        </p:nvSpPr>
        <p:spPr bwMode="auto">
          <a:xfrm>
            <a:off x="3175" y="585788"/>
            <a:ext cx="9155113"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只要你不放弃，你就会实现你的梦想。</a:t>
            </a:r>
          </a:p>
          <a:p>
            <a:pPr eaLnBrk="1" hangingPunct="1"/>
            <a:r>
              <a:rPr lang="en-US" altLang="zh-CN" sz="3200" dirty="0">
                <a:latin typeface="宋体" panose="02010600030101010101" pitchFamily="2" charset="-122"/>
              </a:rPr>
              <a:t>____________________________________________________________________________   </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即使他很累，他也没有放弃工作。</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71500" y="1028700"/>
            <a:ext cx="816451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As long as you don’t give up, you will achieve your dream.   </a:t>
            </a:r>
          </a:p>
        </p:txBody>
      </p:sp>
      <p:sp>
        <p:nvSpPr>
          <p:cNvPr id="4" name="文本框 3"/>
          <p:cNvSpPr txBox="1">
            <a:spLocks noChangeArrowheads="1"/>
          </p:cNvSpPr>
          <p:nvPr/>
        </p:nvSpPr>
        <p:spPr bwMode="auto">
          <a:xfrm>
            <a:off x="585788" y="2460625"/>
            <a:ext cx="8345487"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Even though he was tired, he didn’t give up working.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99"/>
          <p:cNvSpPr txBox="1">
            <a:spLocks noChangeArrowheads="1"/>
          </p:cNvSpPr>
          <p:nvPr/>
        </p:nvSpPr>
        <p:spPr bwMode="auto">
          <a:xfrm>
            <a:off x="-12700" y="655141"/>
            <a:ext cx="9140825"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三、完形填空</a:t>
            </a:r>
          </a:p>
          <a:p>
            <a:pPr eaLnBrk="1" hangingPunct="1"/>
            <a:r>
              <a:rPr lang="en-US" altLang="zh-CN" sz="2800" dirty="0">
                <a:solidFill>
                  <a:srgbClr val="000000"/>
                </a:solidFill>
                <a:latin typeface="宋体" panose="02010600030101010101" pitchFamily="2" charset="-122"/>
              </a:rPr>
              <a:t>       I first saw the baby panda when she was only 10 days old. She looked like a white mouse. We called her Xi Wang. It  </a:t>
            </a:r>
            <a:r>
              <a:rPr lang="en-US" altLang="zh-CN" sz="2800" u="sng" dirty="0">
                <a:solidFill>
                  <a:srgbClr val="000000"/>
                </a:solidFill>
                <a:latin typeface="宋体" panose="02010600030101010101" pitchFamily="2" charset="-122"/>
              </a:rPr>
              <a:t>  1  </a:t>
            </a:r>
            <a:r>
              <a:rPr lang="en-US" altLang="zh-CN" sz="2800" dirty="0">
                <a:solidFill>
                  <a:srgbClr val="000000"/>
                </a:solidFill>
                <a:latin typeface="宋体" panose="02010600030101010101" pitchFamily="2" charset="-122"/>
              </a:rPr>
              <a:t> “hope”.</a:t>
            </a:r>
          </a:p>
          <a:p>
            <a:pPr eaLnBrk="1" hangingPunct="1"/>
            <a:r>
              <a:rPr lang="en-US" altLang="zh-CN" sz="2800" dirty="0">
                <a:solidFill>
                  <a:srgbClr val="000000"/>
                </a:solidFill>
                <a:latin typeface="宋体" panose="02010600030101010101" pitchFamily="2" charset="-122"/>
              </a:rPr>
              <a:t>When Xi Wang was born, she was just 100 grams(</a:t>
            </a:r>
            <a:r>
              <a:rPr lang="zh-CN" altLang="en-US" sz="2800" dirty="0">
                <a:solidFill>
                  <a:srgbClr val="000000"/>
                </a:solidFill>
                <a:latin typeface="宋体" panose="02010600030101010101" pitchFamily="2" charset="-122"/>
              </a:rPr>
              <a:t>克</a:t>
            </a:r>
            <a:r>
              <a:rPr lang="en-US" altLang="zh-CN" sz="2800" dirty="0">
                <a:solidFill>
                  <a:srgbClr val="000000"/>
                </a:solidFill>
                <a:latin typeface="宋体" panose="02010600030101010101" pitchFamily="2" charset="-122"/>
              </a:rPr>
              <a:t>). Xi Wang drank her mother’s milk for 14 hours a day. When she was six </a:t>
            </a:r>
            <a:r>
              <a:rPr lang="en-US" altLang="zh-CN" sz="2800" u="sng" dirty="0">
                <a:solidFill>
                  <a:srgbClr val="000000"/>
                </a:solidFill>
                <a:latin typeface="宋体" panose="02010600030101010101" pitchFamily="2" charset="-122"/>
              </a:rPr>
              <a:t>  2  </a:t>
            </a:r>
            <a:r>
              <a:rPr lang="en-US" altLang="zh-CN" sz="2800" dirty="0">
                <a:solidFill>
                  <a:srgbClr val="0000FF"/>
                </a:solidFill>
                <a:latin typeface="宋体" panose="02010600030101010101" pitchFamily="2" charset="-122"/>
              </a:rPr>
              <a:t> </a:t>
            </a:r>
            <a:r>
              <a:rPr lang="en-US" altLang="zh-CN" sz="2800" dirty="0">
                <a:solidFill>
                  <a:srgbClr val="000000"/>
                </a:solidFill>
                <a:latin typeface="宋体" panose="02010600030101010101" pitchFamily="2" charset="-122"/>
              </a:rPr>
              <a:t>old, she started to eat bamboo shoots(</a:t>
            </a:r>
            <a:r>
              <a:rPr lang="zh-CN" altLang="en-US" sz="2800" dirty="0">
                <a:solidFill>
                  <a:srgbClr val="000000"/>
                </a:solidFill>
                <a:latin typeface="宋体" panose="02010600030101010101" pitchFamily="2" charset="-122"/>
              </a:rPr>
              <a:t>嫩芽</a:t>
            </a:r>
            <a:r>
              <a:rPr lang="en-US" altLang="zh-CN" sz="2800" dirty="0">
                <a:solidFill>
                  <a:srgbClr val="000000"/>
                </a:solidFill>
                <a:latin typeface="宋体" panose="02010600030101010101" pitchFamily="2" charset="-122"/>
              </a:rPr>
              <a:t>). </a:t>
            </a:r>
            <a:r>
              <a:rPr lang="en-US" altLang="zh-CN" sz="2800" u="sng" dirty="0">
                <a:solidFill>
                  <a:srgbClr val="000000"/>
                </a:solidFill>
                <a:latin typeface="宋体" panose="02010600030101010101" pitchFamily="2" charset="-122"/>
              </a:rPr>
              <a:t>  3  </a:t>
            </a:r>
            <a:r>
              <a:rPr lang="en-US" altLang="zh-CN" sz="2800" dirty="0">
                <a:solidFill>
                  <a:srgbClr val="000000"/>
                </a:solidFill>
                <a:latin typeface="宋体" panose="02010600030101010101" pitchFamily="2" charset="-122"/>
              </a:rPr>
              <a:t> eight months, she was not a small baby any more. She grew into a healthy</a:t>
            </a:r>
            <a:r>
              <a:rPr lang="en-US" altLang="zh-CN" sz="2800" dirty="0">
                <a:solidFill>
                  <a:srgbClr val="FF0000"/>
                </a:solidFill>
                <a:latin typeface="宋体" panose="02010600030101010101" pitchFamily="2" charset="-122"/>
              </a:rPr>
              <a:t> </a:t>
            </a:r>
            <a:r>
              <a:rPr lang="en-US" altLang="zh-CN" sz="2800" dirty="0">
                <a:solidFill>
                  <a:srgbClr val="000000"/>
                </a:solidFill>
                <a:latin typeface="宋体" panose="02010600030101010101" pitchFamily="2" charset="-122"/>
              </a:rPr>
              <a:t>young panda and </a:t>
            </a:r>
            <a:r>
              <a:rPr lang="en-US" altLang="zh-CN" sz="2800" u="sng" dirty="0">
                <a:solidFill>
                  <a:srgbClr val="000000"/>
                </a:solidFill>
                <a:latin typeface="宋体" panose="02010600030101010101" pitchFamily="2" charset="-122"/>
              </a:rPr>
              <a:t>  4  </a:t>
            </a:r>
            <a:r>
              <a:rPr lang="en-US" altLang="zh-CN" sz="2800" dirty="0">
                <a:solidFill>
                  <a:srgbClr val="000000"/>
                </a:solidFill>
                <a:latin typeface="宋体" panose="02010600030101010101" pitchFamily="2" charset="-122"/>
              </a:rPr>
              <a:t> 35 kilos. When Xi Wang was 20 months old, she had to </a:t>
            </a:r>
            <a:r>
              <a:rPr lang="en-US" altLang="zh-CN" sz="2800" u="sng" dirty="0">
                <a:solidFill>
                  <a:srgbClr val="000000"/>
                </a:solidFill>
                <a:latin typeface="宋体" panose="02010600030101010101" pitchFamily="2" charset="-122"/>
              </a:rPr>
              <a:t>  5  </a:t>
            </a:r>
            <a:r>
              <a:rPr lang="en-US" altLang="zh-CN" sz="2800" dirty="0">
                <a:solidFill>
                  <a:srgbClr val="000000"/>
                </a:solidFill>
                <a:latin typeface="宋体" panose="02010600030101010101" pitchFamily="2" charset="-122"/>
              </a:rPr>
              <a:t> herself because her mother had another baby. Xi Wang had to live by itself.  </a:t>
            </a:r>
            <a:endParaRPr lang="zh-CN" altLang="en-US" sz="2800" dirty="0">
              <a:latin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99"/>
          <p:cNvSpPr txBox="1">
            <a:spLocks noChangeArrowheads="1"/>
          </p:cNvSpPr>
          <p:nvPr/>
        </p:nvSpPr>
        <p:spPr bwMode="auto">
          <a:xfrm>
            <a:off x="-12700" y="774700"/>
            <a:ext cx="9183688"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3337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u="sng" dirty="0">
                <a:solidFill>
                  <a:srgbClr val="000000"/>
                </a:solidFill>
                <a:latin typeface="宋体" panose="02010600030101010101" pitchFamily="2" charset="-122"/>
              </a:rPr>
              <a:t>    6  </a:t>
            </a:r>
            <a:r>
              <a:rPr lang="en-US" altLang="zh-CN" sz="2800" dirty="0">
                <a:solidFill>
                  <a:srgbClr val="000000"/>
                </a:solidFill>
                <a:latin typeface="宋体" panose="02010600030101010101" pitchFamily="2" charset="-122"/>
              </a:rPr>
              <a:t>, it is very difficult for pandas to live in the wild. Here are some </a:t>
            </a:r>
            <a:r>
              <a:rPr lang="en-US" altLang="zh-CN" sz="2800" u="sng" dirty="0">
                <a:solidFill>
                  <a:srgbClr val="000000"/>
                </a:solidFill>
                <a:latin typeface="宋体" panose="02010600030101010101" pitchFamily="2" charset="-122"/>
              </a:rPr>
              <a:t>  7  </a:t>
            </a:r>
            <a:r>
              <a:rPr lang="en-US" altLang="zh-CN" sz="2800" dirty="0">
                <a:solidFill>
                  <a:srgbClr val="000000"/>
                </a:solidFill>
                <a:latin typeface="宋体" panose="02010600030101010101" pitchFamily="2" charset="-122"/>
              </a:rPr>
              <a:t> that pandas like Xi Wang may have in the future. If hunters(</a:t>
            </a:r>
            <a:r>
              <a:rPr lang="zh-CN" altLang="en-US" sz="2800" dirty="0">
                <a:solidFill>
                  <a:srgbClr val="000000"/>
                </a:solidFill>
                <a:latin typeface="宋体" panose="02010600030101010101" pitchFamily="2" charset="-122"/>
              </a:rPr>
              <a:t>猎人</a:t>
            </a:r>
            <a:r>
              <a:rPr lang="en-US" altLang="zh-CN" sz="2800" dirty="0">
                <a:solidFill>
                  <a:srgbClr val="000000"/>
                </a:solidFill>
                <a:latin typeface="宋体" panose="02010600030101010101" pitchFamily="2" charset="-122"/>
              </a:rPr>
              <a:t>) catch a panda, they will </a:t>
            </a:r>
            <a:r>
              <a:rPr lang="en-US" altLang="zh-CN" sz="2800" u="sng" dirty="0">
                <a:solidFill>
                  <a:srgbClr val="000000"/>
                </a:solidFill>
                <a:latin typeface="宋体" panose="02010600030101010101" pitchFamily="2" charset="-122"/>
              </a:rPr>
              <a:t>  8  </a:t>
            </a:r>
            <a:r>
              <a:rPr lang="en-US" altLang="zh-CN" sz="2800" dirty="0">
                <a:solidFill>
                  <a:srgbClr val="000000"/>
                </a:solidFill>
                <a:latin typeface="宋体" panose="02010600030101010101" pitchFamily="2" charset="-122"/>
              </a:rPr>
              <a:t> it for its fur(</a:t>
            </a:r>
            <a:r>
              <a:rPr lang="zh-CN" altLang="en-US" sz="2800" dirty="0">
                <a:solidFill>
                  <a:srgbClr val="000000"/>
                </a:solidFill>
                <a:latin typeface="宋体" panose="02010600030101010101" pitchFamily="2" charset="-122"/>
              </a:rPr>
              <a:t>皮毛</a:t>
            </a:r>
            <a:r>
              <a:rPr lang="en-US" altLang="zh-CN" sz="2800" dirty="0">
                <a:solidFill>
                  <a:srgbClr val="000000"/>
                </a:solidFill>
                <a:latin typeface="宋体" panose="02010600030101010101" pitchFamily="2" charset="-122"/>
              </a:rPr>
              <a:t>). If farmers  </a:t>
            </a:r>
            <a:r>
              <a:rPr lang="en-US" altLang="zh-CN" sz="2800" u="sng" dirty="0">
                <a:solidFill>
                  <a:srgbClr val="000000"/>
                </a:solidFill>
                <a:latin typeface="宋体" panose="02010600030101010101" pitchFamily="2" charset="-122"/>
              </a:rPr>
              <a:t>  9  </a:t>
            </a:r>
            <a:r>
              <a:rPr lang="en-US" altLang="zh-CN" sz="2800" dirty="0">
                <a:solidFill>
                  <a:srgbClr val="000000"/>
                </a:solidFill>
                <a:latin typeface="宋体" panose="02010600030101010101" pitchFamily="2" charset="-122"/>
              </a:rPr>
              <a:t>  trees and forests, pandas will have no place to live in. When mothers leave baby pandas alone, people will often take them away. People think that the baby pandas need help. </a:t>
            </a:r>
          </a:p>
          <a:p>
            <a:pPr eaLnBrk="1" hangingPunct="1"/>
            <a:r>
              <a:rPr lang="en-US" altLang="zh-CN" sz="2800" dirty="0">
                <a:solidFill>
                  <a:srgbClr val="000000"/>
                </a:solidFill>
                <a:latin typeface="宋体" panose="02010600030101010101" pitchFamily="2" charset="-122"/>
              </a:rPr>
              <a:t>If pandas are in danger, we should try our best to protect them. If we do nothing, soon there will </a:t>
            </a:r>
            <a:r>
              <a:rPr lang="en-US" altLang="zh-CN" sz="2800" u="sng" dirty="0">
                <a:solidFill>
                  <a:srgbClr val="000000"/>
                </a:solidFill>
                <a:latin typeface="宋体" panose="02010600030101010101" pitchFamily="2" charset="-122"/>
              </a:rPr>
              <a:t> 10  </a:t>
            </a:r>
            <a:r>
              <a:rPr lang="en-US" altLang="zh-CN" sz="2800" dirty="0">
                <a:solidFill>
                  <a:srgbClr val="000000"/>
                </a:solidFill>
                <a:latin typeface="宋体" panose="02010600030101010101" pitchFamily="2" charset="-122"/>
              </a:rPr>
              <a:t> be any panda in the world.</a:t>
            </a:r>
            <a:endParaRPr lang="zh-CN" altLang="en-US" sz="2800" dirty="0">
              <a:latin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99"/>
          <p:cNvSpPr txBox="1">
            <a:spLocks noChangeArrowheads="1"/>
          </p:cNvSpPr>
          <p:nvPr/>
        </p:nvSpPr>
        <p:spPr bwMode="auto">
          <a:xfrm>
            <a:off x="85725" y="944563"/>
            <a:ext cx="90582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 A. calls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means	</a:t>
            </a:r>
          </a:p>
          <a:p>
            <a:pPr eaLnBrk="1" hangingPunct="1"/>
            <a:r>
              <a:rPr lang="en-US" altLang="zh-CN" sz="3200" dirty="0">
                <a:latin typeface="宋体" panose="02010600030101010101" pitchFamily="2" charset="-122"/>
              </a:rPr>
              <a:t>          C. makes	D. develops</a:t>
            </a:r>
          </a:p>
          <a:p>
            <a:pPr eaLnBrk="1" hangingPunct="1"/>
            <a:r>
              <a:rPr lang="en-US" altLang="zh-CN" sz="3200" dirty="0">
                <a:latin typeface="宋体" panose="02010600030101010101" pitchFamily="2" charset="-122"/>
              </a:rPr>
              <a:t>(   ) 2. A. months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years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days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hours</a:t>
            </a:r>
          </a:p>
          <a:p>
            <a:pPr eaLnBrk="1" hangingPunct="1"/>
            <a:r>
              <a:rPr lang="en-US" altLang="zh-CN" sz="3200" dirty="0">
                <a:latin typeface="宋体" panose="02010600030101010101" pitchFamily="2" charset="-122"/>
              </a:rPr>
              <a:t>(   ) 3. A. Later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Before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After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Ago</a:t>
            </a:r>
          </a:p>
          <a:p>
            <a:pPr eaLnBrk="1" hangingPunct="1"/>
            <a:r>
              <a:rPr lang="en-US" altLang="zh-CN" sz="3200" dirty="0">
                <a:latin typeface="宋体" panose="02010600030101010101" pitchFamily="2" charset="-122"/>
              </a:rPr>
              <a:t>(   ) 4. A. became	B. turned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were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weighed</a:t>
            </a:r>
          </a:p>
          <a:p>
            <a:pPr eaLnBrk="1" hangingPunct="1"/>
            <a:r>
              <a:rPr lang="en-US" altLang="zh-CN" sz="3200" dirty="0">
                <a:latin typeface="宋体" panose="02010600030101010101" pitchFamily="2" charset="-122"/>
              </a:rPr>
              <a:t>(   ) 5. A. take after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look after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look like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look through</a:t>
            </a:r>
          </a:p>
        </p:txBody>
      </p:sp>
      <p:sp>
        <p:nvSpPr>
          <p:cNvPr id="3" name="文本框 2"/>
          <p:cNvSpPr txBox="1">
            <a:spLocks noChangeArrowheads="1"/>
          </p:cNvSpPr>
          <p:nvPr/>
        </p:nvSpPr>
        <p:spPr bwMode="auto">
          <a:xfrm>
            <a:off x="287337" y="968376"/>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274637" y="1887538"/>
            <a:ext cx="4302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260350" y="2874963"/>
            <a:ext cx="3889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6" name="文本框 5"/>
          <p:cNvSpPr txBox="1">
            <a:spLocks noChangeArrowheads="1"/>
          </p:cNvSpPr>
          <p:nvPr/>
        </p:nvSpPr>
        <p:spPr bwMode="auto">
          <a:xfrm>
            <a:off x="260350" y="3848101"/>
            <a:ext cx="376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7" name="文本框 6"/>
          <p:cNvSpPr txBox="1">
            <a:spLocks noChangeArrowheads="1"/>
          </p:cNvSpPr>
          <p:nvPr/>
        </p:nvSpPr>
        <p:spPr bwMode="auto">
          <a:xfrm>
            <a:off x="260350" y="4864101"/>
            <a:ext cx="541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99"/>
          <p:cNvSpPr txBox="1">
            <a:spLocks noChangeArrowheads="1"/>
          </p:cNvSpPr>
          <p:nvPr/>
        </p:nvSpPr>
        <p:spPr bwMode="auto">
          <a:xfrm>
            <a:off x="69850" y="627063"/>
            <a:ext cx="905827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6. A. But	 B. Because	</a:t>
            </a:r>
          </a:p>
          <a:p>
            <a:pPr eaLnBrk="1" hangingPunct="1"/>
            <a:r>
              <a:rPr lang="en-US" altLang="zh-CN" sz="3200" dirty="0">
                <a:latin typeface="宋体" panose="02010600030101010101" pitchFamily="2" charset="-122"/>
              </a:rPr>
              <a:t>          C. And	  D. However</a:t>
            </a:r>
          </a:p>
          <a:p>
            <a:pPr eaLnBrk="1" hangingPunct="1"/>
            <a:r>
              <a:rPr lang="en-US" altLang="zh-CN" sz="3200" dirty="0">
                <a:latin typeface="宋体" panose="02010600030101010101" pitchFamily="2" charset="-122"/>
              </a:rPr>
              <a:t>(   ) 7. A. problems 	 B. questions	</a:t>
            </a:r>
          </a:p>
          <a:p>
            <a:pPr eaLnBrk="1" hangingPunct="1"/>
            <a:r>
              <a:rPr lang="en-US" altLang="zh-CN" sz="3200" dirty="0">
                <a:latin typeface="宋体" panose="02010600030101010101" pitchFamily="2" charset="-122"/>
              </a:rPr>
              <a:t>          C. ways	    D. achievements</a:t>
            </a:r>
          </a:p>
          <a:p>
            <a:pPr eaLnBrk="1" hangingPunct="1"/>
            <a:r>
              <a:rPr lang="en-US" altLang="zh-CN" sz="3200" dirty="0">
                <a:latin typeface="宋体" panose="02010600030101010101" pitchFamily="2" charset="-122"/>
              </a:rPr>
              <a:t>(   ) 8. A. save 	      B. buy	</a:t>
            </a:r>
          </a:p>
          <a:p>
            <a:pPr eaLnBrk="1" hangingPunct="1"/>
            <a:r>
              <a:rPr lang="en-US" altLang="zh-CN" sz="3200" dirty="0">
                <a:latin typeface="宋体" panose="02010600030101010101" pitchFamily="2" charset="-122"/>
              </a:rPr>
              <a:t>          C. kill	      D. sell</a:t>
            </a:r>
          </a:p>
          <a:p>
            <a:pPr eaLnBrk="1" hangingPunct="1"/>
            <a:r>
              <a:rPr lang="en-US" altLang="zh-CN" sz="3200" dirty="0">
                <a:latin typeface="宋体" panose="02010600030101010101" pitchFamily="2" charset="-122"/>
              </a:rPr>
              <a:t>(   ) 9. A. cut up	 B. cut into	</a:t>
            </a:r>
          </a:p>
          <a:p>
            <a:pPr eaLnBrk="1" hangingPunct="1"/>
            <a:r>
              <a:rPr lang="en-US" altLang="zh-CN" sz="3200" dirty="0">
                <a:latin typeface="宋体" panose="02010600030101010101" pitchFamily="2" charset="-122"/>
              </a:rPr>
              <a:t>          C. cut down	  D. cut off</a:t>
            </a:r>
          </a:p>
          <a:p>
            <a:pPr eaLnBrk="1" hangingPunct="1"/>
            <a:r>
              <a:rPr lang="en-US" altLang="zh-CN" sz="3200" dirty="0">
                <a:latin typeface="宋体" panose="02010600030101010101" pitchFamily="2" charset="-122"/>
              </a:rPr>
              <a:t>(   ) 10. A. successfully	</a:t>
            </a:r>
            <a:r>
              <a:rPr lang="en-US" altLang="zh-CN" sz="3200" dirty="0" smtClean="0">
                <a:latin typeface="宋体" panose="02010600030101010101" pitchFamily="2" charset="-122"/>
              </a:rPr>
              <a:t>B</a:t>
            </a:r>
            <a:r>
              <a:rPr lang="en-US" altLang="zh-CN" sz="3200" dirty="0">
                <a:latin typeface="宋体" panose="02010600030101010101" pitchFamily="2" charset="-122"/>
              </a:rPr>
              <a:t>. </a:t>
            </a:r>
            <a:r>
              <a:rPr lang="en-US" altLang="zh-CN" sz="3200" dirty="0" smtClean="0">
                <a:latin typeface="宋体" panose="02010600030101010101" pitchFamily="2" charset="-122"/>
              </a:rPr>
              <a:t>seriously</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         C</a:t>
            </a:r>
            <a:r>
              <a:rPr lang="en-US" altLang="zh-CN" sz="3200" dirty="0">
                <a:latin typeface="宋体" panose="02010600030101010101" pitchFamily="2" charset="-122"/>
              </a:rPr>
              <a:t>. </a:t>
            </a:r>
            <a:r>
              <a:rPr lang="en-US" altLang="zh-CN" sz="3200" dirty="0" smtClean="0">
                <a:latin typeface="宋体" panose="02010600030101010101" pitchFamily="2" charset="-122"/>
              </a:rPr>
              <a:t>hardly      D</a:t>
            </a:r>
            <a:r>
              <a:rPr lang="en-US" altLang="zh-CN" sz="3200" dirty="0">
                <a:latin typeface="宋体" panose="02010600030101010101" pitchFamily="2" charset="-122"/>
              </a:rPr>
              <a:t>. almost</a:t>
            </a:r>
          </a:p>
        </p:txBody>
      </p:sp>
      <p:sp>
        <p:nvSpPr>
          <p:cNvPr id="3" name="文本框 2"/>
          <p:cNvSpPr txBox="1">
            <a:spLocks noChangeArrowheads="1"/>
          </p:cNvSpPr>
          <p:nvPr/>
        </p:nvSpPr>
        <p:spPr bwMode="auto">
          <a:xfrm>
            <a:off x="273050" y="639763"/>
            <a:ext cx="4857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273050" y="1627188"/>
            <a:ext cx="7048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285750" y="2587625"/>
            <a:ext cx="706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6" name="文本框 5"/>
          <p:cNvSpPr txBox="1">
            <a:spLocks noChangeArrowheads="1"/>
          </p:cNvSpPr>
          <p:nvPr/>
        </p:nvSpPr>
        <p:spPr bwMode="auto">
          <a:xfrm>
            <a:off x="285750" y="3575050"/>
            <a:ext cx="682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7" name="文本框 6"/>
          <p:cNvSpPr txBox="1">
            <a:spLocks noChangeArrowheads="1"/>
          </p:cNvSpPr>
          <p:nvPr/>
        </p:nvSpPr>
        <p:spPr bwMode="auto">
          <a:xfrm>
            <a:off x="260350" y="4576763"/>
            <a:ext cx="7048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99"/>
          <p:cNvSpPr txBox="1">
            <a:spLocks noChangeArrowheads="1"/>
          </p:cNvSpPr>
          <p:nvPr/>
        </p:nvSpPr>
        <p:spPr bwMode="auto">
          <a:xfrm>
            <a:off x="4762" y="979488"/>
            <a:ext cx="9139238"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四、阅读理解（</a:t>
            </a:r>
            <a:r>
              <a:rPr lang="en-US" altLang="zh-CN" sz="2800" dirty="0">
                <a:solidFill>
                  <a:srgbClr val="000000"/>
                </a:solidFill>
                <a:latin typeface="宋体" panose="02010600030101010101" pitchFamily="2" charset="-122"/>
              </a:rPr>
              <a:t>B</a:t>
            </a:r>
            <a:r>
              <a:rPr lang="zh-CN" altLang="en-US" sz="2800" dirty="0">
                <a:solidFill>
                  <a:srgbClr val="000000"/>
                </a:solidFill>
                <a:latin typeface="宋体" panose="02010600030101010101" pitchFamily="2" charset="-122"/>
              </a:rPr>
              <a:t>篇）</a:t>
            </a:r>
            <a:endParaRPr lang="zh-CN" altLang="en-US" sz="2800" dirty="0">
              <a:latin typeface="宋体" panose="02010600030101010101" pitchFamily="2" charset="-122"/>
            </a:endParaRPr>
          </a:p>
          <a:p>
            <a:pPr eaLnBrk="1" hangingPunct="1"/>
            <a:r>
              <a:rPr lang="en-US" altLang="zh-CN" sz="2800" dirty="0">
                <a:latin typeface="宋体" panose="02010600030101010101" pitchFamily="2" charset="-122"/>
              </a:rPr>
              <a:t>      There are many ways to save the environment if you would like to. In this passage, you can find some ways.</a:t>
            </a:r>
          </a:p>
          <a:p>
            <a:pPr eaLnBrk="1" hangingPunct="1"/>
            <a:r>
              <a:rPr lang="en-US" altLang="zh-CN" sz="2800" dirty="0">
                <a:latin typeface="宋体" panose="02010600030101010101" pitchFamily="2" charset="-122"/>
              </a:rPr>
              <a:t>      Plant more trees. Choose a right ground near your house or workplace. If th</a:t>
            </a:r>
            <a:r>
              <a:rPr lang="en-US" altLang="zh-CN" sz="2800" dirty="0">
                <a:solidFill>
                  <a:srgbClr val="000000"/>
                </a:solidFill>
                <a:latin typeface="宋体" panose="02010600030101010101" pitchFamily="2" charset="-122"/>
              </a:rPr>
              <a:t>ere is no rule stopping you growing trees in that area, go ahead and grow trees. Plant a tree every month and ask your friends a</a:t>
            </a:r>
            <a:r>
              <a:rPr lang="en-US" altLang="zh-CN" sz="2800" dirty="0">
                <a:latin typeface="宋体" panose="02010600030101010101" pitchFamily="2" charset="-122"/>
              </a:rPr>
              <a:t>nd classmates to join you. Plant more and more trees and there will come a day when you have green land thanks to your hard work.</a:t>
            </a:r>
            <a:endParaRPr lang="zh-CN" altLang="en-US" sz="2800" dirty="0">
              <a:latin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99"/>
          <p:cNvSpPr txBox="1">
            <a:spLocks noChangeArrowheads="1"/>
          </p:cNvSpPr>
          <p:nvPr/>
        </p:nvSpPr>
        <p:spPr bwMode="auto">
          <a:xfrm>
            <a:off x="1588" y="568325"/>
            <a:ext cx="9113837"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1. </a:t>
            </a:r>
            <a:r>
              <a:rPr lang="zh-CN" altLang="en-US" sz="3200" dirty="0">
                <a:solidFill>
                  <a:srgbClr val="000000"/>
                </a:solidFill>
                <a:latin typeface="宋体" panose="02010600030101010101" pitchFamily="2" charset="-122"/>
              </a:rPr>
              <a:t>成就；成绩</a:t>
            </a:r>
            <a:r>
              <a:rPr lang="en-US" altLang="zh-CN" sz="3200" i="1" dirty="0">
                <a:solidFill>
                  <a:srgbClr val="000000"/>
                </a:solidFill>
                <a:latin typeface="宋体" panose="02010600030101010101" pitchFamily="2" charset="-122"/>
              </a:rPr>
              <a:t>n.</a:t>
            </a:r>
            <a:r>
              <a:rPr lang="en-US" altLang="zh-CN" sz="3200" dirty="0">
                <a:solidFill>
                  <a:srgbClr val="000000"/>
                </a:solidFill>
                <a:latin typeface="宋体" panose="02010600030101010101" pitchFamily="2" charset="-122"/>
              </a:rPr>
              <a:t>________________________ </a:t>
            </a:r>
          </a:p>
          <a:p>
            <a:pPr eaLnBrk="1" hangingPunct="1"/>
            <a:r>
              <a:rPr lang="en-US" altLang="zh-CN" sz="3200" dirty="0">
                <a:solidFill>
                  <a:srgbClr val="000000"/>
                </a:solidFill>
                <a:latin typeface="宋体" panose="02010600030101010101" pitchFamily="2" charset="-122"/>
              </a:rPr>
              <a:t>2. </a:t>
            </a:r>
            <a:r>
              <a:rPr lang="zh-CN" altLang="en-US" sz="3200" dirty="0">
                <a:solidFill>
                  <a:srgbClr val="000000"/>
                </a:solidFill>
                <a:latin typeface="宋体" panose="02010600030101010101" pitchFamily="2" charset="-122"/>
              </a:rPr>
              <a:t>西南的；西南方向的</a:t>
            </a:r>
            <a:r>
              <a:rPr lang="en-US" altLang="zh-CN" sz="3200" i="1" dirty="0">
                <a:solidFill>
                  <a:srgbClr val="000000"/>
                </a:solidFill>
                <a:latin typeface="宋体" panose="02010600030101010101" pitchFamily="2" charset="-122"/>
              </a:rPr>
              <a:t>adj.</a:t>
            </a:r>
            <a:r>
              <a:rPr lang="en-US" altLang="zh-CN" sz="3200" dirty="0">
                <a:solidFill>
                  <a:srgbClr val="000000"/>
                </a:solidFill>
                <a:latin typeface="宋体" panose="02010600030101010101" pitchFamily="2" charset="-122"/>
              </a:rPr>
              <a:t>__________________    </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厚的</a:t>
            </a:r>
            <a:r>
              <a:rPr lang="en-US" altLang="zh-CN" sz="3200" i="1" dirty="0">
                <a:solidFill>
                  <a:srgbClr val="000000"/>
                </a:solidFill>
                <a:latin typeface="宋体" panose="02010600030101010101" pitchFamily="2" charset="-122"/>
              </a:rPr>
              <a:t>adj.____________________________</a:t>
            </a:r>
          </a:p>
          <a:p>
            <a:pPr eaLnBrk="1" hangingPunct="1"/>
            <a:r>
              <a:rPr lang="en-US" altLang="zh-CN" sz="3200" dirty="0">
                <a:solidFill>
                  <a:srgbClr val="000000"/>
                </a:solidFill>
                <a:latin typeface="宋体" panose="02010600030101010101" pitchFamily="2" charset="-122"/>
              </a:rPr>
              <a:t>4. </a:t>
            </a:r>
            <a:r>
              <a:rPr lang="zh-CN" altLang="en-US" sz="3200" dirty="0">
                <a:solidFill>
                  <a:srgbClr val="000000"/>
                </a:solidFill>
                <a:latin typeface="宋体" panose="02010600030101010101" pitchFamily="2" charset="-122"/>
              </a:rPr>
              <a:t>包括；包含</a:t>
            </a:r>
            <a:r>
              <a:rPr lang="en-US" altLang="zh-CN" sz="3200" i="1" dirty="0">
                <a:solidFill>
                  <a:srgbClr val="000000"/>
                </a:solidFill>
                <a:latin typeface="宋体" panose="02010600030101010101" pitchFamily="2" charset="-122"/>
              </a:rPr>
              <a:t>v._________________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5. </a:t>
            </a:r>
            <a:r>
              <a:rPr lang="zh-CN" altLang="en-US" sz="3200" dirty="0">
                <a:solidFill>
                  <a:srgbClr val="000000"/>
                </a:solidFill>
                <a:latin typeface="宋体" panose="02010600030101010101" pitchFamily="2" charset="-122"/>
              </a:rPr>
              <a:t>极冷的；冰冻的</a:t>
            </a:r>
            <a:r>
              <a:rPr lang="en-US" altLang="zh-CN" sz="3200" i="1" dirty="0">
                <a:solidFill>
                  <a:srgbClr val="000000"/>
                </a:solidFill>
                <a:latin typeface="宋体" panose="02010600030101010101" pitchFamily="2" charset="-122"/>
              </a:rPr>
              <a:t>adj.__________________</a:t>
            </a:r>
            <a:r>
              <a:rPr lang="en-US" altLang="zh-CN" sz="3200" dirty="0">
                <a:solidFill>
                  <a:srgbClr val="000000"/>
                </a:solidFill>
                <a:latin typeface="宋体" panose="02010600030101010101" pitchFamily="2" charset="-122"/>
              </a:rPr>
              <a:t> 	</a:t>
            </a:r>
          </a:p>
          <a:p>
            <a:pPr eaLnBrk="1" hangingPunct="1"/>
            <a:r>
              <a:rPr lang="en-US" altLang="zh-CN" sz="3200" dirty="0">
                <a:solidFill>
                  <a:srgbClr val="000000"/>
                </a:solidFill>
                <a:latin typeface="宋体" panose="02010600030101010101" pitchFamily="2" charset="-122"/>
              </a:rPr>
              <a:t>6. </a:t>
            </a:r>
            <a:r>
              <a:rPr lang="zh-CN" altLang="en-US" sz="3200" dirty="0">
                <a:solidFill>
                  <a:srgbClr val="000000"/>
                </a:solidFill>
                <a:latin typeface="宋体" panose="02010600030101010101" pitchFamily="2" charset="-122"/>
              </a:rPr>
              <a:t>条件；状况</a:t>
            </a:r>
            <a:r>
              <a:rPr lang="en-US" altLang="zh-CN" sz="3200" i="1" dirty="0">
                <a:solidFill>
                  <a:srgbClr val="000000"/>
                </a:solidFill>
                <a:latin typeface="宋体" panose="02010600030101010101" pitchFamily="2" charset="-122"/>
              </a:rPr>
              <a:t>n._______________________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7. </a:t>
            </a:r>
            <a:r>
              <a:rPr lang="zh-CN" altLang="en-US" sz="3200" dirty="0">
                <a:solidFill>
                  <a:srgbClr val="000000"/>
                </a:solidFill>
                <a:latin typeface="宋体" panose="02010600030101010101" pitchFamily="2" charset="-122"/>
              </a:rPr>
              <a:t>实现目标；成功</a:t>
            </a:r>
            <a:r>
              <a:rPr lang="en-US" altLang="zh-CN" sz="3200" i="1" dirty="0">
                <a:solidFill>
                  <a:srgbClr val="000000"/>
                </a:solidFill>
                <a:latin typeface="宋体" panose="02010600030101010101" pitchFamily="2" charset="-122"/>
              </a:rPr>
              <a:t>v.____________________</a:t>
            </a:r>
            <a:r>
              <a:rPr lang="en-US" altLang="zh-CN" sz="3200" dirty="0">
                <a:solidFill>
                  <a:srgbClr val="000000"/>
                </a:solidFill>
                <a:latin typeface="宋体" panose="02010600030101010101" pitchFamily="2" charset="-122"/>
              </a:rPr>
              <a:t>	</a:t>
            </a:r>
          </a:p>
          <a:p>
            <a:pPr eaLnBrk="1" hangingPunct="1"/>
            <a:r>
              <a:rPr lang="en-US" altLang="zh-CN" sz="3200" dirty="0">
                <a:solidFill>
                  <a:srgbClr val="000000"/>
                </a:solidFill>
                <a:latin typeface="宋体" panose="02010600030101010101" pitchFamily="2" charset="-122"/>
              </a:rPr>
              <a:t>8. </a:t>
            </a:r>
            <a:r>
              <a:rPr lang="zh-CN" altLang="en-US" sz="3200" dirty="0">
                <a:solidFill>
                  <a:srgbClr val="000000"/>
                </a:solidFill>
                <a:latin typeface="宋体" panose="02010600030101010101" pitchFamily="2" charset="-122"/>
              </a:rPr>
              <a:t>挑战；考验</a:t>
            </a:r>
            <a:r>
              <a:rPr lang="en-US" altLang="zh-CN" sz="3200" i="1" dirty="0" err="1">
                <a:solidFill>
                  <a:srgbClr val="000000"/>
                </a:solidFill>
                <a:latin typeface="宋体" panose="02010600030101010101" pitchFamily="2" charset="-122"/>
              </a:rPr>
              <a:t>v.&amp;n</a:t>
            </a:r>
            <a:r>
              <a:rPr lang="en-US" altLang="zh-CN" sz="3200" i="1" dirty="0">
                <a:solidFill>
                  <a:srgbClr val="000000"/>
                </a:solidFill>
                <a:latin typeface="宋体" panose="02010600030101010101" pitchFamily="2" charset="-122"/>
              </a:rPr>
              <a:t>._________________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9. </a:t>
            </a:r>
            <a:r>
              <a:rPr lang="zh-CN" altLang="en-US" sz="3200" dirty="0">
                <a:solidFill>
                  <a:srgbClr val="000000"/>
                </a:solidFill>
                <a:latin typeface="宋体" panose="02010600030101010101" pitchFamily="2" charset="-122"/>
              </a:rPr>
              <a:t>达到；完成；成功</a:t>
            </a:r>
            <a:r>
              <a:rPr lang="en-US" altLang="zh-CN" sz="3200" i="1" dirty="0">
                <a:solidFill>
                  <a:srgbClr val="000000"/>
                </a:solidFill>
                <a:latin typeface="宋体" panose="02010600030101010101" pitchFamily="2" charset="-122"/>
              </a:rPr>
              <a:t>v.__________________</a:t>
            </a:r>
            <a:r>
              <a:rPr lang="en-US" altLang="zh-CN" sz="3200" dirty="0">
                <a:solidFill>
                  <a:srgbClr val="000000"/>
                </a:solidFill>
                <a:latin typeface="宋体" panose="02010600030101010101" pitchFamily="2" charset="-122"/>
              </a:rPr>
              <a:t>	</a:t>
            </a:r>
          </a:p>
          <a:p>
            <a:pPr eaLnBrk="1" hangingPunct="1"/>
            <a:r>
              <a:rPr lang="en-US" altLang="zh-CN" sz="3200" dirty="0">
                <a:solidFill>
                  <a:srgbClr val="000000"/>
                </a:solidFill>
                <a:latin typeface="宋体" panose="02010600030101010101" pitchFamily="2" charset="-122"/>
              </a:rPr>
              <a:t>10. </a:t>
            </a:r>
            <a:r>
              <a:rPr lang="zh-CN" altLang="en-US" sz="3200" dirty="0">
                <a:solidFill>
                  <a:srgbClr val="000000"/>
                </a:solidFill>
                <a:latin typeface="宋体" panose="02010600030101010101" pitchFamily="2" charset="-122"/>
              </a:rPr>
              <a:t>力；力量 </a:t>
            </a:r>
            <a:r>
              <a:rPr lang="en-US" altLang="zh-CN" sz="3200" i="1" dirty="0">
                <a:solidFill>
                  <a:srgbClr val="000000"/>
                </a:solidFill>
                <a:latin typeface="宋体" panose="02010600030101010101" pitchFamily="2" charset="-122"/>
              </a:rPr>
              <a:t>n. _________________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11. </a:t>
            </a:r>
            <a:r>
              <a:rPr lang="zh-CN" altLang="en-US" sz="3200" dirty="0">
                <a:solidFill>
                  <a:srgbClr val="000000"/>
                </a:solidFill>
                <a:latin typeface="宋体" panose="02010600030101010101" pitchFamily="2" charset="-122"/>
              </a:rPr>
              <a:t>自然界；大自然</a:t>
            </a:r>
            <a:r>
              <a:rPr lang="en-US" altLang="zh-CN" sz="3200" i="1" dirty="0">
                <a:solidFill>
                  <a:srgbClr val="000000"/>
                </a:solidFill>
                <a:latin typeface="宋体" panose="02010600030101010101" pitchFamily="2" charset="-122"/>
              </a:rPr>
              <a:t>n.___________________</a:t>
            </a:r>
            <a:r>
              <a:rPr lang="en-US" altLang="zh-CN" sz="3200" dirty="0">
                <a:solidFill>
                  <a:srgbClr val="000000"/>
                </a:solidFill>
                <a:latin typeface="宋体" panose="02010600030101010101" pitchFamily="2" charset="-122"/>
              </a:rPr>
              <a:t>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663950" y="987425"/>
            <a:ext cx="2327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achievement</a:t>
            </a:r>
          </a:p>
        </p:txBody>
      </p:sp>
      <p:sp>
        <p:nvSpPr>
          <p:cNvPr id="3" name="文本框 2"/>
          <p:cNvSpPr txBox="1">
            <a:spLocks noChangeArrowheads="1"/>
          </p:cNvSpPr>
          <p:nvPr/>
        </p:nvSpPr>
        <p:spPr bwMode="auto">
          <a:xfrm>
            <a:off x="2690813" y="1989138"/>
            <a:ext cx="29416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thick </a:t>
            </a:r>
          </a:p>
        </p:txBody>
      </p:sp>
      <p:sp>
        <p:nvSpPr>
          <p:cNvPr id="4" name="文本框 3"/>
          <p:cNvSpPr txBox="1">
            <a:spLocks noChangeArrowheads="1"/>
          </p:cNvSpPr>
          <p:nvPr/>
        </p:nvSpPr>
        <p:spPr bwMode="auto">
          <a:xfrm>
            <a:off x="3497263" y="2530475"/>
            <a:ext cx="2178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include</a:t>
            </a:r>
          </a:p>
        </p:txBody>
      </p:sp>
      <p:sp>
        <p:nvSpPr>
          <p:cNvPr id="5" name="文本框 4"/>
          <p:cNvSpPr txBox="1">
            <a:spLocks noChangeArrowheads="1"/>
          </p:cNvSpPr>
          <p:nvPr/>
        </p:nvSpPr>
        <p:spPr bwMode="auto">
          <a:xfrm>
            <a:off x="3871913" y="3449638"/>
            <a:ext cx="28305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condition</a:t>
            </a:r>
          </a:p>
        </p:txBody>
      </p:sp>
      <p:sp>
        <p:nvSpPr>
          <p:cNvPr id="6" name="文本框 5"/>
          <p:cNvSpPr txBox="1">
            <a:spLocks noChangeArrowheads="1"/>
          </p:cNvSpPr>
          <p:nvPr/>
        </p:nvSpPr>
        <p:spPr bwMode="auto">
          <a:xfrm>
            <a:off x="4178300" y="3949700"/>
            <a:ext cx="2309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succeed</a:t>
            </a:r>
          </a:p>
        </p:txBody>
      </p:sp>
      <p:sp>
        <p:nvSpPr>
          <p:cNvPr id="7" name="文本框 6"/>
          <p:cNvSpPr txBox="1">
            <a:spLocks noChangeArrowheads="1"/>
          </p:cNvSpPr>
          <p:nvPr/>
        </p:nvSpPr>
        <p:spPr bwMode="auto">
          <a:xfrm>
            <a:off x="4525963" y="4951413"/>
            <a:ext cx="1563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achieve</a:t>
            </a:r>
          </a:p>
        </p:txBody>
      </p:sp>
      <p:sp>
        <p:nvSpPr>
          <p:cNvPr id="8" name="文本框 7"/>
          <p:cNvSpPr txBox="1">
            <a:spLocks noChangeArrowheads="1"/>
          </p:cNvSpPr>
          <p:nvPr/>
        </p:nvSpPr>
        <p:spPr bwMode="auto">
          <a:xfrm>
            <a:off x="3900488" y="5451475"/>
            <a:ext cx="1936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force</a:t>
            </a:r>
          </a:p>
        </p:txBody>
      </p:sp>
      <p:sp>
        <p:nvSpPr>
          <p:cNvPr id="9" name="文本框 8"/>
          <p:cNvSpPr txBox="1">
            <a:spLocks noChangeArrowheads="1"/>
          </p:cNvSpPr>
          <p:nvPr/>
        </p:nvSpPr>
        <p:spPr bwMode="auto">
          <a:xfrm>
            <a:off x="5026025" y="5883275"/>
            <a:ext cx="1993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nature </a:t>
            </a:r>
          </a:p>
        </p:txBody>
      </p:sp>
      <p:sp>
        <p:nvSpPr>
          <p:cNvPr id="10" name="文本框 9"/>
          <p:cNvSpPr txBox="1">
            <a:spLocks noChangeArrowheads="1"/>
          </p:cNvSpPr>
          <p:nvPr/>
        </p:nvSpPr>
        <p:spPr bwMode="auto">
          <a:xfrm>
            <a:off x="5472113" y="1543050"/>
            <a:ext cx="219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Southwest</a:t>
            </a:r>
          </a:p>
        </p:txBody>
      </p:sp>
      <p:sp>
        <p:nvSpPr>
          <p:cNvPr id="12" name="文本框 11"/>
          <p:cNvSpPr txBox="1">
            <a:spLocks noChangeArrowheads="1"/>
          </p:cNvSpPr>
          <p:nvPr/>
        </p:nvSpPr>
        <p:spPr bwMode="auto">
          <a:xfrm>
            <a:off x="4887913" y="2976563"/>
            <a:ext cx="31289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frozen</a:t>
            </a:r>
          </a:p>
        </p:txBody>
      </p:sp>
      <p:sp>
        <p:nvSpPr>
          <p:cNvPr id="13" name="文本框 12"/>
          <p:cNvSpPr txBox="1">
            <a:spLocks noChangeArrowheads="1"/>
          </p:cNvSpPr>
          <p:nvPr/>
        </p:nvSpPr>
        <p:spPr bwMode="auto">
          <a:xfrm>
            <a:off x="4011613" y="4464050"/>
            <a:ext cx="22526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Challenge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linds(horizont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linds(horizontal)">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linds(horizontal)">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99"/>
          <p:cNvSpPr txBox="1">
            <a:spLocks noChangeArrowheads="1"/>
          </p:cNvSpPr>
          <p:nvPr/>
        </p:nvSpPr>
        <p:spPr bwMode="auto">
          <a:xfrm>
            <a:off x="44450" y="981074"/>
            <a:ext cx="90995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Walk more and drive less. Choose to walk instead of driving your car. Walk or ride a bicycle to work if it’s not very far. Not only riding a bicycle but walking is good exercise. And each time you </a:t>
            </a:r>
            <a:r>
              <a:rPr lang="en-US" altLang="zh-CN" sz="3200" u="sng" dirty="0">
                <a:latin typeface="宋体" panose="02010600030101010101" pitchFamily="2" charset="-122"/>
              </a:rPr>
              <a:t>avoid</a:t>
            </a:r>
            <a:r>
              <a:rPr lang="en-US" altLang="zh-CN" sz="3200" dirty="0">
                <a:latin typeface="宋体" panose="02010600030101010101" pitchFamily="2" charset="-122"/>
              </a:rPr>
              <a:t> using your car, you’re doing something helpful to cut down air pollution. You are saving fuel, saving money and keeping fit as well</a:t>
            </a:r>
            <a:r>
              <a:rPr lang="en-US" altLang="zh-CN" sz="3200" dirty="0" smtClean="0">
                <a:latin typeface="宋体" panose="02010600030101010101" pitchFamily="2" charset="-122"/>
              </a:rPr>
              <a:t>.</a:t>
            </a:r>
            <a:endParaRPr lang="en-US" altLang="zh-CN" sz="3200" dirty="0">
              <a:latin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99"/>
          <p:cNvSpPr txBox="1">
            <a:spLocks noChangeArrowheads="1"/>
          </p:cNvSpPr>
          <p:nvPr/>
        </p:nvSpPr>
        <p:spPr bwMode="auto">
          <a:xfrm>
            <a:off x="3174" y="1044575"/>
            <a:ext cx="9140826"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Save water. Water is very important for living things.</a:t>
            </a:r>
            <a:r>
              <a:rPr lang="en-US" altLang="zh-CN" sz="3200" dirty="0">
                <a:solidFill>
                  <a:srgbClr val="000000"/>
                </a:solidFill>
                <a:latin typeface="宋体" panose="02010600030101010101" pitchFamily="2" charset="-122"/>
              </a:rPr>
              <a:t> It’s we who use and pollute it</a:t>
            </a:r>
            <a:r>
              <a:rPr lang="en-US" altLang="zh-CN" sz="3200" dirty="0">
                <a:latin typeface="宋体" panose="02010600030101010101" pitchFamily="2" charset="-122"/>
              </a:rPr>
              <a:t>. The simplest way to save water is turning off water taps after use. When you visit a beach, make sure that you don’t throw waste around. Do not pollute rivers by dropping rubbish or other waste. Water is so important, so we can’t waste or pollute it.</a:t>
            </a:r>
            <a:endParaRPr lang="zh-CN" altLang="en-US" sz="3200" dirty="0">
              <a:latin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99"/>
          <p:cNvSpPr txBox="1">
            <a:spLocks noChangeArrowheads="1"/>
          </p:cNvSpPr>
          <p:nvPr/>
        </p:nvSpPr>
        <p:spPr bwMode="auto">
          <a:xfrm>
            <a:off x="44450" y="889000"/>
            <a:ext cx="90995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 In this passage, you can find </a:t>
            </a:r>
            <a:r>
              <a:rPr lang="en-US" altLang="zh-CN" sz="3200" dirty="0" smtClean="0">
                <a:latin typeface="宋体" panose="02010600030101010101" pitchFamily="2" charset="-122"/>
              </a:rPr>
              <a:t>_____ </a:t>
            </a:r>
            <a:r>
              <a:rPr lang="en-US" altLang="zh-CN" sz="3200" dirty="0">
                <a:latin typeface="宋体" panose="02010600030101010101" pitchFamily="2" charset="-122"/>
              </a:rPr>
              <a:t>ways to save the environment.</a:t>
            </a:r>
          </a:p>
          <a:p>
            <a:pPr eaLnBrk="1" hangingPunct="1"/>
            <a:r>
              <a:rPr lang="en-US" altLang="zh-CN" sz="3200" dirty="0">
                <a:latin typeface="宋体" panose="02010600030101010101" pitchFamily="2" charset="-122"/>
              </a:rPr>
              <a:t>	A. </a:t>
            </a:r>
            <a:r>
              <a:rPr lang="en-US" altLang="zh-CN" sz="3200" dirty="0" smtClean="0">
                <a:latin typeface="宋体" panose="02010600030101010101" pitchFamily="2" charset="-122"/>
              </a:rPr>
              <a:t>two  B</a:t>
            </a:r>
            <a:r>
              <a:rPr lang="en-US" altLang="zh-CN" sz="3200" dirty="0">
                <a:latin typeface="宋体" panose="02010600030101010101" pitchFamily="2" charset="-122"/>
              </a:rPr>
              <a:t>. </a:t>
            </a:r>
            <a:r>
              <a:rPr lang="en-US" altLang="zh-CN" sz="3200" dirty="0" smtClean="0">
                <a:latin typeface="宋体" panose="02010600030101010101" pitchFamily="2" charset="-122"/>
              </a:rPr>
              <a:t>three  C</a:t>
            </a:r>
            <a:r>
              <a:rPr lang="en-US" altLang="zh-CN" sz="3200" dirty="0">
                <a:latin typeface="宋体" panose="02010600030101010101" pitchFamily="2" charset="-122"/>
              </a:rPr>
              <a:t>. </a:t>
            </a:r>
            <a:r>
              <a:rPr lang="en-US" altLang="zh-CN" sz="3200" dirty="0" smtClean="0">
                <a:latin typeface="宋体" panose="02010600030101010101" pitchFamily="2" charset="-122"/>
              </a:rPr>
              <a:t>Four  D</a:t>
            </a:r>
            <a:r>
              <a:rPr lang="en-US" altLang="zh-CN" sz="3200" dirty="0">
                <a:latin typeface="宋体" panose="02010600030101010101" pitchFamily="2" charset="-122"/>
              </a:rPr>
              <a:t>. five</a:t>
            </a:r>
          </a:p>
          <a:p>
            <a:pPr eaLnBrk="1" hangingPunct="1"/>
            <a:r>
              <a:rPr lang="en-US" altLang="zh-CN" sz="3200" dirty="0">
                <a:latin typeface="宋体" panose="02010600030101010101" pitchFamily="2" charset="-122"/>
              </a:rPr>
              <a:t>(   ) 2. You can ask </a:t>
            </a:r>
            <a:r>
              <a:rPr lang="en-US" altLang="zh-CN" sz="3200" dirty="0" smtClean="0">
                <a:latin typeface="宋体" panose="02010600030101010101" pitchFamily="2" charset="-122"/>
              </a:rPr>
              <a:t>______ </a:t>
            </a:r>
            <a:r>
              <a:rPr lang="en-US" altLang="zh-CN" sz="3200" dirty="0">
                <a:latin typeface="宋体" panose="02010600030101010101" pitchFamily="2" charset="-122"/>
              </a:rPr>
              <a:t>to plant trees together with you.</a:t>
            </a:r>
          </a:p>
          <a:p>
            <a:pPr eaLnBrk="1" hangingPunct="1"/>
            <a:r>
              <a:rPr lang="en-US" altLang="zh-CN" sz="3200" dirty="0">
                <a:latin typeface="宋体" panose="02010600030101010101" pitchFamily="2" charset="-122"/>
              </a:rPr>
              <a:t>	A. your parents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B</a:t>
            </a:r>
            <a:r>
              <a:rPr lang="en-US" altLang="zh-CN" sz="3200" dirty="0">
                <a:latin typeface="宋体" panose="02010600030101010101" pitchFamily="2" charset="-122"/>
              </a:rPr>
              <a:t>. your teachers and classmates 	 </a:t>
            </a:r>
          </a:p>
          <a:p>
            <a:pPr eaLnBrk="1" hangingPunct="1"/>
            <a:r>
              <a:rPr lang="en-US" altLang="zh-CN" sz="3200" dirty="0">
                <a:latin typeface="宋体" panose="02010600030101010101" pitchFamily="2" charset="-122"/>
              </a:rPr>
              <a:t>	C. your friends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D. </a:t>
            </a:r>
            <a:r>
              <a:rPr lang="en-US" altLang="zh-CN" sz="3200" dirty="0">
                <a:latin typeface="宋体" panose="02010600030101010101" pitchFamily="2" charset="-122"/>
              </a:rPr>
              <a:t>your friends and classmates</a:t>
            </a:r>
          </a:p>
          <a:p>
            <a:pPr eaLnBrk="1" hangingPunct="1"/>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73050" y="917575"/>
            <a:ext cx="58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246063" y="2351088"/>
            <a:ext cx="55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99"/>
          <p:cNvSpPr txBox="1">
            <a:spLocks noChangeArrowheads="1"/>
          </p:cNvSpPr>
          <p:nvPr/>
        </p:nvSpPr>
        <p:spPr bwMode="auto">
          <a:xfrm>
            <a:off x="23018" y="1812925"/>
            <a:ext cx="9070975"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3. </a:t>
            </a:r>
            <a:r>
              <a:rPr lang="en-US" altLang="zh-CN" sz="3200" dirty="0" smtClean="0">
                <a:latin typeface="宋体" panose="02010600030101010101" pitchFamily="2" charset="-122"/>
              </a:rPr>
              <a:t>_____ </a:t>
            </a:r>
            <a:r>
              <a:rPr lang="en-US" altLang="zh-CN" sz="3200" dirty="0">
                <a:latin typeface="宋体" panose="02010600030101010101" pitchFamily="2" charset="-122"/>
              </a:rPr>
              <a:t>is the simplest way to save water.  </a:t>
            </a:r>
          </a:p>
          <a:p>
            <a:pPr eaLnBrk="1" hangingPunct="1"/>
            <a:r>
              <a:rPr lang="en-US" altLang="zh-CN" sz="3200" dirty="0">
                <a:latin typeface="宋体" panose="02010600030101010101" pitchFamily="2" charset="-122"/>
              </a:rPr>
              <a:t>	A</a:t>
            </a:r>
            <a:r>
              <a:rPr lang="en-US" altLang="zh-CN" sz="3200" dirty="0">
                <a:solidFill>
                  <a:srgbClr val="000000"/>
                </a:solidFill>
                <a:latin typeface="宋体" panose="02010600030101010101" pitchFamily="2" charset="-122"/>
              </a:rPr>
              <a:t>. Polluting rivers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solidFill>
                  <a:srgbClr val="000000"/>
                </a:solidFill>
                <a:latin typeface="宋体" panose="02010600030101010101" pitchFamily="2" charset="-122"/>
              </a:rPr>
              <a:t>B. Dropping rubbish or other waste</a:t>
            </a:r>
          </a:p>
          <a:p>
            <a:pPr eaLnBrk="1" hangingPunct="1"/>
            <a:r>
              <a:rPr lang="en-US" altLang="zh-CN" sz="3200" dirty="0">
                <a:solidFill>
                  <a:srgbClr val="000000"/>
                </a:solidFill>
                <a:latin typeface="宋体" panose="02010600030101010101" pitchFamily="2" charset="-122"/>
              </a:rPr>
              <a:t>	C. Throwing waste around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solidFill>
                  <a:srgbClr val="000000"/>
                </a:solidFill>
                <a:latin typeface="宋体" panose="02010600030101010101" pitchFamily="2" charset="-122"/>
              </a:rPr>
              <a:t>D. Turning off wate</a:t>
            </a:r>
            <a:r>
              <a:rPr lang="en-US" altLang="zh-CN" sz="3200" dirty="0">
                <a:latin typeface="宋体" panose="02010600030101010101" pitchFamily="2" charset="-122"/>
              </a:rPr>
              <a:t>r taps after use</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10343" y="1898650"/>
            <a:ext cx="5286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5603" name="文本框 99"/>
          <p:cNvSpPr txBox="1">
            <a:spLocks noChangeArrowheads="1"/>
          </p:cNvSpPr>
          <p:nvPr/>
        </p:nvSpPr>
        <p:spPr bwMode="auto">
          <a:xfrm>
            <a:off x="30163" y="914400"/>
            <a:ext cx="90995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4. The underlined word “</a:t>
            </a:r>
            <a:r>
              <a:rPr lang="en-US" altLang="zh-CN" sz="3200" u="sng" dirty="0">
                <a:latin typeface="宋体" panose="02010600030101010101" pitchFamily="2" charset="-122"/>
              </a:rPr>
              <a:t>avoid</a:t>
            </a:r>
            <a:r>
              <a:rPr lang="en-US" altLang="zh-CN" sz="3200" dirty="0">
                <a:latin typeface="宋体" panose="02010600030101010101" pitchFamily="2" charset="-122"/>
              </a:rPr>
              <a:t>” means </a:t>
            </a:r>
            <a:r>
              <a:rPr lang="en-US" altLang="zh-CN" sz="3200" dirty="0" smtClean="0">
                <a:latin typeface="宋体" panose="02010600030101010101" pitchFamily="2" charset="-122"/>
              </a:rPr>
              <a:t>______ </a:t>
            </a:r>
            <a:r>
              <a:rPr lang="en-US" altLang="zh-CN" sz="3200" dirty="0">
                <a:latin typeface="宋体" panose="02010600030101010101" pitchFamily="2" charset="-122"/>
              </a:rPr>
              <a:t>in this passage.</a:t>
            </a:r>
          </a:p>
          <a:p>
            <a:pPr eaLnBrk="1" hangingPunct="1"/>
            <a:r>
              <a:rPr lang="en-US" altLang="zh-CN" sz="3200" dirty="0">
                <a:latin typeface="宋体" panose="02010600030101010101" pitchFamily="2" charset="-122"/>
              </a:rPr>
              <a:t>	A. </a:t>
            </a:r>
            <a:r>
              <a:rPr lang="zh-CN" altLang="en-US" sz="3200" dirty="0">
                <a:latin typeface="宋体" panose="02010600030101010101" pitchFamily="2" charset="-122"/>
              </a:rPr>
              <a:t>尽力	</a:t>
            </a:r>
            <a:r>
              <a:rPr lang="en-US" altLang="zh-CN" sz="3200" dirty="0">
                <a:latin typeface="宋体" panose="02010600030101010101" pitchFamily="2" charset="-122"/>
              </a:rPr>
              <a:t>B. </a:t>
            </a:r>
            <a:r>
              <a:rPr lang="zh-CN" altLang="en-US" sz="3200" dirty="0">
                <a:latin typeface="宋体" panose="02010600030101010101" pitchFamily="2" charset="-122"/>
              </a:rPr>
              <a:t>考虑	</a:t>
            </a:r>
            <a:r>
              <a:rPr lang="en-US" altLang="zh-CN" sz="3200" dirty="0">
                <a:latin typeface="宋体" panose="02010600030101010101" pitchFamily="2" charset="-122"/>
              </a:rPr>
              <a:t>C. </a:t>
            </a:r>
            <a:r>
              <a:rPr lang="zh-CN" altLang="en-US" sz="3200" dirty="0">
                <a:latin typeface="宋体" panose="02010600030101010101" pitchFamily="2" charset="-122"/>
              </a:rPr>
              <a:t>避免	</a:t>
            </a:r>
            <a:r>
              <a:rPr lang="en-US" altLang="zh-CN" sz="3200" dirty="0">
                <a:latin typeface="宋体" panose="02010600030101010101" pitchFamily="2" charset="-122"/>
              </a:rPr>
              <a:t>D. </a:t>
            </a:r>
            <a:r>
              <a:rPr lang="zh-CN" altLang="en-US" sz="3200" dirty="0">
                <a:latin typeface="宋体" panose="02010600030101010101" pitchFamily="2" charset="-122"/>
              </a:rPr>
              <a:t>尝试</a:t>
            </a:r>
          </a:p>
          <a:p>
            <a:pPr eaLnBrk="1" hangingPunct="1"/>
            <a:r>
              <a:rPr lang="en-US" altLang="zh-CN" sz="3200" dirty="0">
                <a:latin typeface="宋体" panose="02010600030101010101" pitchFamily="2" charset="-122"/>
              </a:rPr>
              <a:t>(   ) 5. What’s the best title of the passage?</a:t>
            </a:r>
          </a:p>
          <a:p>
            <a:pPr eaLnBrk="1" hangingPunct="1"/>
            <a:r>
              <a:rPr lang="en-US" altLang="zh-CN" sz="3200" dirty="0">
                <a:latin typeface="宋体" panose="02010600030101010101" pitchFamily="2" charset="-122"/>
              </a:rPr>
              <a:t>	A. Ways to Protect the Environment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Save Water</a:t>
            </a:r>
          </a:p>
          <a:p>
            <a:pPr eaLnBrk="1" hangingPunct="1"/>
            <a:r>
              <a:rPr lang="en-US" altLang="zh-CN" sz="3200" dirty="0">
                <a:latin typeface="宋体" panose="02010600030101010101" pitchFamily="2" charset="-122"/>
              </a:rPr>
              <a:t> 	C. Walk More and Drive Less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Plant More </a:t>
            </a:r>
            <a:r>
              <a:rPr lang="en-US" altLang="zh-CN" sz="3200" dirty="0" smtClean="0">
                <a:latin typeface="宋体" panose="02010600030101010101" pitchFamily="2" charset="-122"/>
              </a:rPr>
              <a:t>Trees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17488" y="911225"/>
            <a:ext cx="360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231775" y="2428875"/>
            <a:ext cx="6540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99"/>
          <p:cNvSpPr txBox="1">
            <a:spLocks noChangeArrowheads="1"/>
          </p:cNvSpPr>
          <p:nvPr/>
        </p:nvSpPr>
        <p:spPr bwMode="auto">
          <a:xfrm>
            <a:off x="15875" y="584200"/>
            <a:ext cx="9128125"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12. mountain climbing ____________</a:t>
            </a:r>
          </a:p>
          <a:p>
            <a:pPr eaLnBrk="1" hangingPunct="1"/>
            <a:r>
              <a:rPr lang="en-US" altLang="zh-CN" sz="3200" dirty="0">
                <a:solidFill>
                  <a:srgbClr val="000000"/>
                </a:solidFill>
                <a:latin typeface="宋体" panose="02010600030101010101" pitchFamily="2" charset="-122"/>
              </a:rPr>
              <a:t>13. in the face of ____________</a:t>
            </a:r>
          </a:p>
          <a:p>
            <a:pPr eaLnBrk="1" hangingPunct="1"/>
            <a:r>
              <a:rPr lang="en-US" altLang="zh-CN" sz="3200" dirty="0">
                <a:solidFill>
                  <a:srgbClr val="000000"/>
                </a:solidFill>
                <a:latin typeface="宋体" panose="02010600030101010101" pitchFamily="2" charset="-122"/>
              </a:rPr>
              <a:t>14. take in ______________________________     15. even though (= even if) ______________</a:t>
            </a:r>
          </a:p>
          <a:p>
            <a:pPr eaLnBrk="1" hangingPunct="1"/>
            <a:r>
              <a:rPr lang="en-US" altLang="zh-CN" sz="3200" dirty="0">
                <a:solidFill>
                  <a:srgbClr val="000000"/>
                </a:solidFill>
                <a:latin typeface="宋体" panose="02010600030101010101" pitchFamily="2" charset="-122"/>
              </a:rPr>
              <a:t>16. the first people to reach the top </a:t>
            </a:r>
            <a:r>
              <a:rPr lang="en-US" altLang="zh-CN" sz="3200" dirty="0">
                <a:solidFill>
                  <a:srgbClr val="000000"/>
                </a:solidFill>
                <a:latin typeface="宋体" panose="02010600030101010101" pitchFamily="2" charset="-122"/>
                <a:sym typeface="宋体" panose="02010600030101010101" pitchFamily="2" charset="-122"/>
              </a:rPr>
              <a:t>________</a:t>
            </a:r>
            <a:r>
              <a:rPr lang="en-US" altLang="zh-CN" sz="3200" dirty="0">
                <a:solidFill>
                  <a:srgbClr val="000000"/>
                </a:solidFill>
                <a:latin typeface="宋体" panose="02010600030101010101" pitchFamily="2" charset="-122"/>
              </a:rPr>
              <a:t>__________</a:t>
            </a:r>
          </a:p>
          <a:p>
            <a:pPr eaLnBrk="1" hangingPunct="1"/>
            <a:r>
              <a:rPr lang="en-US" altLang="zh-CN" sz="3200" dirty="0">
                <a:solidFill>
                  <a:srgbClr val="000000"/>
                </a:solidFill>
                <a:latin typeface="宋体" panose="02010600030101010101" pitchFamily="2" charset="-122"/>
              </a:rPr>
              <a:t>17. succeed in doing _____</a:t>
            </a:r>
            <a:r>
              <a:rPr lang="en-US" altLang="zh-CN" sz="3200" dirty="0">
                <a:solidFill>
                  <a:srgbClr val="000000"/>
                </a:solidFill>
                <a:latin typeface="宋体" panose="02010600030101010101" pitchFamily="2" charset="-122"/>
                <a:sym typeface="宋体" panose="02010600030101010101" pitchFamily="2" charset="-122"/>
              </a:rPr>
              <a:t>___________</a:t>
            </a:r>
            <a:r>
              <a:rPr lang="en-US" altLang="zh-CN" sz="3200" dirty="0">
                <a:solidFill>
                  <a:srgbClr val="000000"/>
                </a:solidFill>
                <a:latin typeface="宋体" panose="02010600030101010101" pitchFamily="2" charset="-122"/>
              </a:rPr>
              <a:t>__</a:t>
            </a:r>
          </a:p>
          <a:p>
            <a:pPr eaLnBrk="1" hangingPunct="1"/>
            <a:r>
              <a:rPr lang="en-US" altLang="zh-CN" sz="3200" dirty="0">
                <a:solidFill>
                  <a:srgbClr val="000000"/>
                </a:solidFill>
                <a:latin typeface="宋体" panose="02010600030101010101" pitchFamily="2" charset="-122"/>
              </a:rPr>
              <a:t>18. one of the main reasons ________________</a:t>
            </a:r>
          </a:p>
          <a:p>
            <a:pPr eaLnBrk="1" hangingPunct="1"/>
            <a:r>
              <a:rPr lang="en-US" altLang="zh-CN" sz="3200" dirty="0">
                <a:solidFill>
                  <a:srgbClr val="000000"/>
                </a:solidFill>
                <a:latin typeface="宋体" panose="02010600030101010101" pitchFamily="2" charset="-122"/>
              </a:rPr>
              <a:t>19. give up _________</a:t>
            </a:r>
          </a:p>
          <a:p>
            <a:pPr eaLnBrk="1" hangingPunct="1"/>
            <a:r>
              <a:rPr lang="en-US" altLang="zh-CN" sz="3200" dirty="0">
                <a:solidFill>
                  <a:srgbClr val="000000"/>
                </a:solidFill>
                <a:latin typeface="宋体" panose="02010600030101010101" pitchFamily="2" charset="-122"/>
              </a:rPr>
              <a:t>20. the forces of nature 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027613" y="1069975"/>
            <a:ext cx="18367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爬山</a:t>
            </a:r>
          </a:p>
        </p:txBody>
      </p:sp>
      <p:sp>
        <p:nvSpPr>
          <p:cNvPr id="3" name="文本框 2"/>
          <p:cNvSpPr txBox="1">
            <a:spLocks noChangeArrowheads="1"/>
          </p:cNvSpPr>
          <p:nvPr/>
        </p:nvSpPr>
        <p:spPr bwMode="auto">
          <a:xfrm>
            <a:off x="3289300" y="1516063"/>
            <a:ext cx="3087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在</a:t>
            </a:r>
            <a:r>
              <a:rPr lang="en-US" altLang="zh-CN" sz="3200">
                <a:solidFill>
                  <a:srgbClr val="FF0000"/>
                </a:solidFill>
              </a:rPr>
              <a:t>...</a:t>
            </a:r>
            <a:r>
              <a:rPr lang="zh-CN" altLang="en-US" sz="3200">
                <a:solidFill>
                  <a:srgbClr val="FF0000"/>
                </a:solidFill>
              </a:rPr>
              <a:t>的外表</a:t>
            </a:r>
          </a:p>
        </p:txBody>
      </p:sp>
      <p:sp>
        <p:nvSpPr>
          <p:cNvPr id="4" name="文本框 3"/>
          <p:cNvSpPr txBox="1">
            <a:spLocks noChangeArrowheads="1"/>
          </p:cNvSpPr>
          <p:nvPr/>
        </p:nvSpPr>
        <p:spPr bwMode="auto">
          <a:xfrm>
            <a:off x="2732088" y="2028825"/>
            <a:ext cx="44942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吸入；吞入（体内）</a:t>
            </a:r>
          </a:p>
        </p:txBody>
      </p:sp>
      <p:sp>
        <p:nvSpPr>
          <p:cNvPr id="5" name="文本框 4"/>
          <p:cNvSpPr txBox="1">
            <a:spLocks noChangeArrowheads="1"/>
          </p:cNvSpPr>
          <p:nvPr/>
        </p:nvSpPr>
        <p:spPr bwMode="auto">
          <a:xfrm>
            <a:off x="5903913" y="2516188"/>
            <a:ext cx="18081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即使</a:t>
            </a:r>
          </a:p>
        </p:txBody>
      </p:sp>
      <p:sp>
        <p:nvSpPr>
          <p:cNvPr id="6" name="文本框 5"/>
          <p:cNvSpPr txBox="1">
            <a:spLocks noChangeArrowheads="1"/>
          </p:cNvSpPr>
          <p:nvPr/>
        </p:nvSpPr>
        <p:spPr bwMode="auto">
          <a:xfrm>
            <a:off x="269875" y="3448050"/>
            <a:ext cx="3825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登上顶峰的第一人</a:t>
            </a:r>
          </a:p>
        </p:txBody>
      </p:sp>
      <p:sp>
        <p:nvSpPr>
          <p:cNvPr id="7" name="文本框 6"/>
          <p:cNvSpPr txBox="1">
            <a:spLocks noChangeArrowheads="1"/>
          </p:cNvSpPr>
          <p:nvPr/>
        </p:nvSpPr>
        <p:spPr bwMode="auto">
          <a:xfrm>
            <a:off x="4429125" y="3949700"/>
            <a:ext cx="26828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成功地做某事 </a:t>
            </a:r>
          </a:p>
        </p:txBody>
      </p:sp>
      <p:sp>
        <p:nvSpPr>
          <p:cNvPr id="8" name="文本框 7"/>
          <p:cNvSpPr txBox="1">
            <a:spLocks noChangeArrowheads="1"/>
          </p:cNvSpPr>
          <p:nvPr/>
        </p:nvSpPr>
        <p:spPr bwMode="auto">
          <a:xfrm>
            <a:off x="5514975" y="4435475"/>
            <a:ext cx="2933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主要原因之一</a:t>
            </a:r>
          </a:p>
        </p:txBody>
      </p:sp>
      <p:sp>
        <p:nvSpPr>
          <p:cNvPr id="9" name="文本框 8"/>
          <p:cNvSpPr txBox="1">
            <a:spLocks noChangeArrowheads="1"/>
          </p:cNvSpPr>
          <p:nvPr/>
        </p:nvSpPr>
        <p:spPr bwMode="auto">
          <a:xfrm>
            <a:off x="2620963" y="4951413"/>
            <a:ext cx="2155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放弃</a:t>
            </a:r>
          </a:p>
        </p:txBody>
      </p:sp>
      <p:sp>
        <p:nvSpPr>
          <p:cNvPr id="10" name="文本框 9"/>
          <p:cNvSpPr txBox="1">
            <a:spLocks noChangeArrowheads="1"/>
          </p:cNvSpPr>
          <p:nvPr/>
        </p:nvSpPr>
        <p:spPr bwMode="auto">
          <a:xfrm>
            <a:off x="4416425" y="5422900"/>
            <a:ext cx="4270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面对（问题、困难等）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99"/>
          <p:cNvSpPr txBox="1">
            <a:spLocks noChangeArrowheads="1"/>
          </p:cNvSpPr>
          <p:nvPr/>
        </p:nvSpPr>
        <p:spPr bwMode="auto">
          <a:xfrm>
            <a:off x="15875" y="598488"/>
            <a:ext cx="908685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【句型】</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21. One of the world’s most dangerous sports is mountain climbing.</a:t>
            </a:r>
          </a:p>
          <a:p>
            <a:pPr eaLnBrk="1" hangingPunct="1"/>
            <a:r>
              <a:rPr lang="en-US" altLang="zh-CN" sz="3200" dirty="0">
                <a:solidFill>
                  <a:srgbClr val="000000"/>
                </a:solidFill>
                <a:latin typeface="宋体" panose="02010600030101010101" pitchFamily="2" charset="-122"/>
              </a:rPr>
              <a:t>___________________________________________________________________________________</a:t>
            </a:r>
          </a:p>
          <a:p>
            <a:pPr eaLnBrk="1" hangingPunct="1"/>
            <a:r>
              <a:rPr lang="en-US" altLang="zh-CN" sz="3200" dirty="0">
                <a:solidFill>
                  <a:srgbClr val="000000"/>
                </a:solidFill>
                <a:latin typeface="宋体" panose="02010600030101010101" pitchFamily="2" charset="-122"/>
              </a:rPr>
              <a:t>22. The spirit of </a:t>
            </a:r>
            <a:r>
              <a:rPr lang="en-US" altLang="zh-CN" sz="3200" dirty="0">
                <a:latin typeface="宋体" panose="02010600030101010101" pitchFamily="2" charset="-122"/>
              </a:rPr>
              <a:t>these climbers shows us that we should never give up trying to achieve our dreams.</a:t>
            </a:r>
          </a:p>
          <a:p>
            <a:pPr eaLnBrk="1" hangingPunct="1"/>
            <a:r>
              <a:rPr lang="en-US" altLang="zh-CN" sz="3200" dirty="0">
                <a:latin typeface="宋体" panose="02010600030101010101" pitchFamily="2" charset="-122"/>
              </a:rPr>
              <a:t>___________________________________________________________________________________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676275" y="2030413"/>
            <a:ext cx="7080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这是世界上最危险的运动是登山。</a:t>
            </a:r>
          </a:p>
        </p:txBody>
      </p:sp>
      <p:sp>
        <p:nvSpPr>
          <p:cNvPr id="3" name="文本框 2"/>
          <p:cNvSpPr txBox="1">
            <a:spLocks noChangeArrowheads="1"/>
          </p:cNvSpPr>
          <p:nvPr/>
        </p:nvSpPr>
        <p:spPr bwMode="auto">
          <a:xfrm>
            <a:off x="704850" y="4964113"/>
            <a:ext cx="81518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这些登山者的精神告诉我们，我们应该永不放弃努力实现我们的梦想。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6147" name="文本框 99"/>
          <p:cNvSpPr txBox="1">
            <a:spLocks noChangeArrowheads="1"/>
          </p:cNvSpPr>
          <p:nvPr/>
        </p:nvSpPr>
        <p:spPr bwMode="auto">
          <a:xfrm>
            <a:off x="44450" y="517525"/>
            <a:ext cx="9058275"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Our school lies in the ______________ (</a:t>
            </a:r>
            <a:r>
              <a:rPr lang="zh-CN" altLang="en-US" sz="3200" dirty="0">
                <a:solidFill>
                  <a:srgbClr val="000000"/>
                </a:solidFill>
                <a:latin typeface="宋体" panose="02010600030101010101" pitchFamily="2" charset="-122"/>
              </a:rPr>
              <a:t>西南的</a:t>
            </a:r>
            <a:r>
              <a:rPr lang="en-US" altLang="zh-CN" sz="3200" dirty="0">
                <a:solidFill>
                  <a:srgbClr val="000000"/>
                </a:solidFill>
                <a:latin typeface="宋体" panose="02010600030101010101" pitchFamily="2" charset="-122"/>
              </a:rPr>
              <a:t>) part of the city.</a:t>
            </a:r>
          </a:p>
          <a:p>
            <a:pPr eaLnBrk="1" hangingPunct="1"/>
            <a:r>
              <a:rPr lang="en-US" altLang="zh-CN" sz="3200" dirty="0">
                <a:solidFill>
                  <a:srgbClr val="000000"/>
                </a:solidFill>
                <a:latin typeface="宋体" panose="02010600030101010101" pitchFamily="2" charset="-122"/>
              </a:rPr>
              <a:t>2. No one can s_____________ without any hard work.   </a:t>
            </a:r>
          </a:p>
          <a:p>
            <a:pPr eaLnBrk="1" hangingPunct="1"/>
            <a:r>
              <a:rPr lang="en-US" altLang="zh-CN" sz="3200" dirty="0">
                <a:solidFill>
                  <a:srgbClr val="000000"/>
                </a:solidFill>
                <a:latin typeface="宋体" panose="02010600030101010101" pitchFamily="2" charset="-122"/>
              </a:rPr>
              <a:t>3. I’m sorry to hear that his living  _________ (</a:t>
            </a:r>
            <a:r>
              <a:rPr lang="zh-CN" altLang="en-US" sz="3200" dirty="0">
                <a:solidFill>
                  <a:srgbClr val="000000"/>
                </a:solidFill>
                <a:latin typeface="宋体" panose="02010600030101010101" pitchFamily="2" charset="-122"/>
              </a:rPr>
              <a:t>状况</a:t>
            </a:r>
            <a:r>
              <a:rPr lang="en-US" altLang="zh-CN" sz="3200" dirty="0">
                <a:solidFill>
                  <a:srgbClr val="000000"/>
                </a:solidFill>
                <a:latin typeface="宋体" panose="02010600030101010101" pitchFamily="2" charset="-122"/>
              </a:rPr>
              <a:t>) are not good.  </a:t>
            </a:r>
          </a:p>
          <a:p>
            <a:pPr eaLnBrk="1" hangingPunct="1"/>
            <a:r>
              <a:rPr lang="en-US" altLang="zh-CN" sz="3200" dirty="0">
                <a:solidFill>
                  <a:srgbClr val="000000"/>
                </a:solidFill>
                <a:latin typeface="宋体" panose="02010600030101010101" pitchFamily="2" charset="-122"/>
              </a:rPr>
              <a:t>4. This dictionary is a little ___________ </a:t>
            </a:r>
            <a:r>
              <a:rPr lang="zh-CN" altLang="en-US" sz="3200" dirty="0">
                <a:solidFill>
                  <a:srgbClr val="000000"/>
                </a:solidFill>
                <a:latin typeface="宋体" panose="02010600030101010101" pitchFamily="2" charset="-122"/>
              </a:rPr>
              <a:t>（厚）</a:t>
            </a:r>
            <a:r>
              <a:rPr lang="en-US" altLang="zh-CN" sz="3200" dirty="0">
                <a:solidFill>
                  <a:srgbClr val="000000"/>
                </a:solidFill>
                <a:latin typeface="宋体" panose="02010600030101010101" pitchFamily="2" charset="-122"/>
              </a:rPr>
              <a:t>than that one.</a:t>
            </a:r>
          </a:p>
          <a:p>
            <a:pPr eaLnBrk="1" hangingPunct="1"/>
            <a:r>
              <a:rPr lang="en-US" altLang="zh-CN" sz="3200" dirty="0">
                <a:solidFill>
                  <a:srgbClr val="000000"/>
                </a:solidFill>
                <a:latin typeface="宋体" panose="02010600030101010101" pitchFamily="2" charset="-122"/>
              </a:rPr>
              <a:t>5. The Greens enjoy living in the countryside because they love the beauty of ________(</a:t>
            </a:r>
            <a:r>
              <a:rPr lang="zh-CN" altLang="en-US" sz="3200" dirty="0">
                <a:solidFill>
                  <a:srgbClr val="000000"/>
                </a:solidFill>
                <a:latin typeface="宋体" panose="02010600030101010101" pitchFamily="2" charset="-122"/>
              </a:rPr>
              <a:t>大自然</a:t>
            </a:r>
            <a:r>
              <a:rPr lang="en-US" altLang="zh-CN" sz="3200" dirty="0">
                <a:solidFill>
                  <a:srgbClr val="000000"/>
                </a:solidFill>
                <a:latin typeface="宋体" panose="02010600030101010101" pitchFamily="2" charset="-122"/>
              </a:rPr>
              <a:t>) there.</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683125" y="1446213"/>
            <a:ext cx="2517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southwestern </a:t>
            </a:r>
          </a:p>
        </p:txBody>
      </p:sp>
      <p:sp>
        <p:nvSpPr>
          <p:cNvPr id="4" name="文本框 3"/>
          <p:cNvSpPr txBox="1">
            <a:spLocks noChangeArrowheads="1"/>
          </p:cNvSpPr>
          <p:nvPr/>
        </p:nvSpPr>
        <p:spPr bwMode="auto">
          <a:xfrm>
            <a:off x="3362325" y="2476500"/>
            <a:ext cx="26860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succeed </a:t>
            </a:r>
          </a:p>
        </p:txBody>
      </p:sp>
      <p:sp>
        <p:nvSpPr>
          <p:cNvPr id="5" name="文本框 4"/>
          <p:cNvSpPr txBox="1">
            <a:spLocks noChangeArrowheads="1"/>
          </p:cNvSpPr>
          <p:nvPr/>
        </p:nvSpPr>
        <p:spPr bwMode="auto">
          <a:xfrm>
            <a:off x="182563" y="3833813"/>
            <a:ext cx="2500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conditions  </a:t>
            </a:r>
          </a:p>
        </p:txBody>
      </p:sp>
      <p:sp>
        <p:nvSpPr>
          <p:cNvPr id="6" name="文本框 5"/>
          <p:cNvSpPr txBox="1">
            <a:spLocks noChangeArrowheads="1"/>
          </p:cNvSpPr>
          <p:nvPr/>
        </p:nvSpPr>
        <p:spPr bwMode="auto">
          <a:xfrm>
            <a:off x="6794500" y="4360863"/>
            <a:ext cx="23495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thicker</a:t>
            </a:r>
          </a:p>
        </p:txBody>
      </p:sp>
      <p:sp>
        <p:nvSpPr>
          <p:cNvPr id="7" name="文本框 6"/>
          <p:cNvSpPr txBox="1">
            <a:spLocks noChangeArrowheads="1"/>
          </p:cNvSpPr>
          <p:nvPr/>
        </p:nvSpPr>
        <p:spPr bwMode="auto">
          <a:xfrm>
            <a:off x="290513" y="6273800"/>
            <a:ext cx="1468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nature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7171" name="文本框 99"/>
          <p:cNvSpPr txBox="1">
            <a:spLocks noChangeArrowheads="1"/>
          </p:cNvSpPr>
          <p:nvPr/>
        </p:nvSpPr>
        <p:spPr bwMode="auto">
          <a:xfrm>
            <a:off x="-11113" y="612775"/>
            <a:ext cx="9113838"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二、根据中文提示完成句子，词数不限。</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当你接近山顶的时候，吸进空气是很困难的。</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_____________________________ when you get near the top of the mountain.</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其中最主要的原因之一就是因为人们在困难面前想挑战自我。</a:t>
            </a:r>
          </a:p>
          <a:p>
            <a:pPr eaLnBrk="1" hangingPunct="1"/>
            <a:r>
              <a:rPr lang="en-US" altLang="zh-CN" sz="3200" dirty="0">
                <a:latin typeface="宋体" panose="02010600030101010101" pitchFamily="2" charset="-122"/>
              </a:rPr>
              <a:t>____________________ that people want to ______________________________ difficulties.</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她是第一个成功登上山顶的女性。</a:t>
            </a:r>
          </a:p>
          <a:p>
            <a:pPr eaLnBrk="1" hangingPunct="1"/>
            <a:r>
              <a:rPr lang="en-US" altLang="zh-CN" sz="3200" dirty="0">
                <a:latin typeface="宋体" panose="02010600030101010101" pitchFamily="2" charset="-122"/>
              </a:rPr>
              <a:t>She is ____________________________the top of the mountain.</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811213" y="1543050"/>
            <a:ext cx="6746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It’s very hard/difficult to take in air </a:t>
            </a:r>
          </a:p>
        </p:txBody>
      </p:sp>
      <p:sp>
        <p:nvSpPr>
          <p:cNvPr id="4" name="文本框 3"/>
          <p:cNvSpPr txBox="1">
            <a:spLocks noChangeArrowheads="1"/>
          </p:cNvSpPr>
          <p:nvPr/>
        </p:nvSpPr>
        <p:spPr bwMode="auto">
          <a:xfrm>
            <a:off x="60325" y="3490913"/>
            <a:ext cx="55070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One of the main reasons is</a:t>
            </a:r>
          </a:p>
        </p:txBody>
      </p:sp>
      <p:sp>
        <p:nvSpPr>
          <p:cNvPr id="5" name="文本框 4"/>
          <p:cNvSpPr txBox="1">
            <a:spLocks noChangeArrowheads="1"/>
          </p:cNvSpPr>
          <p:nvPr/>
        </p:nvSpPr>
        <p:spPr bwMode="auto">
          <a:xfrm>
            <a:off x="212725" y="3990975"/>
            <a:ext cx="81803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challenge themselves in the face of</a:t>
            </a:r>
          </a:p>
        </p:txBody>
      </p:sp>
      <p:sp>
        <p:nvSpPr>
          <p:cNvPr id="6" name="文本框 5"/>
          <p:cNvSpPr txBox="1">
            <a:spLocks noChangeArrowheads="1"/>
          </p:cNvSpPr>
          <p:nvPr/>
        </p:nvSpPr>
        <p:spPr bwMode="auto">
          <a:xfrm>
            <a:off x="1924050" y="4992688"/>
            <a:ext cx="5110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 first woman to reach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99"/>
          <p:cNvSpPr txBox="1">
            <a:spLocks noChangeArrowheads="1"/>
          </p:cNvSpPr>
          <p:nvPr/>
        </p:nvSpPr>
        <p:spPr bwMode="auto">
          <a:xfrm>
            <a:off x="3175" y="585788"/>
            <a:ext cx="9113838"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9. </a:t>
            </a:r>
            <a:r>
              <a:rPr lang="zh-CN" altLang="en-US" sz="3200">
                <a:latin typeface="宋体" panose="02010600030101010101" pitchFamily="2" charset="-122"/>
              </a:rPr>
              <a:t>抽烟对你的健康有害，你最好戒掉。</a:t>
            </a:r>
          </a:p>
          <a:p>
            <a:pPr eaLnBrk="1" hangingPunct="1"/>
            <a:r>
              <a:rPr lang="zh-CN" altLang="en-US" sz="3200">
                <a:latin typeface="宋体" panose="02010600030101010101" pitchFamily="2" charset="-122"/>
              </a:rPr>
              <a:t>  </a:t>
            </a:r>
            <a:r>
              <a:rPr lang="en-US" altLang="zh-CN" sz="3200">
                <a:latin typeface="宋体" panose="02010600030101010101" pitchFamily="2" charset="-122"/>
              </a:rPr>
              <a:t>Smoking ______________________. You’d better __________________.</a:t>
            </a:r>
          </a:p>
          <a:p>
            <a:pPr eaLnBrk="1" hangingPunct="1"/>
            <a:r>
              <a:rPr lang="en-US" altLang="zh-CN" sz="3200">
                <a:latin typeface="宋体" panose="02010600030101010101" pitchFamily="2" charset="-122"/>
              </a:rPr>
              <a:t>10. </a:t>
            </a:r>
            <a:r>
              <a:rPr lang="zh-CN" altLang="en-US" sz="3200">
                <a:latin typeface="宋体" panose="02010600030101010101" pitchFamily="2" charset="-122"/>
              </a:rPr>
              <a:t>中国是世界上最古老的国家之一。</a:t>
            </a:r>
          </a:p>
          <a:p>
            <a:pPr eaLnBrk="1" hangingPunct="1"/>
            <a:r>
              <a:rPr lang="zh-CN" altLang="en-US" sz="3200">
                <a:latin typeface="宋体" panose="02010600030101010101" pitchFamily="2" charset="-122"/>
              </a:rPr>
              <a:t>  </a:t>
            </a:r>
            <a:r>
              <a:rPr lang="en-US" altLang="zh-CN" sz="3200">
                <a:latin typeface="宋体" panose="02010600030101010101" pitchFamily="2" charset="-122"/>
              </a:rPr>
              <a:t>China is _____________________________ in the world.</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2609850" y="1084263"/>
            <a:ext cx="46450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is bad for your health</a:t>
            </a:r>
          </a:p>
        </p:txBody>
      </p:sp>
      <p:sp>
        <p:nvSpPr>
          <p:cNvPr id="4" name="文本框 3"/>
          <p:cNvSpPr txBox="1">
            <a:spLocks noChangeArrowheads="1"/>
          </p:cNvSpPr>
          <p:nvPr/>
        </p:nvSpPr>
        <p:spPr bwMode="auto">
          <a:xfrm>
            <a:off x="1455738" y="1530350"/>
            <a:ext cx="38274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give it up</a:t>
            </a:r>
          </a:p>
        </p:txBody>
      </p:sp>
      <p:sp>
        <p:nvSpPr>
          <p:cNvPr id="5" name="文本框 4"/>
          <p:cNvSpPr txBox="1">
            <a:spLocks noChangeArrowheads="1"/>
          </p:cNvSpPr>
          <p:nvPr/>
        </p:nvSpPr>
        <p:spPr bwMode="auto">
          <a:xfrm>
            <a:off x="2624138" y="2538413"/>
            <a:ext cx="5167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one of the oldest countries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9219" name="文本框 99"/>
          <p:cNvSpPr txBox="1">
            <a:spLocks noChangeArrowheads="1"/>
          </p:cNvSpPr>
          <p:nvPr/>
        </p:nvSpPr>
        <p:spPr bwMode="auto">
          <a:xfrm>
            <a:off x="28575" y="611188"/>
            <a:ext cx="9115425"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三、语法专练</a:t>
            </a:r>
            <a:r>
              <a:rPr lang="en-US" altLang="zh-CN" sz="3200" dirty="0">
                <a:latin typeface="宋体" panose="02010600030101010101" pitchFamily="2" charset="-122"/>
              </a:rPr>
              <a:t>(</a:t>
            </a:r>
            <a:r>
              <a:rPr lang="zh-CN" altLang="en-US" sz="3200" dirty="0">
                <a:latin typeface="宋体" panose="02010600030101010101" pitchFamily="2" charset="-122"/>
              </a:rPr>
              <a:t>形容词、副词的比较等级的用法</a:t>
            </a:r>
            <a:r>
              <a:rPr lang="en-US" altLang="zh-CN" sz="3200" dirty="0">
                <a:latin typeface="宋体" panose="02010600030101010101" pitchFamily="2" charset="-122"/>
              </a:rPr>
              <a:t>)</a:t>
            </a:r>
            <a:r>
              <a:rPr lang="zh-CN" altLang="en-US" sz="3200" dirty="0">
                <a:latin typeface="宋体" panose="02010600030101010101" pitchFamily="2" charset="-122"/>
              </a:rPr>
              <a:t>。</a:t>
            </a:r>
          </a:p>
          <a:p>
            <a:pPr eaLnBrk="1" hangingPunct="1"/>
            <a:r>
              <a:rPr lang="en-US" altLang="zh-CN" sz="3200" dirty="0">
                <a:latin typeface="宋体" panose="02010600030101010101" pitchFamily="2" charset="-122"/>
              </a:rPr>
              <a:t>(    ) 11. Which language is _______ to learn, English, French or Chinese?</a:t>
            </a:r>
          </a:p>
          <a:p>
            <a:pPr eaLnBrk="1" hangingPunct="1"/>
            <a:r>
              <a:rPr lang="en-US" altLang="zh-CN" sz="3200" dirty="0">
                <a:latin typeface="宋体" panose="02010600030101010101" pitchFamily="2" charset="-122"/>
              </a:rPr>
              <a:t>A. difficult       B. more difficult          </a:t>
            </a:r>
          </a:p>
          <a:p>
            <a:pPr eaLnBrk="1" hangingPunct="1"/>
            <a:r>
              <a:rPr lang="en-US" altLang="zh-CN" sz="3200" dirty="0">
                <a:latin typeface="宋体" panose="02010600030101010101" pitchFamily="2" charset="-122"/>
              </a:rPr>
              <a:t>C. most difficult    D. the most difficult</a:t>
            </a:r>
          </a:p>
          <a:p>
            <a:pPr eaLnBrk="1" hangingPunct="1"/>
            <a:r>
              <a:rPr lang="en-US" altLang="zh-CN" sz="3200" dirty="0">
                <a:latin typeface="宋体" panose="02010600030101010101" pitchFamily="2" charset="-122"/>
              </a:rPr>
              <a:t>(    ) 12. If you want to be _________, you have to eat _________ food and take ________ exercise.</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A. thinner, less, more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thinner, little, many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thin, few, enough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thinner, fewer, less</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73050" y="1084263"/>
            <a:ext cx="31908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273050" y="3059113"/>
            <a:ext cx="5286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99"/>
          <p:cNvSpPr txBox="1">
            <a:spLocks noChangeArrowheads="1"/>
          </p:cNvSpPr>
          <p:nvPr/>
        </p:nvSpPr>
        <p:spPr bwMode="auto">
          <a:xfrm>
            <a:off x="1588" y="574675"/>
            <a:ext cx="90995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13. Our classroom is __________ larger than theirs.</a:t>
            </a:r>
          </a:p>
          <a:p>
            <a:pPr eaLnBrk="1" hangingPunct="1"/>
            <a:r>
              <a:rPr lang="en-US" altLang="zh-CN" sz="3200" dirty="0">
                <a:latin typeface="宋体" panose="02010600030101010101" pitchFamily="2" charset="-122"/>
              </a:rPr>
              <a:t>A. more    B. quite      C. very    D. much</a:t>
            </a:r>
          </a:p>
          <a:p>
            <a:pPr eaLnBrk="1" hangingPunct="1"/>
            <a:r>
              <a:rPr lang="en-US" altLang="zh-CN" sz="3200" dirty="0">
                <a:latin typeface="宋体" panose="02010600030101010101" pitchFamily="2" charset="-122"/>
              </a:rPr>
              <a:t>(    ) 14. Kate sings _______ than ________ in her class.</a:t>
            </a:r>
          </a:p>
          <a:p>
            <a:pPr eaLnBrk="1" hangingPunct="1"/>
            <a:r>
              <a:rPr lang="en-US" altLang="zh-CN" sz="3200" dirty="0">
                <a:latin typeface="宋体" panose="02010600030101010101" pitchFamily="2" charset="-122"/>
              </a:rPr>
              <a:t>       A. better, all the other girl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much better, any other girl </a:t>
            </a:r>
          </a:p>
          <a:p>
            <a:pPr eaLnBrk="1" hangingPunct="1"/>
            <a:r>
              <a:rPr lang="en-US" altLang="zh-CN" sz="3200" dirty="0">
                <a:latin typeface="宋体" panose="02010600030101010101" pitchFamily="2" charset="-122"/>
              </a:rPr>
              <a:t>       C. more better, the other girls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much more better, any other girl</a:t>
            </a:r>
          </a:p>
          <a:p>
            <a:pPr eaLnBrk="1" hangingPunct="1"/>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17488" y="541338"/>
            <a:ext cx="6111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244475" y="2112963"/>
            <a:ext cx="6683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1540</Words>
  <Application>Microsoft Office PowerPoint</Application>
  <PresentationFormat>全屏显示(4:3)</PresentationFormat>
  <Paragraphs>228</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2022-01-21T01:22:58Z</dcterms:created>
  <dcterms:modified xsi:type="dcterms:W3CDTF">2023-01-17T00:43:19Z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95143414D3E948949176F94B5CA05F60</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