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347" r:id="rId2"/>
    <p:sldId id="412" r:id="rId3"/>
    <p:sldId id="306" r:id="rId4"/>
    <p:sldId id="431" r:id="rId5"/>
    <p:sldId id="376" r:id="rId6"/>
    <p:sldId id="413" r:id="rId7"/>
    <p:sldId id="378" r:id="rId8"/>
    <p:sldId id="375" r:id="rId9"/>
    <p:sldId id="379" r:id="rId10"/>
    <p:sldId id="380" r:id="rId11"/>
    <p:sldId id="448" r:id="rId12"/>
    <p:sldId id="457" r:id="rId13"/>
    <p:sldId id="338" r:id="rId14"/>
    <p:sldId id="385" r:id="rId15"/>
    <p:sldId id="383" r:id="rId16"/>
    <p:sldId id="387" r:id="rId17"/>
    <p:sldId id="351" r:id="rId18"/>
    <p:sldId id="374" r:id="rId19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5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0066FF"/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62" autoAdjust="0"/>
    <p:restoredTop sz="94605" autoAdjust="0"/>
  </p:normalViewPr>
  <p:slideViewPr>
    <p:cSldViewPr>
      <p:cViewPr>
        <p:scale>
          <a:sx n="100" d="100"/>
          <a:sy n="100" d="100"/>
        </p:scale>
        <p:origin x="-306" y="-264"/>
      </p:cViewPr>
      <p:guideLst>
        <p:guide orient="horz" pos="2160"/>
        <p:guide pos="29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3" d="100"/>
        <a:sy n="123" d="100"/>
      </p:scale>
      <p:origin x="0" y="0"/>
    </p:cViewPr>
  </p:sorterViewPr>
  <p:gridSpacing cx="76198" cy="7619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buFontTx/>
              <a:buNone/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buFontTx/>
              <a:buNone/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87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1187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buFontTx/>
              <a:buNone/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187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1708BE5A-4BFE-4D05-A976-8CA3F886364B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8BE5A-4BFE-4D05-A976-8CA3F886364B}" type="slidenum">
              <a:rPr lang="en-US" altLang="zh-CN" smtClean="0"/>
              <a:t>8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marL="0" indent="0" algn="ctr">
              <a:defRPr sz="4000" b="1"/>
            </a:lvl1pPr>
          </a:lstStyle>
          <a:p>
            <a:pPr lvl="0"/>
            <a:r>
              <a:rPr lang="zh-CN" altLang="en-US" noProof="0" smtClean="0">
                <a:sym typeface="MS PGothic" panose="020B0600070205080204" pitchFamily="34" charset="-128"/>
              </a:rPr>
              <a:t>单击此处编辑母版标题样式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090613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3200"/>
            </a:lvl1pPr>
          </a:lstStyle>
          <a:p>
            <a:pPr lvl="0"/>
            <a:r>
              <a:rPr lang="zh-CN" altLang="en-US" noProof="0" smtClean="0">
                <a:sym typeface="MS PGothic" panose="020B0600070205080204" pitchFamily="34" charset="-128"/>
              </a:rPr>
              <a:t>单击此处编辑母版副标题样式</a:t>
            </a:r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>
                <a:sym typeface="MS PGothic" panose="020B0600070205080204" pitchFamily="34" charset="-128"/>
              </a:rPr>
              <a:t>单击此处编辑母版标题样式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>
                <a:sym typeface="MS PGothic" panose="020B0600070205080204" pitchFamily="34" charset="-128"/>
              </a:rPr>
              <a:t>单击此处编辑母版文本样式</a:t>
            </a:r>
          </a:p>
          <a:p>
            <a:pPr lvl="1"/>
            <a:r>
              <a:rPr lang="zh-CN" altLang="en-US" smtClean="0">
                <a:sym typeface="MS PGothic" panose="020B0600070205080204" pitchFamily="34" charset="-128"/>
              </a:rPr>
              <a:t>第二级</a:t>
            </a:r>
          </a:p>
          <a:p>
            <a:pPr lvl="2"/>
            <a:r>
              <a:rPr lang="zh-CN" altLang="en-US" smtClean="0">
                <a:sym typeface="MS PGothic" panose="020B0600070205080204" pitchFamily="34" charset="-128"/>
              </a:rPr>
              <a:t>第三级</a:t>
            </a:r>
          </a:p>
          <a:p>
            <a:pPr lvl="3"/>
            <a:r>
              <a:rPr lang="zh-CN" altLang="en-US" smtClean="0">
                <a:sym typeface="MS PGothic" panose="020B0600070205080204" pitchFamily="34" charset="-128"/>
              </a:rPr>
              <a:t>第四级</a:t>
            </a:r>
          </a:p>
          <a:p>
            <a:pPr lvl="4"/>
            <a:r>
              <a:rPr lang="zh-CN" altLang="en-US" smtClean="0">
                <a:sym typeface="MS PGothic" panose="020B0600070205080204" pitchFamily="34" charset="-128"/>
              </a:rPr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 thruBlk="1"/>
  </p:transition>
  <p:txStyles>
    <p:titleStyle>
      <a:lvl1pPr marL="9144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  <a:sym typeface="MS PGothic" panose="020B0600070205080204" pitchFamily="34" charset="-128"/>
        </a:defRPr>
      </a:lvl1pPr>
      <a:lvl2pPr marL="9144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2pPr>
      <a:lvl3pPr marL="9144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3pPr>
      <a:lvl4pPr marL="9144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4pPr>
      <a:lvl5pPr marL="9144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5pPr>
      <a:lvl6pPr marL="13716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6pPr>
      <a:lvl7pPr marL="18288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7pPr>
      <a:lvl8pPr marL="22860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8pPr>
      <a:lvl9pPr marL="27432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MS PGothic" panose="020B0600070205080204" pitchFamily="34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01.swf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microsoft.com/office/2007/relationships/media" Target="file:///D:\Lesson33&#19978;&#35838;&#36164;&#26009;\Lesson%2033.mp3" TargetMode="External"/><Relationship Id="rId7" Type="http://schemas.openxmlformats.org/officeDocument/2006/relationships/image" Target="../media/image8.png"/><Relationship Id="rId2" Type="http://schemas.openxmlformats.org/officeDocument/2006/relationships/audio" Target="file:///F:\&#32764;&#35838;&#32593;&#22791;&#35838;&#36164;&#28304;\&#20864;&#25945;&#65288;J&#29256;&#65289;%20&#21021;&#20013;&#22791;&#35838;&#36164;&#28304;&#65288;&#21547;&#35838;&#26412;&#24405;&#38899;&#12289;&#20064;&#39064;&#12289;&#22270;&#29255;&#12289;&#35270;&#39057;&#12289;Flash&#35838;&#20214;&#21644;&#35838;&#20214;&#65289;\&#20061;&#24180;&#32423;&#65288;&#20840;&#65289;\Unit%206\&#35838;&#20214;\Unit%206%20Lesson%2033.mp3" TargetMode="External"/><Relationship Id="rId1" Type="http://schemas.microsoft.com/office/2007/relationships/media" Target="file:///F:\&#32764;&#35838;&#32593;&#22791;&#35838;&#36164;&#28304;\&#20864;&#25945;&#65288;J&#29256;&#65289;%20&#21021;&#20013;&#22791;&#35838;&#36164;&#28304;&#65288;&#21547;&#35838;&#26412;&#24405;&#38899;&#12289;&#20064;&#39064;&#12289;&#22270;&#29255;&#12289;&#35270;&#39057;&#12289;Flash&#35838;&#20214;&#21644;&#35838;&#20214;&#65289;\&#20061;&#24180;&#32423;&#65288;&#20840;&#65289;\Unit%206\&#35838;&#20214;\Unit%206%20Lesson%2033.mp3" TargetMode="External"/><Relationship Id="rId6" Type="http://schemas.openxmlformats.org/officeDocument/2006/relationships/image" Target="../media/image7.png"/><Relationship Id="rId5" Type="http://schemas.openxmlformats.org/officeDocument/2006/relationships/slideLayout" Target="../slideLayouts/slideLayout2.xml"/><Relationship Id="rId4" Type="http://schemas.openxmlformats.org/officeDocument/2006/relationships/audio" Target="file:///D:\Lesson33&#19978;&#35838;&#36164;&#26009;\Lesson%2033.mp3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Rectangle 3"/>
          <p:cNvSpPr>
            <a:spLocks noChangeArrowheads="1"/>
          </p:cNvSpPr>
          <p:nvPr/>
        </p:nvSpPr>
        <p:spPr bwMode="auto">
          <a:xfrm>
            <a:off x="9535" y="1143060"/>
            <a:ext cx="9144000" cy="227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altLang="zh-CN" sz="40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Lesson </a:t>
            </a:r>
            <a:r>
              <a:rPr lang="en-US" altLang="zh-CN" sz="4000" b="1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33</a:t>
            </a:r>
          </a:p>
          <a:p>
            <a:pPr algn="ctr"/>
            <a:r>
              <a:rPr lang="en-US" altLang="zh-CN" sz="4000" b="1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The </a:t>
            </a:r>
            <a:r>
              <a:rPr lang="en-US" altLang="zh-CN" sz="40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Fisherman and the </a:t>
            </a:r>
            <a:r>
              <a:rPr lang="en-US" altLang="zh-CN" sz="4000" b="1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Goldfish(I)</a:t>
            </a:r>
            <a:endParaRPr lang="en-US" altLang="zh-CN" sz="4000" b="1" i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934289" y="4800564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64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64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4"/>
          <p:cNvSpPr>
            <a:spLocks noChangeArrowheads="1"/>
          </p:cNvSpPr>
          <p:nvPr/>
        </p:nvSpPr>
        <p:spPr bwMode="auto">
          <a:xfrm>
            <a:off x="304800" y="533400"/>
            <a:ext cx="8610600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Fisherman:</a:t>
            </a:r>
            <a:r>
              <a:rPr lang="en-US" altLang="zh-CN" sz="2800" b="1" dirty="0">
                <a:latin typeface="Times New Roman" panose="02020603050405020304" pitchFamily="18" charset="0"/>
              </a:rPr>
              <a:t> Can you believe it? I caught a </a:t>
            </a:r>
          </a:p>
          <a:p>
            <a:r>
              <a:rPr lang="en-US" altLang="zh-CN" sz="2800" b="1" dirty="0">
                <a:latin typeface="Times New Roman" panose="02020603050405020304" pitchFamily="18" charset="0"/>
              </a:rPr>
              <a:t>                     talking goldfish today.</a:t>
            </a:r>
          </a:p>
          <a:p>
            <a:r>
              <a:rPr lang="en-US" altLang="zh-CN" sz="2800" b="1" dirty="0">
                <a:solidFill>
                  <a:srgbClr val="CC3399"/>
                </a:solidFill>
                <a:latin typeface="Times New Roman" panose="02020603050405020304" pitchFamily="18" charset="0"/>
              </a:rPr>
              <a:t>Wife:</a:t>
            </a:r>
            <a:r>
              <a:rPr lang="en-US" altLang="zh-CN" sz="2800" b="1" dirty="0">
                <a:latin typeface="Times New Roman" panose="02020603050405020304" pitchFamily="18" charset="0"/>
              </a:rPr>
              <a:t>           Really? What did it say?</a:t>
            </a:r>
          </a:p>
          <a:p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Fisherman:</a:t>
            </a:r>
            <a:r>
              <a:rPr lang="en-US" altLang="zh-CN" sz="2800" b="1" dirty="0">
                <a:latin typeface="Times New Roman" panose="02020603050405020304" pitchFamily="18" charset="0"/>
              </a:rPr>
              <a:t> It asked me to let it go. It said it </a:t>
            </a:r>
          </a:p>
          <a:p>
            <a:r>
              <a:rPr lang="en-US" altLang="zh-CN" sz="2800" b="1" dirty="0">
                <a:latin typeface="Times New Roman" panose="02020603050405020304" pitchFamily="18" charset="0"/>
              </a:rPr>
              <a:t>                    could give me whatever I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wished for</a:t>
            </a:r>
            <a:r>
              <a:rPr lang="en-US" altLang="zh-CN" sz="2800" b="1" dirty="0">
                <a:latin typeface="Times New Roman" panose="02020603050405020304" pitchFamily="18" charset="0"/>
              </a:rPr>
              <a:t>.</a:t>
            </a:r>
          </a:p>
          <a:p>
            <a:r>
              <a:rPr lang="en-US" altLang="zh-CN" sz="2800" b="1" dirty="0">
                <a:solidFill>
                  <a:srgbClr val="CC3399"/>
                </a:solidFill>
                <a:latin typeface="Times New Roman" panose="02020603050405020304" pitchFamily="18" charset="0"/>
              </a:rPr>
              <a:t>Wife:</a:t>
            </a:r>
            <a:r>
              <a:rPr lang="en-US" altLang="zh-CN" sz="2800" b="1" dirty="0">
                <a:latin typeface="Times New Roman" panose="02020603050405020304" pitchFamily="18" charset="0"/>
              </a:rPr>
              <a:t>          What did you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ask for</a:t>
            </a:r>
            <a:r>
              <a:rPr lang="en-US" altLang="zh-CN" sz="2800" b="1" dirty="0">
                <a:latin typeface="Times New Roman" panose="02020603050405020304" pitchFamily="18" charset="0"/>
              </a:rPr>
              <a:t>?</a:t>
            </a:r>
          </a:p>
          <a:p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Fisherman:</a:t>
            </a:r>
            <a:r>
              <a:rPr lang="en-US" altLang="zh-CN" sz="2800" b="1" dirty="0">
                <a:latin typeface="Times New Roman" panose="02020603050405020304" pitchFamily="18" charset="0"/>
              </a:rPr>
              <a:t> I asked for nothing and let it go.</a:t>
            </a:r>
          </a:p>
          <a:p>
            <a:r>
              <a:rPr lang="en-US" altLang="zh-CN" sz="2800" b="1" dirty="0">
                <a:solidFill>
                  <a:srgbClr val="CC3399"/>
                </a:solidFill>
                <a:latin typeface="Times New Roman" panose="02020603050405020304" pitchFamily="18" charset="0"/>
              </a:rPr>
              <a:t>Wife:</a:t>
            </a:r>
            <a:r>
              <a:rPr lang="en-US" altLang="zh-CN" sz="2800" b="1" dirty="0">
                <a:latin typeface="Times New Roman" panose="02020603050405020304" pitchFamily="18" charset="0"/>
              </a:rPr>
              <a:t>           How did I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marry</a:t>
            </a:r>
            <a:r>
              <a:rPr lang="en-US" altLang="zh-CN" sz="2800" b="1" dirty="0">
                <a:latin typeface="Times New Roman" panose="02020603050405020304" pitchFamily="18" charset="0"/>
              </a:rPr>
              <a:t> such a fool! Why  </a:t>
            </a:r>
          </a:p>
          <a:p>
            <a:r>
              <a:rPr lang="en-US" altLang="zh-CN" sz="2800" b="1" dirty="0">
                <a:latin typeface="Times New Roman" panose="02020603050405020304" pitchFamily="18" charset="0"/>
              </a:rPr>
              <a:t>                    didn’t you ask it for a new house?  </a:t>
            </a:r>
          </a:p>
          <a:p>
            <a:r>
              <a:rPr lang="en-US" altLang="zh-CN" sz="2800" b="1" dirty="0">
                <a:latin typeface="Times New Roman" panose="02020603050405020304" pitchFamily="18" charset="0"/>
              </a:rPr>
              <a:t>                    Ours is so old.</a:t>
            </a:r>
          </a:p>
          <a:p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Fisherman:</a:t>
            </a:r>
            <a:r>
              <a:rPr lang="en-US" altLang="zh-CN" sz="2800" b="1" dirty="0">
                <a:latin typeface="Times New Roman" panose="02020603050405020304" pitchFamily="18" charset="0"/>
              </a:rPr>
              <a:t> Don’t be angry, dear. I will ask for </a:t>
            </a:r>
          </a:p>
          <a:p>
            <a:r>
              <a:rPr lang="en-US" altLang="zh-CN" sz="2800" b="1" dirty="0">
                <a:latin typeface="Times New Roman" panose="02020603050405020304" pitchFamily="18" charset="0"/>
              </a:rPr>
              <a:t>                     a house.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Freeform 2"/>
          <p:cNvSpPr>
            <a:spLocks noChangeArrowheads="1"/>
          </p:cNvSpPr>
          <p:nvPr/>
        </p:nvSpPr>
        <p:spPr bwMode="auto">
          <a:xfrm>
            <a:off x="2590800" y="4697413"/>
            <a:ext cx="1152525" cy="2160587"/>
          </a:xfrm>
          <a:custGeom>
            <a:avLst/>
            <a:gdLst>
              <a:gd name="T0" fmla="*/ 0 w 726"/>
              <a:gd name="T1" fmla="*/ 0 h 1361"/>
              <a:gd name="T2" fmla="*/ 544 w 726"/>
              <a:gd name="T3" fmla="*/ 363 h 1361"/>
              <a:gd name="T4" fmla="*/ 726 w 726"/>
              <a:gd name="T5" fmla="*/ 1361 h 1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26" h="1361">
                <a:moveTo>
                  <a:pt x="0" y="0"/>
                </a:moveTo>
                <a:cubicBezTo>
                  <a:pt x="211" y="68"/>
                  <a:pt x="423" y="136"/>
                  <a:pt x="544" y="363"/>
                </a:cubicBezTo>
                <a:cubicBezTo>
                  <a:pt x="665" y="590"/>
                  <a:pt x="696" y="1195"/>
                  <a:pt x="726" y="1361"/>
                </a:cubicBezTo>
              </a:path>
            </a:pathLst>
          </a:custGeom>
          <a:noFill/>
          <a:ln w="38100">
            <a:solidFill>
              <a:srgbClr val="008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62" name="Freeform 3"/>
          <p:cNvSpPr>
            <a:spLocks noChangeArrowheads="1"/>
          </p:cNvSpPr>
          <p:nvPr/>
        </p:nvSpPr>
        <p:spPr bwMode="auto">
          <a:xfrm>
            <a:off x="2627313" y="3429000"/>
            <a:ext cx="1439862" cy="1847850"/>
          </a:xfrm>
          <a:custGeom>
            <a:avLst/>
            <a:gdLst>
              <a:gd name="T0" fmla="*/ 0 w 907"/>
              <a:gd name="T1" fmla="*/ 590 h 1164"/>
              <a:gd name="T2" fmla="*/ 454 w 907"/>
              <a:gd name="T3" fmla="*/ 726 h 1164"/>
              <a:gd name="T4" fmla="*/ 817 w 907"/>
              <a:gd name="T5" fmla="*/ 1043 h 1164"/>
              <a:gd name="T6" fmla="*/ 907 w 907"/>
              <a:gd name="T7" fmla="*/ 0 h 11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07" h="1164">
                <a:moveTo>
                  <a:pt x="0" y="590"/>
                </a:moveTo>
                <a:cubicBezTo>
                  <a:pt x="159" y="620"/>
                  <a:pt x="318" y="651"/>
                  <a:pt x="454" y="726"/>
                </a:cubicBezTo>
                <a:cubicBezTo>
                  <a:pt x="590" y="801"/>
                  <a:pt x="742" y="1164"/>
                  <a:pt x="817" y="1043"/>
                </a:cubicBezTo>
                <a:cubicBezTo>
                  <a:pt x="892" y="922"/>
                  <a:pt x="892" y="174"/>
                  <a:pt x="907" y="0"/>
                </a:cubicBezTo>
              </a:path>
            </a:pathLst>
          </a:custGeom>
          <a:noFill/>
          <a:ln w="38100">
            <a:solidFill>
              <a:srgbClr val="008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63" name="Freeform 4"/>
          <p:cNvSpPr>
            <a:spLocks noChangeArrowheads="1"/>
          </p:cNvSpPr>
          <p:nvPr/>
        </p:nvSpPr>
        <p:spPr bwMode="auto">
          <a:xfrm>
            <a:off x="4356100" y="3429000"/>
            <a:ext cx="1098550" cy="1858963"/>
          </a:xfrm>
          <a:custGeom>
            <a:avLst/>
            <a:gdLst>
              <a:gd name="T0" fmla="*/ 8 w 824"/>
              <a:gd name="T1" fmla="*/ 0 h 1171"/>
              <a:gd name="T2" fmla="*/ 53 w 824"/>
              <a:gd name="T3" fmla="*/ 1043 h 1171"/>
              <a:gd name="T4" fmla="*/ 325 w 824"/>
              <a:gd name="T5" fmla="*/ 771 h 1171"/>
              <a:gd name="T6" fmla="*/ 824 w 824"/>
              <a:gd name="T7" fmla="*/ 635 h 1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24" h="1171">
                <a:moveTo>
                  <a:pt x="8" y="0"/>
                </a:moveTo>
                <a:cubicBezTo>
                  <a:pt x="4" y="457"/>
                  <a:pt x="0" y="915"/>
                  <a:pt x="53" y="1043"/>
                </a:cubicBezTo>
                <a:cubicBezTo>
                  <a:pt x="106" y="1171"/>
                  <a:pt x="197" y="839"/>
                  <a:pt x="325" y="771"/>
                </a:cubicBezTo>
                <a:cubicBezTo>
                  <a:pt x="453" y="703"/>
                  <a:pt x="741" y="658"/>
                  <a:pt x="824" y="635"/>
                </a:cubicBezTo>
              </a:path>
            </a:pathLst>
          </a:custGeom>
          <a:noFill/>
          <a:ln w="38100">
            <a:solidFill>
              <a:srgbClr val="008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64" name="Freeform 5"/>
          <p:cNvSpPr>
            <a:spLocks noChangeArrowheads="1"/>
          </p:cNvSpPr>
          <p:nvPr/>
        </p:nvSpPr>
        <p:spPr bwMode="auto">
          <a:xfrm>
            <a:off x="4716463" y="4800600"/>
            <a:ext cx="554037" cy="2057400"/>
          </a:xfrm>
          <a:custGeom>
            <a:avLst/>
            <a:gdLst>
              <a:gd name="T0" fmla="*/ 680 w 680"/>
              <a:gd name="T1" fmla="*/ 0 h 1270"/>
              <a:gd name="T2" fmla="*/ 226 w 680"/>
              <a:gd name="T3" fmla="*/ 227 h 1270"/>
              <a:gd name="T4" fmla="*/ 0 w 680"/>
              <a:gd name="T5" fmla="*/ 1270 h 1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80" h="1270">
                <a:moveTo>
                  <a:pt x="680" y="0"/>
                </a:moveTo>
                <a:cubicBezTo>
                  <a:pt x="509" y="7"/>
                  <a:pt x="339" y="15"/>
                  <a:pt x="226" y="227"/>
                </a:cubicBezTo>
                <a:cubicBezTo>
                  <a:pt x="113" y="439"/>
                  <a:pt x="38" y="1096"/>
                  <a:pt x="0" y="1270"/>
                </a:cubicBezTo>
              </a:path>
            </a:pathLst>
          </a:custGeom>
          <a:noFill/>
          <a:ln w="38100">
            <a:solidFill>
              <a:srgbClr val="008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65" name="Text Box 6"/>
          <p:cNvSpPr txBox="1">
            <a:spLocks noChangeArrowheads="1"/>
          </p:cNvSpPr>
          <p:nvPr/>
        </p:nvSpPr>
        <p:spPr bwMode="auto">
          <a:xfrm>
            <a:off x="611188" y="1052513"/>
            <a:ext cx="3581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endParaRPr lang="zh-CN" altLang="en-US" sz="3200"/>
          </a:p>
        </p:txBody>
      </p:sp>
      <p:sp>
        <p:nvSpPr>
          <p:cNvPr id="15366" name="AutoShape 7"/>
          <p:cNvSpPr>
            <a:spLocks noChangeArrowheads="1"/>
          </p:cNvSpPr>
          <p:nvPr/>
        </p:nvSpPr>
        <p:spPr bwMode="auto">
          <a:xfrm>
            <a:off x="1260475" y="3860800"/>
            <a:ext cx="1727200" cy="503238"/>
          </a:xfrm>
          <a:prstGeom prst="cloudCallout">
            <a:avLst>
              <a:gd name="adj1" fmla="val 77574"/>
              <a:gd name="adj2" fmla="val 221611"/>
            </a:avLst>
          </a:prstGeom>
          <a:solidFill>
            <a:srgbClr val="00FFFF"/>
          </a:solidFill>
          <a:ln w="9525">
            <a:solidFill>
              <a:srgbClr val="33CC33"/>
            </a:solidFill>
            <a:round/>
          </a:ln>
        </p:spPr>
        <p:txBody>
          <a:bodyPr/>
          <a:lstStyle/>
          <a:p>
            <a:pPr algn="ctr"/>
            <a:r>
              <a:rPr lang="zh-CN" altLang="en-US" sz="2400" b="1">
                <a:solidFill>
                  <a:srgbClr val="0000FF"/>
                </a:solidFill>
                <a:ea typeface="楷体_GB2312" pitchFamily="1" charset="-122"/>
              </a:rPr>
              <a:t>打开</a:t>
            </a:r>
          </a:p>
        </p:txBody>
      </p:sp>
      <p:sp>
        <p:nvSpPr>
          <p:cNvPr id="18440" name="AutoShape 8"/>
          <p:cNvSpPr>
            <a:spLocks noChangeArrowheads="1"/>
          </p:cNvSpPr>
          <p:nvPr/>
        </p:nvSpPr>
        <p:spPr bwMode="auto">
          <a:xfrm>
            <a:off x="15875" y="3429000"/>
            <a:ext cx="2108200" cy="433388"/>
          </a:xfrm>
          <a:prstGeom prst="cloudCallout">
            <a:avLst>
              <a:gd name="adj1" fmla="val 39593"/>
              <a:gd name="adj2" fmla="val 126102"/>
            </a:avLst>
          </a:prstGeom>
          <a:solidFill>
            <a:srgbClr val="FFFF00"/>
          </a:solidFill>
          <a:ln w="9525">
            <a:solidFill>
              <a:srgbClr val="33CC33"/>
            </a:solidFill>
            <a:round/>
          </a:ln>
        </p:spPr>
        <p:txBody>
          <a:bodyPr/>
          <a:lstStyle/>
          <a:p>
            <a:pPr algn="ctr"/>
            <a:r>
              <a:rPr lang="en-US" altLang="zh-CN" sz="2400" b="1">
                <a:solidFill>
                  <a:srgbClr val="FF3300"/>
                </a:solidFill>
                <a:latin typeface="Comic Sans MS" panose="030F0702030302020204" pitchFamily="66" charset="0"/>
              </a:rPr>
              <a:t>open up</a:t>
            </a:r>
          </a:p>
        </p:txBody>
      </p:sp>
      <p:sp>
        <p:nvSpPr>
          <p:cNvPr id="15368" name="Text Box 9"/>
          <p:cNvSpPr txBox="1">
            <a:spLocks noChangeArrowheads="1"/>
          </p:cNvSpPr>
          <p:nvPr/>
        </p:nvSpPr>
        <p:spPr bwMode="auto">
          <a:xfrm>
            <a:off x="3708400" y="4941888"/>
            <a:ext cx="1512888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endParaRPr lang="en-US" altLang="zh-CN" sz="2400" b="1">
              <a:solidFill>
                <a:srgbClr val="FF3300"/>
              </a:solidFill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3300"/>
                </a:solidFill>
                <a:latin typeface="Comic Sans MS" panose="030F0702030302020204" pitchFamily="66" charset="0"/>
              </a:rPr>
              <a:t>phrases</a:t>
            </a:r>
          </a:p>
          <a:p>
            <a:pPr>
              <a:spcBef>
                <a:spcPct val="50000"/>
              </a:spcBef>
            </a:pPr>
            <a:endParaRPr lang="zh-CN" altLang="en-US" sz="2400" b="1" i="1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369" name="Text Box 10"/>
          <p:cNvSpPr txBox="1">
            <a:spLocks noChangeArrowheads="1"/>
          </p:cNvSpPr>
          <p:nvPr/>
        </p:nvSpPr>
        <p:spPr bwMode="auto">
          <a:xfrm>
            <a:off x="3851275" y="188913"/>
            <a:ext cx="47879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endParaRPr lang="zh-CN" altLang="en-US" sz="3200" b="1">
              <a:solidFill>
                <a:srgbClr val="F4F169"/>
              </a:solidFill>
            </a:endParaRPr>
          </a:p>
        </p:txBody>
      </p:sp>
      <p:sp>
        <p:nvSpPr>
          <p:cNvPr id="15370" name="Text Box 11"/>
          <p:cNvSpPr txBox="1">
            <a:spLocks noChangeArrowheads="1"/>
          </p:cNvSpPr>
          <p:nvPr/>
        </p:nvSpPr>
        <p:spPr bwMode="auto">
          <a:xfrm>
            <a:off x="3708400" y="-92075"/>
            <a:ext cx="3816350" cy="633413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buClr>
                <a:schemeClr val="hlink"/>
              </a:buClr>
            </a:pPr>
            <a:r>
              <a:rPr lang="zh-CN" altLang="en-US" sz="3600" b="1" i="1">
                <a:solidFill>
                  <a:schemeClr val="bg1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New words</a:t>
            </a:r>
          </a:p>
        </p:txBody>
      </p:sp>
      <p:sp>
        <p:nvSpPr>
          <p:cNvPr id="15371" name="AutoShape 12"/>
          <p:cNvSpPr>
            <a:spLocks noChangeArrowheads="1"/>
          </p:cNvSpPr>
          <p:nvPr/>
        </p:nvSpPr>
        <p:spPr bwMode="auto">
          <a:xfrm>
            <a:off x="1250950" y="5445125"/>
            <a:ext cx="2301875" cy="576263"/>
          </a:xfrm>
          <a:prstGeom prst="cloudCallout">
            <a:avLst>
              <a:gd name="adj1" fmla="val 57861"/>
              <a:gd name="adj2" fmla="val 32083"/>
            </a:avLst>
          </a:prstGeom>
          <a:solidFill>
            <a:srgbClr val="00FFFF"/>
          </a:solidFill>
          <a:ln w="9525">
            <a:solidFill>
              <a:srgbClr val="33CC33"/>
            </a:solidFill>
            <a:round/>
          </a:ln>
        </p:spPr>
        <p:txBody>
          <a:bodyPr/>
          <a:lstStyle/>
          <a:p>
            <a:pPr algn="ctr"/>
            <a:r>
              <a:rPr lang="zh-CN" altLang="en-US" sz="2000" b="1">
                <a:solidFill>
                  <a:srgbClr val="0000FF"/>
                </a:solidFill>
                <a:ea typeface="楷体_GB2312" pitchFamily="1" charset="-122"/>
              </a:rPr>
              <a:t>过</a:t>
            </a:r>
            <a:r>
              <a:rPr lang="en-US" altLang="zh-CN" sz="2000" b="1">
                <a:solidFill>
                  <a:srgbClr val="0000FF"/>
                </a:solidFill>
                <a:ea typeface="楷体_GB2312" pitchFamily="1" charset="-122"/>
              </a:rPr>
              <a:t>...</a:t>
            </a:r>
            <a:r>
              <a:rPr lang="zh-CN" altLang="en-US" sz="2000" b="1">
                <a:solidFill>
                  <a:srgbClr val="0000FF"/>
                </a:solidFill>
                <a:ea typeface="楷体_GB2312" pitchFamily="1" charset="-122"/>
              </a:rPr>
              <a:t>的生活</a:t>
            </a:r>
          </a:p>
        </p:txBody>
      </p:sp>
      <p:sp>
        <p:nvSpPr>
          <p:cNvPr id="24589" name="AutoShape 13"/>
          <p:cNvSpPr>
            <a:spLocks noChangeArrowheads="1"/>
          </p:cNvSpPr>
          <p:nvPr/>
        </p:nvSpPr>
        <p:spPr bwMode="auto">
          <a:xfrm flipV="1">
            <a:off x="-530225" y="5011738"/>
            <a:ext cx="2581275" cy="647700"/>
          </a:xfrm>
          <a:prstGeom prst="cloudCallout">
            <a:avLst>
              <a:gd name="adj1" fmla="val 50389"/>
              <a:gd name="adj2" fmla="val -25963"/>
            </a:avLst>
          </a:prstGeom>
          <a:solidFill>
            <a:srgbClr val="FFFF00"/>
          </a:solidFill>
          <a:ln w="9525">
            <a:solidFill>
              <a:srgbClr val="33CC33"/>
            </a:solidFill>
            <a:round/>
          </a:ln>
        </p:spPr>
        <p:txBody>
          <a:bodyPr rot="10800000"/>
          <a:lstStyle/>
          <a:p>
            <a:pPr algn="ctr"/>
            <a:r>
              <a:rPr lang="en-US" altLang="zh-CN" b="1">
                <a:solidFill>
                  <a:srgbClr val="FF3300"/>
                </a:solidFill>
                <a:latin typeface="Comic Sans MS" panose="030F0702030302020204" pitchFamily="66" charset="0"/>
              </a:rPr>
              <a:t>lead a ..life</a:t>
            </a:r>
          </a:p>
        </p:txBody>
      </p:sp>
      <p:sp>
        <p:nvSpPr>
          <p:cNvPr id="15373" name="AutoShape 14"/>
          <p:cNvSpPr>
            <a:spLocks noChangeArrowheads="1"/>
          </p:cNvSpPr>
          <p:nvPr/>
        </p:nvSpPr>
        <p:spPr bwMode="auto">
          <a:xfrm>
            <a:off x="1042988" y="4581525"/>
            <a:ext cx="2392362" cy="504825"/>
          </a:xfrm>
          <a:prstGeom prst="cloudCallout">
            <a:avLst>
              <a:gd name="adj1" fmla="val 49931"/>
              <a:gd name="adj2" fmla="val 57991"/>
            </a:avLst>
          </a:prstGeom>
          <a:solidFill>
            <a:srgbClr val="00FFFF"/>
          </a:solidFill>
          <a:ln w="9525">
            <a:solidFill>
              <a:srgbClr val="33CC33"/>
            </a:solidFill>
            <a:round/>
          </a:ln>
        </p:spPr>
        <p:txBody>
          <a:bodyPr/>
          <a:lstStyle/>
          <a:p>
            <a:pPr algn="ctr"/>
            <a:r>
              <a:rPr lang="zh-CN" altLang="en-US" sz="2000" b="1">
                <a:solidFill>
                  <a:srgbClr val="0000FF"/>
                </a:solidFill>
                <a:ea typeface="楷体_GB2312" pitchFamily="1" charset="-122"/>
              </a:rPr>
              <a:t>抽出；拉出</a:t>
            </a:r>
          </a:p>
        </p:txBody>
      </p:sp>
      <p:sp>
        <p:nvSpPr>
          <p:cNvPr id="18447" name="AutoShape 15"/>
          <p:cNvSpPr>
            <a:spLocks noChangeArrowheads="1"/>
          </p:cNvSpPr>
          <p:nvPr/>
        </p:nvSpPr>
        <p:spPr bwMode="auto">
          <a:xfrm>
            <a:off x="0" y="4292600"/>
            <a:ext cx="1835150" cy="431800"/>
          </a:xfrm>
          <a:prstGeom prst="cloudCallout">
            <a:avLst>
              <a:gd name="adj1" fmla="val 48963"/>
              <a:gd name="adj2" fmla="val 111764"/>
            </a:avLst>
          </a:prstGeom>
          <a:solidFill>
            <a:srgbClr val="FFFF00"/>
          </a:solidFill>
          <a:ln w="9525">
            <a:solidFill>
              <a:srgbClr val="33CC33"/>
            </a:solidFill>
            <a:round/>
          </a:ln>
        </p:spPr>
        <p:txBody>
          <a:bodyPr/>
          <a:lstStyle/>
          <a:p>
            <a:pPr algn="ctr"/>
            <a:r>
              <a:rPr lang="en-US" altLang="zh-CN" sz="2000" b="1">
                <a:solidFill>
                  <a:srgbClr val="FF3300"/>
                </a:solidFill>
                <a:latin typeface="Comic Sans MS" panose="030F0702030302020204" pitchFamily="66" charset="0"/>
              </a:rPr>
              <a:t>pull out</a:t>
            </a:r>
          </a:p>
        </p:txBody>
      </p:sp>
      <p:sp>
        <p:nvSpPr>
          <p:cNvPr id="15375" name="AutoShape 16"/>
          <p:cNvSpPr>
            <a:spLocks noChangeArrowheads="1"/>
          </p:cNvSpPr>
          <p:nvPr/>
        </p:nvSpPr>
        <p:spPr bwMode="auto">
          <a:xfrm>
            <a:off x="1619250" y="3068638"/>
            <a:ext cx="2500313" cy="430212"/>
          </a:xfrm>
          <a:prstGeom prst="cloudCallout">
            <a:avLst>
              <a:gd name="adj1" fmla="val 54134"/>
              <a:gd name="adj2" fmla="val 203431"/>
            </a:avLst>
          </a:prstGeom>
          <a:solidFill>
            <a:srgbClr val="00FFFF"/>
          </a:solidFill>
          <a:ln w="9525">
            <a:solidFill>
              <a:srgbClr val="33CC33"/>
            </a:solidFill>
            <a:round/>
          </a:ln>
        </p:spPr>
        <p:txBody>
          <a:bodyPr/>
          <a:lstStyle/>
          <a:p>
            <a:pPr algn="ctr"/>
            <a:r>
              <a:rPr lang="zh-CN" altLang="en-US" sz="2000" b="1">
                <a:solidFill>
                  <a:srgbClr val="0000FF"/>
                </a:solidFill>
                <a:ea typeface="楷体_GB2312" pitchFamily="1" charset="-122"/>
              </a:rPr>
              <a:t>从</a:t>
            </a:r>
            <a:r>
              <a:rPr lang="en-US" altLang="zh-CN" sz="2000" b="1">
                <a:solidFill>
                  <a:srgbClr val="0000FF"/>
                </a:solidFill>
                <a:ea typeface="楷体_GB2312" pitchFamily="1" charset="-122"/>
              </a:rPr>
              <a:t>...</a:t>
            </a:r>
            <a:r>
              <a:rPr lang="zh-CN" altLang="en-US" sz="2000" b="1">
                <a:solidFill>
                  <a:srgbClr val="0000FF"/>
                </a:solidFill>
                <a:ea typeface="楷体_GB2312" pitchFamily="1" charset="-122"/>
              </a:rPr>
              <a:t>中跳出来</a:t>
            </a:r>
          </a:p>
        </p:txBody>
      </p:sp>
      <p:sp>
        <p:nvSpPr>
          <p:cNvPr id="15376" name="AutoShape 17"/>
          <p:cNvSpPr>
            <a:spLocks noChangeArrowheads="1"/>
          </p:cNvSpPr>
          <p:nvPr/>
        </p:nvSpPr>
        <p:spPr bwMode="auto">
          <a:xfrm>
            <a:off x="3132138" y="2492375"/>
            <a:ext cx="2736850" cy="647700"/>
          </a:xfrm>
          <a:prstGeom prst="cloudCallout">
            <a:avLst>
              <a:gd name="adj1" fmla="val -10208"/>
              <a:gd name="adj2" fmla="val 318630"/>
            </a:avLst>
          </a:prstGeom>
          <a:solidFill>
            <a:srgbClr val="00FFFF"/>
          </a:solidFill>
          <a:ln w="9525">
            <a:solidFill>
              <a:srgbClr val="33CC33"/>
            </a:solidFill>
            <a:round/>
          </a:ln>
        </p:spPr>
        <p:txBody>
          <a:bodyPr/>
          <a:lstStyle/>
          <a:p>
            <a:pPr algn="ctr"/>
            <a:r>
              <a:rPr lang="zh-CN" altLang="en-US" sz="2400" b="1">
                <a:solidFill>
                  <a:srgbClr val="0000FF"/>
                </a:solidFill>
                <a:ea typeface="楷体_GB2312" pitchFamily="1" charset="-122"/>
              </a:rPr>
              <a:t>回到；返回</a:t>
            </a:r>
          </a:p>
        </p:txBody>
      </p:sp>
      <p:sp>
        <p:nvSpPr>
          <p:cNvPr id="18450" name="AutoShape 18"/>
          <p:cNvSpPr>
            <a:spLocks noChangeArrowheads="1"/>
          </p:cNvSpPr>
          <p:nvPr/>
        </p:nvSpPr>
        <p:spPr bwMode="auto">
          <a:xfrm>
            <a:off x="252413" y="2708275"/>
            <a:ext cx="2633662" cy="433388"/>
          </a:xfrm>
          <a:prstGeom prst="cloudCallout">
            <a:avLst>
              <a:gd name="adj1" fmla="val 11444"/>
              <a:gd name="adj2" fmla="val 175787"/>
            </a:avLst>
          </a:prstGeom>
          <a:solidFill>
            <a:srgbClr val="FFFF00"/>
          </a:solidFill>
          <a:ln w="9525">
            <a:solidFill>
              <a:srgbClr val="33CC33"/>
            </a:solidFill>
            <a:round/>
          </a:ln>
        </p:spPr>
        <p:txBody>
          <a:bodyPr/>
          <a:lstStyle/>
          <a:p>
            <a:pPr algn="ctr"/>
            <a:r>
              <a:rPr lang="en-US" altLang="zh-CN" sz="2000" b="1">
                <a:solidFill>
                  <a:srgbClr val="FF3300"/>
                </a:solidFill>
                <a:latin typeface="Comic Sans MS" panose="030F0702030302020204" pitchFamily="66" charset="0"/>
              </a:rPr>
              <a:t>jump out of</a:t>
            </a:r>
          </a:p>
        </p:txBody>
      </p:sp>
      <p:sp>
        <p:nvSpPr>
          <p:cNvPr id="15378" name="AutoShape 19"/>
          <p:cNvSpPr>
            <a:spLocks noChangeArrowheads="1"/>
          </p:cNvSpPr>
          <p:nvPr/>
        </p:nvSpPr>
        <p:spPr bwMode="auto">
          <a:xfrm>
            <a:off x="4643438" y="3284538"/>
            <a:ext cx="1727200" cy="504825"/>
          </a:xfrm>
          <a:prstGeom prst="cloudCallout">
            <a:avLst>
              <a:gd name="adj1" fmla="val -55329"/>
              <a:gd name="adj2" fmla="val 288051"/>
            </a:avLst>
          </a:prstGeom>
          <a:solidFill>
            <a:srgbClr val="00FFFF"/>
          </a:solidFill>
          <a:ln w="9525">
            <a:solidFill>
              <a:srgbClr val="33CC33"/>
            </a:solidFill>
            <a:round/>
          </a:ln>
        </p:spPr>
        <p:txBody>
          <a:bodyPr/>
          <a:lstStyle/>
          <a:p>
            <a:pPr algn="ctr"/>
            <a:r>
              <a:rPr lang="zh-CN" altLang="en-US" sz="2400" b="1">
                <a:solidFill>
                  <a:srgbClr val="0000FF"/>
                </a:solidFill>
                <a:ea typeface="楷体_GB2312" pitchFamily="1" charset="-122"/>
              </a:rPr>
              <a:t>游回到</a:t>
            </a:r>
            <a:endParaRPr lang="en-US" altLang="zh-CN" sz="2400" b="1">
              <a:solidFill>
                <a:srgbClr val="0000FF"/>
              </a:solidFill>
              <a:ea typeface="楷体_GB2312" pitchFamily="1" charset="-122"/>
            </a:endParaRPr>
          </a:p>
        </p:txBody>
      </p:sp>
      <p:sp>
        <p:nvSpPr>
          <p:cNvPr id="18452" name="AutoShape 20"/>
          <p:cNvSpPr/>
          <p:nvPr/>
        </p:nvSpPr>
        <p:spPr>
          <a:xfrm>
            <a:off x="2008188" y="1811338"/>
            <a:ext cx="4681537" cy="576262"/>
          </a:xfrm>
          <a:prstGeom prst="cloudCallout">
            <a:avLst>
              <a:gd name="adj1" fmla="val -17685"/>
              <a:gd name="adj2" fmla="val 168731"/>
            </a:avLst>
          </a:prstGeom>
          <a:solidFill>
            <a:srgbClr val="FFFF00"/>
          </a:solidFill>
          <a:ln w="9525" cap="flat" cmpd="sng">
            <a:solidFill>
              <a:srgbClr val="33CC33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algn="ctr"/>
            <a:r>
              <a:rPr lang="en-US" altLang="zh-CN" sz="2400" b="1" noProof="1">
                <a:solidFill>
                  <a:srgbClr val="FF3300"/>
                </a:solidFill>
                <a:latin typeface="Comic Sans MS" panose="030F0702030302020204" pitchFamily="66" charset="0"/>
              </a:rPr>
              <a:t>go back to</a:t>
            </a:r>
          </a:p>
        </p:txBody>
      </p:sp>
      <p:sp>
        <p:nvSpPr>
          <p:cNvPr id="15380" name="AutoShape 21"/>
          <p:cNvSpPr>
            <a:spLocks noChangeArrowheads="1"/>
          </p:cNvSpPr>
          <p:nvPr/>
        </p:nvSpPr>
        <p:spPr bwMode="auto">
          <a:xfrm rot="10800000" flipV="1">
            <a:off x="5454650" y="3862388"/>
            <a:ext cx="1728788" cy="503237"/>
          </a:xfrm>
          <a:prstGeom prst="cloudCallout">
            <a:avLst>
              <a:gd name="adj1" fmla="val 105000"/>
              <a:gd name="adj2" fmla="val 214037"/>
            </a:avLst>
          </a:prstGeom>
          <a:solidFill>
            <a:srgbClr val="00FFFF"/>
          </a:solidFill>
          <a:ln w="9525">
            <a:solidFill>
              <a:srgbClr val="33CC33"/>
            </a:solidFill>
            <a:round/>
          </a:ln>
        </p:spPr>
        <p:txBody>
          <a:bodyPr/>
          <a:lstStyle/>
          <a:p>
            <a:pPr marL="533400" indent="-533400">
              <a:spcBef>
                <a:spcPct val="50000"/>
              </a:spcBef>
            </a:pPr>
            <a:r>
              <a:rPr lang="zh-CN" altLang="en-US" sz="2400" b="1">
                <a:solidFill>
                  <a:srgbClr val="0000FF"/>
                </a:solidFill>
                <a:ea typeface="楷体_GB2312" pitchFamily="1" charset="-122"/>
              </a:rPr>
              <a:t>在桌旁</a:t>
            </a:r>
          </a:p>
          <a:p>
            <a:pPr marL="533400" indent="-533400">
              <a:spcBef>
                <a:spcPct val="50000"/>
              </a:spcBef>
            </a:pPr>
            <a:endParaRPr lang="zh-CN" altLang="en-US" sz="2000" b="1">
              <a:solidFill>
                <a:srgbClr val="3333CC"/>
              </a:solidFill>
              <a:ea typeface="楷体_GB2312" pitchFamily="1" charset="-122"/>
            </a:endParaRPr>
          </a:p>
        </p:txBody>
      </p:sp>
      <p:sp>
        <p:nvSpPr>
          <p:cNvPr id="18454" name="AutoShape 22"/>
          <p:cNvSpPr>
            <a:spLocks noChangeArrowheads="1"/>
          </p:cNvSpPr>
          <p:nvPr/>
        </p:nvSpPr>
        <p:spPr bwMode="auto">
          <a:xfrm>
            <a:off x="5724525" y="2420938"/>
            <a:ext cx="3095625" cy="720725"/>
          </a:xfrm>
          <a:prstGeom prst="cloudCallout">
            <a:avLst>
              <a:gd name="adj1" fmla="val -44412"/>
              <a:gd name="adj2" fmla="val 79954"/>
            </a:avLst>
          </a:prstGeom>
          <a:solidFill>
            <a:srgbClr val="FFFF00"/>
          </a:solidFill>
          <a:ln w="9525">
            <a:solidFill>
              <a:srgbClr val="33CC33"/>
            </a:solidFill>
            <a:round/>
          </a:ln>
        </p:spPr>
        <p:txBody>
          <a:bodyPr/>
          <a:lstStyle/>
          <a:p>
            <a:pPr algn="ctr"/>
            <a:r>
              <a:rPr lang="en-US" altLang="zh-CN" sz="2000" b="1">
                <a:solidFill>
                  <a:srgbClr val="FF3300"/>
                </a:solidFill>
                <a:latin typeface="Comic Sans MS" panose="030F0702030302020204" pitchFamily="66" charset="0"/>
              </a:rPr>
              <a:t>swim back into</a:t>
            </a:r>
          </a:p>
        </p:txBody>
      </p:sp>
      <p:sp>
        <p:nvSpPr>
          <p:cNvPr id="15382" name="AutoShape 23"/>
          <p:cNvSpPr>
            <a:spLocks noChangeArrowheads="1"/>
          </p:cNvSpPr>
          <p:nvPr/>
        </p:nvSpPr>
        <p:spPr bwMode="auto">
          <a:xfrm>
            <a:off x="5454650" y="4619625"/>
            <a:ext cx="3059113" cy="428625"/>
          </a:xfrm>
          <a:prstGeom prst="cloudCallout">
            <a:avLst>
              <a:gd name="adj1" fmla="val -84319"/>
              <a:gd name="adj2" fmla="val 140565"/>
            </a:avLst>
          </a:prstGeom>
          <a:solidFill>
            <a:srgbClr val="00FFFF"/>
          </a:solidFill>
          <a:ln w="9525">
            <a:solidFill>
              <a:srgbClr val="33CC33"/>
            </a:solidFill>
            <a:round/>
          </a:ln>
        </p:spPr>
        <p:txBody>
          <a:bodyPr/>
          <a:lstStyle/>
          <a:p>
            <a:pPr algn="ctr"/>
            <a:r>
              <a:rPr lang="zh-CN" altLang="en-US" b="1">
                <a:solidFill>
                  <a:srgbClr val="0000FF"/>
                </a:solidFill>
                <a:ea typeface="楷体_GB2312" pitchFamily="1" charset="-122"/>
              </a:rPr>
              <a:t>希望得到，想要</a:t>
            </a:r>
          </a:p>
        </p:txBody>
      </p:sp>
      <p:sp>
        <p:nvSpPr>
          <p:cNvPr id="18456" name="AutoShape 24"/>
          <p:cNvSpPr>
            <a:spLocks noChangeArrowheads="1"/>
          </p:cNvSpPr>
          <p:nvPr/>
        </p:nvSpPr>
        <p:spPr bwMode="auto">
          <a:xfrm>
            <a:off x="6300788" y="3284538"/>
            <a:ext cx="3054350" cy="504825"/>
          </a:xfrm>
          <a:prstGeom prst="cloudCallout">
            <a:avLst>
              <a:gd name="adj1" fmla="val -39338"/>
              <a:gd name="adj2" fmla="val 92699"/>
            </a:avLst>
          </a:prstGeom>
          <a:solidFill>
            <a:srgbClr val="FFFF00"/>
          </a:solidFill>
          <a:ln w="9525">
            <a:solidFill>
              <a:srgbClr val="33CC33"/>
            </a:solidFill>
            <a:round/>
          </a:ln>
        </p:spPr>
        <p:txBody>
          <a:bodyPr/>
          <a:lstStyle/>
          <a:p>
            <a:pPr algn="ctr"/>
            <a:r>
              <a:rPr lang="en-US" altLang="zh-CN" sz="2000" b="1">
                <a:solidFill>
                  <a:srgbClr val="FF3300"/>
                </a:solidFill>
                <a:latin typeface="Comic Sans MS" panose="030F0702030302020204" pitchFamily="66" charset="0"/>
              </a:rPr>
              <a:t>at the table</a:t>
            </a:r>
          </a:p>
        </p:txBody>
      </p:sp>
      <p:sp>
        <p:nvSpPr>
          <p:cNvPr id="18457" name="AutoShape 25"/>
          <p:cNvSpPr>
            <a:spLocks noChangeArrowheads="1"/>
          </p:cNvSpPr>
          <p:nvPr/>
        </p:nvSpPr>
        <p:spPr bwMode="auto">
          <a:xfrm>
            <a:off x="6557963" y="4265613"/>
            <a:ext cx="2484437" cy="431800"/>
          </a:xfrm>
          <a:prstGeom prst="cloudCallout">
            <a:avLst>
              <a:gd name="adj1" fmla="val -31148"/>
              <a:gd name="adj2" fmla="val 90810"/>
            </a:avLst>
          </a:prstGeom>
          <a:solidFill>
            <a:srgbClr val="FFFF00"/>
          </a:solidFill>
          <a:ln w="9525">
            <a:solidFill>
              <a:srgbClr val="33CC33"/>
            </a:solidFill>
            <a:round/>
          </a:ln>
        </p:spPr>
        <p:txBody>
          <a:bodyPr/>
          <a:lstStyle/>
          <a:p>
            <a:pPr algn="ctr"/>
            <a:r>
              <a:rPr lang="en-US" altLang="zh-CN" sz="2400" b="1">
                <a:solidFill>
                  <a:srgbClr val="FF3300"/>
                </a:solidFill>
                <a:latin typeface="Comic Sans MS" panose="030F0702030302020204" pitchFamily="66" charset="0"/>
              </a:rPr>
              <a:t>wish for</a:t>
            </a:r>
          </a:p>
        </p:txBody>
      </p:sp>
      <p:sp>
        <p:nvSpPr>
          <p:cNvPr id="15385" name="AutoShape 26"/>
          <p:cNvSpPr>
            <a:spLocks noChangeArrowheads="1"/>
          </p:cNvSpPr>
          <p:nvPr/>
        </p:nvSpPr>
        <p:spPr bwMode="auto">
          <a:xfrm>
            <a:off x="6011863" y="5229225"/>
            <a:ext cx="2376487" cy="576263"/>
          </a:xfrm>
          <a:prstGeom prst="cloudCallout">
            <a:avLst>
              <a:gd name="adj1" fmla="val -100569"/>
              <a:gd name="adj2" fmla="val 71213"/>
            </a:avLst>
          </a:prstGeom>
          <a:solidFill>
            <a:srgbClr val="00FFFF"/>
          </a:solidFill>
          <a:ln w="9525">
            <a:solidFill>
              <a:srgbClr val="33CC33"/>
            </a:solidFill>
            <a:round/>
          </a:ln>
        </p:spPr>
        <p:txBody>
          <a:bodyPr/>
          <a:lstStyle/>
          <a:p>
            <a:pPr algn="ctr"/>
            <a:r>
              <a:rPr lang="zh-CN" altLang="en-US" sz="2400" b="1">
                <a:solidFill>
                  <a:srgbClr val="0000FF"/>
                </a:solidFill>
                <a:ea typeface="楷体_GB2312" pitchFamily="1" charset="-122"/>
              </a:rPr>
              <a:t>要求</a:t>
            </a:r>
          </a:p>
        </p:txBody>
      </p:sp>
      <p:sp>
        <p:nvSpPr>
          <p:cNvPr id="18459" name="AutoShape 27"/>
          <p:cNvSpPr>
            <a:spLocks noChangeArrowheads="1"/>
          </p:cNvSpPr>
          <p:nvPr/>
        </p:nvSpPr>
        <p:spPr bwMode="auto">
          <a:xfrm>
            <a:off x="5084763" y="5805488"/>
            <a:ext cx="4059237" cy="566737"/>
          </a:xfrm>
          <a:prstGeom prst="cloudCallout">
            <a:avLst>
              <a:gd name="adj1" fmla="val 5583"/>
              <a:gd name="adj2" fmla="val -114986"/>
            </a:avLst>
          </a:prstGeom>
          <a:solidFill>
            <a:srgbClr val="FFFF00"/>
          </a:solidFill>
          <a:ln w="9525">
            <a:solidFill>
              <a:srgbClr val="33CC33"/>
            </a:solidFill>
            <a:round/>
          </a:ln>
        </p:spPr>
        <p:txBody>
          <a:bodyPr/>
          <a:lstStyle/>
          <a:p>
            <a:pPr algn="ctr"/>
            <a:r>
              <a:rPr lang="en-US" altLang="zh-CN" sz="2400" b="1">
                <a:solidFill>
                  <a:srgbClr val="FF3300"/>
                </a:solidFill>
                <a:latin typeface="Comic Sans MS" panose="030F0702030302020204" pitchFamily="66" charset="0"/>
              </a:rPr>
              <a:t>ask for</a:t>
            </a:r>
          </a:p>
        </p:txBody>
      </p:sp>
      <p:sp>
        <p:nvSpPr>
          <p:cNvPr id="15387" name="Text Box 29"/>
          <p:cNvSpPr txBox="1">
            <a:spLocks noChangeArrowheads="1"/>
          </p:cNvSpPr>
          <p:nvPr/>
        </p:nvSpPr>
        <p:spPr bwMode="auto">
          <a:xfrm>
            <a:off x="5580063" y="-20638"/>
            <a:ext cx="3313112" cy="1150938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chemeClr val="bg1"/>
                </a:solidFill>
                <a:ea typeface="楷体_GB2312" pitchFamily="1" charset="-122"/>
              </a:rPr>
              <a:t>（熟悉单词，</a:t>
            </a:r>
          </a:p>
          <a:p>
            <a:pPr>
              <a:spcBef>
                <a:spcPct val="50000"/>
              </a:spcBef>
            </a:pPr>
            <a:endParaRPr lang="zh-CN" altLang="en-US" sz="2800" b="1">
              <a:solidFill>
                <a:srgbClr val="0C0C0C"/>
              </a:solidFill>
              <a:ea typeface="楷体_GB2312" pitchFamily="1" charset="-122"/>
            </a:endParaRPr>
          </a:p>
        </p:txBody>
      </p:sp>
      <p:sp>
        <p:nvSpPr>
          <p:cNvPr id="15388" name="Text Box 30"/>
          <p:cNvSpPr txBox="1">
            <a:spLocks noChangeArrowheads="1"/>
          </p:cNvSpPr>
          <p:nvPr/>
        </p:nvSpPr>
        <p:spPr bwMode="auto">
          <a:xfrm>
            <a:off x="3995738" y="404813"/>
            <a:ext cx="3313112" cy="519112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chemeClr val="bg1"/>
                </a:solidFill>
                <a:ea typeface="楷体_GB2312" pitchFamily="1" charset="-122"/>
              </a:rPr>
              <a:t>为学习课文做准备。</a:t>
            </a:r>
          </a:p>
        </p:txBody>
      </p:sp>
      <p:sp>
        <p:nvSpPr>
          <p:cNvPr id="15389" name="横卷形 10249"/>
          <p:cNvSpPr>
            <a:spLocks noChangeArrowheads="1"/>
          </p:cNvSpPr>
          <p:nvPr/>
        </p:nvSpPr>
        <p:spPr bwMode="auto">
          <a:xfrm>
            <a:off x="252413" y="0"/>
            <a:ext cx="8586787" cy="765175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0099FF"/>
              </a:gs>
              <a:gs pos="100000">
                <a:srgbClr val="9CD7FC"/>
              </a:gs>
            </a:gsLst>
            <a:lin ang="5400000" scaled="1"/>
          </a:gra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r>
              <a:rPr lang="zh-CN" altLang="en-US" sz="3200" b="1">
                <a:solidFill>
                  <a:srgbClr val="0033CC"/>
                </a:solidFill>
                <a:latin typeface="Comic Sans MS" panose="030F0702030302020204" pitchFamily="66" charset="0"/>
                <a:ea typeface="楷体_GB2312" pitchFamily="1" charset="-122"/>
              </a:rPr>
              <a:t>（知识再现，扫清障碍）</a:t>
            </a:r>
          </a:p>
        </p:txBody>
      </p:sp>
      <p:sp>
        <p:nvSpPr>
          <p:cNvPr id="15390" name="Text Box 32"/>
          <p:cNvSpPr txBox="1">
            <a:spLocks noChangeArrowheads="1"/>
          </p:cNvSpPr>
          <p:nvPr/>
        </p:nvSpPr>
        <p:spPr bwMode="auto">
          <a:xfrm>
            <a:off x="611188" y="836613"/>
            <a:ext cx="74739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>
                <a:solidFill>
                  <a:srgbClr val="3333FF"/>
                </a:solidFill>
                <a:latin typeface="Comic Sans MS" panose="030F0702030302020204" pitchFamily="66" charset="0"/>
              </a:rPr>
              <a:t>Let's have a brainstorm.</a:t>
            </a:r>
          </a:p>
        </p:txBody>
      </p:sp>
      <p:sp>
        <p:nvSpPr>
          <p:cNvPr id="18463" name="日期占位符 1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0" y="6245225"/>
            <a:ext cx="2133600" cy="476250"/>
          </a:xfrm>
          <a:prstGeom prst="rect">
            <a:avLst/>
          </a:prstGeom>
        </p:spPr>
        <p:txBody>
          <a:bodyPr wrap="square" numCol="1" anchorCtr="0" compatLnSpc="1"/>
          <a:lstStyle/>
          <a:p>
            <a:pPr>
              <a:buFont typeface="Arial" panose="020B0604020202020204" pitchFamily="34" charset="0"/>
              <a:buNone/>
              <a:defRPr/>
            </a:pPr>
            <a:fld id="{55F9A00A-0068-4697-B1C5-6D319001BABD}" type="datetime1">
              <a:rPr lang="zh-CN" altLang="en-US" noProof="1" smtClean="0">
                <a:solidFill>
                  <a:srgbClr val="898989"/>
                </a:solidFill>
                <a:cs typeface="+mn-ea"/>
              </a:rPr>
              <a:t>2023-01-17</a:t>
            </a:fld>
            <a:endParaRPr lang="zh-CN" altLang="en-US" noProof="1" smtClean="0">
              <a:solidFill>
                <a:srgbClr val="898989"/>
              </a:solidFill>
              <a:cs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84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8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8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8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8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9" grpId="0" bldLvl="0" animBg="1"/>
      <p:bldP spid="18447" grpId="0" bldLvl="0" animBg="1"/>
      <p:bldP spid="18450" grpId="0" bldLvl="0" animBg="1"/>
      <p:bldP spid="18452" grpId="0" bldLvl="0" animBg="1"/>
      <p:bldP spid="18454" grpId="0" bldLvl="0" animBg="1"/>
      <p:bldP spid="18456" grpId="0" bldLvl="0" animBg="1"/>
      <p:bldP spid="18457" grpId="0" bldLvl="0" animBg="1"/>
      <p:bldP spid="18459" grpId="0" bldLvl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标题 1"/>
          <p:cNvSpPr>
            <a:spLocks noGrp="1" noChangeArrowheads="1"/>
          </p:cNvSpPr>
          <p:nvPr>
            <p:ph type="title"/>
          </p:nvPr>
        </p:nvSpPr>
        <p:spPr>
          <a:xfrm>
            <a:off x="381110" y="685872"/>
            <a:ext cx="8229600" cy="1143000"/>
          </a:xfrm>
        </p:spPr>
        <p:txBody>
          <a:bodyPr/>
          <a:lstStyle/>
          <a:p>
            <a:r>
              <a:rPr lang="en-US" altLang="zh-CN" sz="5400" dirty="0" smtClean="0">
                <a:solidFill>
                  <a:srgbClr val="0000FF"/>
                </a:solidFill>
              </a:rPr>
              <a:t>Act out the dialogue in groups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 descr="107839-12042512533510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0" name="WordArt 3"/>
          <p:cNvSpPr>
            <a:spLocks noChangeArrowheads="1" noChangeShapeType="1" noTextEdit="1"/>
          </p:cNvSpPr>
          <p:nvPr/>
        </p:nvSpPr>
        <p:spPr bwMode="auto">
          <a:xfrm>
            <a:off x="1116013" y="2438400"/>
            <a:ext cx="7127875" cy="1638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Language points </a:t>
            </a:r>
            <a:endParaRPr lang="zh-CN" altLang="en-US" sz="3600" b="1" kern="10" dirty="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60" name="Text Box 4"/>
          <p:cNvSpPr txBox="1">
            <a:spLocks noChangeArrowheads="1"/>
          </p:cNvSpPr>
          <p:nvPr/>
        </p:nvSpPr>
        <p:spPr bwMode="auto">
          <a:xfrm>
            <a:off x="685800" y="1524000"/>
            <a:ext cx="7543800" cy="4358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He </a:t>
            </a:r>
            <a:r>
              <a:rPr lang="en-US" altLang="zh-CN" sz="2800" b="1" dirty="0">
                <a:solidFill>
                  <a:srgbClr val="CC33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led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the people from failure to victory.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他领导人们从失败走向胜利。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Our monitor </a:t>
            </a:r>
            <a:r>
              <a:rPr lang="en-US" altLang="zh-CN" sz="2800" b="1" dirty="0">
                <a:solidFill>
                  <a:srgbClr val="CC33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led 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the discussion.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我们班长主持讨论。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Mr. Wang </a:t>
            </a:r>
            <a:r>
              <a:rPr lang="en-US" altLang="zh-CN" sz="2800" b="1" dirty="0">
                <a:solidFill>
                  <a:srgbClr val="CC33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leads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a basketball team.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王老师带领一支足球队。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This road </a:t>
            </a:r>
            <a:r>
              <a:rPr lang="en-US" altLang="zh-CN" sz="2800" b="1" dirty="0">
                <a:solidFill>
                  <a:srgbClr val="CC33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leads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to our school.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这条路通向我们学校。</a:t>
            </a:r>
          </a:p>
        </p:txBody>
      </p:sp>
      <p:sp>
        <p:nvSpPr>
          <p:cNvPr id="18434" name="Rectangle 5"/>
          <p:cNvSpPr>
            <a:spLocks noChangeArrowheads="1"/>
          </p:cNvSpPr>
          <p:nvPr/>
        </p:nvSpPr>
        <p:spPr bwMode="auto">
          <a:xfrm>
            <a:off x="609600" y="609600"/>
            <a:ext cx="7034213" cy="588963"/>
          </a:xfrm>
          <a:prstGeom prst="rect">
            <a:avLst/>
          </a:prstGeom>
          <a:noFill/>
          <a:ln w="9525">
            <a:solidFill>
              <a:srgbClr val="0066FF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lead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还有“领导；带领；通向”的意思。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47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47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47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47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47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474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474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474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4"/>
          <p:cNvSpPr>
            <a:spLocks noChangeArrowheads="1"/>
          </p:cNvSpPr>
          <p:nvPr/>
        </p:nvSpPr>
        <p:spPr bwMode="auto">
          <a:xfrm>
            <a:off x="533400" y="608013"/>
            <a:ext cx="6618288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What did you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ask for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? 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你要了什么？</a:t>
            </a:r>
          </a:p>
        </p:txBody>
      </p:sp>
      <p:sp>
        <p:nvSpPr>
          <p:cNvPr id="145413" name="Text Box 5"/>
          <p:cNvSpPr txBox="1">
            <a:spLocks noChangeArrowheads="1"/>
          </p:cNvSpPr>
          <p:nvPr/>
        </p:nvSpPr>
        <p:spPr bwMode="auto">
          <a:xfrm>
            <a:off x="838200" y="1524000"/>
            <a:ext cx="7543800" cy="1270000"/>
          </a:xfrm>
          <a:prstGeom prst="rect">
            <a:avLst/>
          </a:prstGeom>
          <a:noFill/>
          <a:ln w="9525">
            <a:solidFill>
              <a:srgbClr val="0066FF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ask for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后接物时，意思是“要求得到某物”；接人时；意思是“要求见到某人”。</a:t>
            </a:r>
          </a:p>
        </p:txBody>
      </p:sp>
      <p:sp>
        <p:nvSpPr>
          <p:cNvPr id="145414" name="Text Box 6"/>
          <p:cNvSpPr txBox="1">
            <a:spLocks noChangeArrowheads="1"/>
          </p:cNvSpPr>
          <p:nvPr/>
        </p:nvSpPr>
        <p:spPr bwMode="auto">
          <a:xfrm>
            <a:off x="685800" y="2895600"/>
            <a:ext cx="8001000" cy="2709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I will </a:t>
            </a:r>
            <a:r>
              <a:rPr lang="en-US" altLang="zh-CN" sz="2400" b="1" dirty="0">
                <a:solidFill>
                  <a:srgbClr val="CC33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ask for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a house next time. </a:t>
            </a:r>
          </a:p>
          <a:p>
            <a:pPr>
              <a:lnSpc>
                <a:spcPct val="12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下次我要一座房子。</a:t>
            </a:r>
          </a:p>
          <a:p>
            <a:pPr>
              <a:lnSpc>
                <a:spcPct val="12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He </a:t>
            </a:r>
            <a:r>
              <a:rPr lang="en-US" altLang="zh-CN" sz="2400" b="1" dirty="0">
                <a:solidFill>
                  <a:srgbClr val="CC33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asked for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much money. </a:t>
            </a:r>
          </a:p>
          <a:p>
            <a:pPr>
              <a:lnSpc>
                <a:spcPct val="12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他要了很多钱。</a:t>
            </a:r>
          </a:p>
          <a:p>
            <a:pPr>
              <a:lnSpc>
                <a:spcPct val="12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Someone is </a:t>
            </a:r>
            <a:r>
              <a:rPr lang="en-US" altLang="zh-CN" sz="2400" b="1" dirty="0">
                <a:solidFill>
                  <a:srgbClr val="CC33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asking for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you at the gate. </a:t>
            </a:r>
          </a:p>
          <a:p>
            <a:pPr>
              <a:lnSpc>
                <a:spcPct val="12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大门口有人找你。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145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1454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1454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1454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1454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1454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286000"/>
            <a:ext cx="8229600" cy="3810000"/>
          </a:xfrm>
        </p:spPr>
        <p:txBody>
          <a:bodyPr/>
          <a:lstStyle/>
          <a:p>
            <a:pPr>
              <a:lnSpc>
                <a:spcPct val="135000"/>
              </a:lnSpc>
              <a:buFont typeface="Arial" panose="020B0604020202020204" pitchFamily="34" charset="0"/>
              <a:buNone/>
            </a:pPr>
            <a:r>
              <a:rPr lang="zh-CN" altLang="en-US" b="1" smtClean="0">
                <a:ea typeface="黑体" panose="02010609060101010101" pitchFamily="49" charset="-122"/>
              </a:rPr>
              <a:t>他们已经结婚十多年了。 </a:t>
            </a:r>
          </a:p>
          <a:p>
            <a:pPr>
              <a:lnSpc>
                <a:spcPct val="135000"/>
              </a:lnSpc>
              <a:buFont typeface="Arial" panose="020B0604020202020204" pitchFamily="34" charset="0"/>
              <a:buNone/>
            </a:pPr>
            <a:r>
              <a:rPr lang="en-US" altLang="zh-CN" b="1" smtClean="0">
                <a:ea typeface="黑体" panose="02010609060101010101" pitchFamily="49" charset="-122"/>
              </a:rPr>
              <a:t>They have </a:t>
            </a:r>
            <a:r>
              <a:rPr lang="en-US" altLang="zh-CN" b="1" smtClean="0">
                <a:solidFill>
                  <a:srgbClr val="CC3399"/>
                </a:solidFill>
                <a:ea typeface="黑体" panose="02010609060101010101" pitchFamily="49" charset="-122"/>
              </a:rPr>
              <a:t>married</a:t>
            </a:r>
            <a:r>
              <a:rPr lang="en-US" altLang="zh-CN" b="1" smtClean="0">
                <a:ea typeface="黑体" panose="02010609060101010101" pitchFamily="49" charset="-122"/>
              </a:rPr>
              <a:t> for more than ten years.           </a:t>
            </a:r>
          </a:p>
          <a:p>
            <a:pPr>
              <a:lnSpc>
                <a:spcPct val="135000"/>
              </a:lnSpc>
              <a:buFont typeface="Arial" panose="020B0604020202020204" pitchFamily="34" charset="0"/>
              <a:buNone/>
            </a:pPr>
            <a:r>
              <a:rPr lang="en-US" altLang="zh-CN" b="1" smtClean="0">
                <a:ea typeface="黑体" panose="02010609060101010101" pitchFamily="49" charset="-122"/>
              </a:rPr>
              <a:t>                                                        </a:t>
            </a:r>
            <a:r>
              <a:rPr lang="zh-CN" altLang="en-US" b="1" smtClean="0">
                <a:ea typeface="黑体" panose="02010609060101010101" pitchFamily="49" charset="-122"/>
              </a:rPr>
              <a:t>（错）</a:t>
            </a:r>
          </a:p>
          <a:p>
            <a:pPr>
              <a:lnSpc>
                <a:spcPct val="135000"/>
              </a:lnSpc>
              <a:buFont typeface="Arial" panose="020B0604020202020204" pitchFamily="34" charset="0"/>
              <a:buNone/>
            </a:pPr>
            <a:r>
              <a:rPr lang="en-US" altLang="zh-CN" b="1" smtClean="0">
                <a:ea typeface="黑体" panose="02010609060101010101" pitchFamily="49" charset="-122"/>
              </a:rPr>
              <a:t>They have </a:t>
            </a:r>
            <a:r>
              <a:rPr lang="en-US" altLang="zh-CN" b="1" smtClean="0">
                <a:solidFill>
                  <a:srgbClr val="CC3399"/>
                </a:solidFill>
                <a:ea typeface="黑体" panose="02010609060101010101" pitchFamily="49" charset="-122"/>
              </a:rPr>
              <a:t>been married</a:t>
            </a:r>
            <a:r>
              <a:rPr lang="en-US" altLang="zh-CN" b="1" smtClean="0">
                <a:ea typeface="黑体" panose="02010609060101010101" pitchFamily="49" charset="-122"/>
              </a:rPr>
              <a:t> for more than ten </a:t>
            </a:r>
          </a:p>
          <a:p>
            <a:pPr>
              <a:lnSpc>
                <a:spcPct val="135000"/>
              </a:lnSpc>
              <a:buFont typeface="Arial" panose="020B0604020202020204" pitchFamily="34" charset="0"/>
              <a:buNone/>
            </a:pPr>
            <a:r>
              <a:rPr lang="en-US" altLang="zh-CN" b="1" smtClean="0">
                <a:ea typeface="黑体" panose="02010609060101010101" pitchFamily="49" charset="-122"/>
              </a:rPr>
              <a:t>years.                                              </a:t>
            </a:r>
            <a:r>
              <a:rPr lang="zh-CN" altLang="en-US" b="1" smtClean="0">
                <a:ea typeface="黑体" panose="02010609060101010101" pitchFamily="49" charset="-122"/>
              </a:rPr>
              <a:t>（对）</a:t>
            </a:r>
          </a:p>
        </p:txBody>
      </p:sp>
      <p:sp>
        <p:nvSpPr>
          <p:cNvPr id="20482" name="Rectangle 4"/>
          <p:cNvSpPr>
            <a:spLocks noChangeArrowheads="1"/>
          </p:cNvSpPr>
          <p:nvPr/>
        </p:nvSpPr>
        <p:spPr bwMode="auto">
          <a:xfrm>
            <a:off x="533400" y="762000"/>
            <a:ext cx="8229600" cy="1416050"/>
          </a:xfrm>
          <a:prstGeom prst="rect">
            <a:avLst/>
          </a:prstGeom>
          <a:noFill/>
          <a:ln w="9525">
            <a:solidFill>
              <a:srgbClr val="0066FF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>
              <a:lnSpc>
                <a:spcPct val="135000"/>
              </a:lnSpc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marry </a:t>
            </a: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是非延续性动词，当它用于完成时时</a:t>
            </a:r>
          </a:p>
          <a:p>
            <a:pPr>
              <a:lnSpc>
                <a:spcPct val="135000"/>
              </a:lnSpc>
            </a:pP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在肯定句中不能和表示一段时间的状语连用。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4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9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9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149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49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9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149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3"/>
          <p:cNvSpPr txBox="1">
            <a:spLocks noChangeArrowheads="1"/>
          </p:cNvSpPr>
          <p:nvPr/>
        </p:nvSpPr>
        <p:spPr bwMode="auto">
          <a:xfrm>
            <a:off x="982663" y="228684"/>
            <a:ext cx="8085137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zh-CN" sz="3200" b="1">
                <a:solidFill>
                  <a:schemeClr val="accent2"/>
                </a:solidFill>
                <a:latin typeface="Times New Roman" panose="02020603050405020304" pitchFamily="18" charset="0"/>
              </a:rPr>
              <a:t>Complete the dialogue with the words or phrases in the box. (P 87)</a:t>
            </a:r>
          </a:p>
        </p:txBody>
      </p:sp>
      <p:sp>
        <p:nvSpPr>
          <p:cNvPr id="21506" name="Text Box 4"/>
          <p:cNvSpPr txBox="1">
            <a:spLocks noChangeArrowheads="1"/>
          </p:cNvSpPr>
          <p:nvPr/>
        </p:nvSpPr>
        <p:spPr bwMode="auto">
          <a:xfrm>
            <a:off x="539750" y="1863783"/>
            <a:ext cx="8207375" cy="438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A: This is a magic box. You can find </a:t>
            </a:r>
          </a:p>
          <a:p>
            <a:pPr>
              <a:lnSpc>
                <a:spcPct val="11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  _________ you want in it.</a:t>
            </a:r>
          </a:p>
          <a:p>
            <a:pPr>
              <a:lnSpc>
                <a:spcPct val="11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B: Really? Can I ____ it ___ now?</a:t>
            </a:r>
          </a:p>
          <a:p>
            <a:pPr>
              <a:lnSpc>
                <a:spcPct val="11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A: Sure. What do you ________?</a:t>
            </a:r>
          </a:p>
          <a:p>
            <a:pPr>
              <a:lnSpc>
                <a:spcPct val="11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B: I wish a little dog would _____ out of </a:t>
            </a:r>
          </a:p>
          <a:p>
            <a:pPr>
              <a:lnSpc>
                <a:spcPct val="11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 the box.</a:t>
            </a:r>
          </a:p>
          <a:p>
            <a:pPr>
              <a:lnSpc>
                <a:spcPct val="11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A: No problem. Wait and see! It’s time </a:t>
            </a:r>
          </a:p>
          <a:p>
            <a:pPr>
              <a:lnSpc>
                <a:spcPct val="11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 to witness a miracle.</a:t>
            </a:r>
          </a:p>
        </p:txBody>
      </p:sp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1219200" y="2419408"/>
            <a:ext cx="1787525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</a:rPr>
              <a:t>whatever</a:t>
            </a:r>
          </a:p>
        </p:txBody>
      </p:sp>
      <p:sp>
        <p:nvSpPr>
          <p:cNvPr id="21508" name="Text Box 6"/>
          <p:cNvSpPr txBox="1">
            <a:spLocks noChangeArrowheads="1"/>
          </p:cNvSpPr>
          <p:nvPr/>
        </p:nvSpPr>
        <p:spPr bwMode="auto">
          <a:xfrm>
            <a:off x="533400" y="1219258"/>
            <a:ext cx="7315200" cy="579438"/>
          </a:xfrm>
          <a:prstGeom prst="rect">
            <a:avLst/>
          </a:prstGeom>
          <a:solidFill>
            <a:schemeClr val="folHlink">
              <a:alpha val="7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whatever    wish for    open…up     jump</a:t>
            </a:r>
          </a:p>
        </p:txBody>
      </p:sp>
      <p:sp>
        <p:nvSpPr>
          <p:cNvPr id="61447" name="Text Box 7"/>
          <p:cNvSpPr txBox="1">
            <a:spLocks noChangeArrowheads="1"/>
          </p:cNvSpPr>
          <p:nvPr/>
        </p:nvSpPr>
        <p:spPr bwMode="auto">
          <a:xfrm>
            <a:off x="3505200" y="2876608"/>
            <a:ext cx="1978025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</a:rPr>
              <a:t>open     up</a:t>
            </a:r>
          </a:p>
        </p:txBody>
      </p:sp>
      <p:sp>
        <p:nvSpPr>
          <p:cNvPr id="61448" name="Text Box 8"/>
          <p:cNvSpPr txBox="1">
            <a:spLocks noChangeArrowheads="1"/>
          </p:cNvSpPr>
          <p:nvPr/>
        </p:nvSpPr>
        <p:spPr bwMode="auto">
          <a:xfrm>
            <a:off x="4495800" y="3486208"/>
            <a:ext cx="1595438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</a:rPr>
              <a:t>wish for</a:t>
            </a:r>
          </a:p>
        </p:txBody>
      </p:sp>
      <p:sp>
        <p:nvSpPr>
          <p:cNvPr id="61449" name="Text Box 9"/>
          <p:cNvSpPr txBox="1">
            <a:spLocks noChangeArrowheads="1"/>
          </p:cNvSpPr>
          <p:nvPr/>
        </p:nvSpPr>
        <p:spPr bwMode="auto">
          <a:xfrm>
            <a:off x="5368925" y="3943408"/>
            <a:ext cx="1108075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</a:rPr>
              <a:t>jump</a:t>
            </a:r>
          </a:p>
        </p:txBody>
      </p:sp>
      <p:sp>
        <p:nvSpPr>
          <p:cNvPr id="21512" name="Oval 10"/>
          <p:cNvSpPr>
            <a:spLocks noChangeArrowheads="1"/>
          </p:cNvSpPr>
          <p:nvPr/>
        </p:nvSpPr>
        <p:spPr bwMode="auto">
          <a:xfrm>
            <a:off x="457200" y="381000"/>
            <a:ext cx="457200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</a:ln>
        </p:spPr>
        <p:txBody>
          <a:bodyPr wrap="none" lIns="118508" tIns="59255" rIns="118508" bIns="59255" anchor="ctr"/>
          <a:lstStyle/>
          <a:p>
            <a:pPr algn="ctr" defTabSz="913130"/>
            <a:r>
              <a:rPr lang="en-US" altLang="zh-CN" sz="3600" b="1">
                <a:solidFill>
                  <a:schemeClr val="bg1"/>
                </a:solidFill>
                <a:latin typeface="宋体" panose="02010600030101010101" pitchFamily="2" charset="-122"/>
              </a:rPr>
              <a:t>2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1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1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1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5" grpId="0"/>
      <p:bldP spid="61447" grpId="0"/>
      <p:bldP spid="61448" grpId="0"/>
      <p:bldP spid="6144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WordArt 2"/>
          <p:cNvSpPr>
            <a:spLocks noChangeArrowheads="1" noChangeShapeType="1" noTextEdit="1"/>
          </p:cNvSpPr>
          <p:nvPr/>
        </p:nvSpPr>
        <p:spPr bwMode="auto">
          <a:xfrm>
            <a:off x="2574965" y="685872"/>
            <a:ext cx="3024188" cy="6492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Narrow" panose="020B0606020202030204"/>
              </a:rPr>
              <a:t>Homework</a:t>
            </a:r>
            <a:endParaRPr lang="zh-CN" altLang="en-US" sz="3600" b="1" kern="10" dirty="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 Narrow" panose="020B0606020202030204"/>
            </a:endParaRPr>
          </a:p>
        </p:txBody>
      </p:sp>
      <p:sp>
        <p:nvSpPr>
          <p:cNvPr id="199684" name="Text Box 4"/>
          <p:cNvSpPr>
            <a:spLocks noChangeArrowheads="1"/>
          </p:cNvSpPr>
          <p:nvPr/>
        </p:nvSpPr>
        <p:spPr bwMode="auto">
          <a:xfrm>
            <a:off x="685800" y="1524050"/>
            <a:ext cx="7777163" cy="372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609600" indent="-609600">
              <a:lnSpc>
                <a:spcPct val="11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1. Learn the new words and phrases by heart after class.</a:t>
            </a:r>
          </a:p>
          <a:p>
            <a:pPr marL="609600" indent="-609600">
              <a:lnSpc>
                <a:spcPct val="11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2. Read the whole story </a:t>
            </a:r>
            <a:r>
              <a:rPr lang="en-US" altLang="zh-CN" sz="3600" b="1" i="1" dirty="0">
                <a:latin typeface="Times New Roman" panose="02020603050405020304" pitchFamily="18" charset="0"/>
              </a:rPr>
              <a:t>The Fisherman and the Fish </a:t>
            </a:r>
            <a:r>
              <a:rPr lang="en-US" altLang="zh-CN" sz="3600" b="1" dirty="0">
                <a:latin typeface="Times New Roman" panose="02020603050405020304" pitchFamily="18" charset="0"/>
              </a:rPr>
              <a:t>from book or the Internet.</a:t>
            </a:r>
            <a:endParaRPr lang="en-US" altLang="zh-CN" sz="3600" dirty="0">
              <a:latin typeface="Times New Roman" panose="02020603050405020304" pitchFamily="18" charset="0"/>
            </a:endParaRPr>
          </a:p>
          <a:p>
            <a:pPr marL="609600" indent="-609600">
              <a:lnSpc>
                <a:spcPct val="11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3. Preview </a:t>
            </a:r>
            <a:r>
              <a:rPr lang="en-US" altLang="zh-CN" sz="36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Lesson 34 </a:t>
            </a:r>
            <a:r>
              <a:rPr lang="en-US" altLang="zh-CN" sz="3600" b="1" dirty="0">
                <a:latin typeface="Times New Roman" panose="02020603050405020304" pitchFamily="18" charset="0"/>
              </a:rPr>
              <a:t>on page 88</a:t>
            </a:r>
            <a:r>
              <a:rPr lang="en-US" altLang="zh-CN" sz="3600" b="1" dirty="0" smtClean="0">
                <a:latin typeface="Times New Roman" panose="02020603050405020304" pitchFamily="18" charset="0"/>
              </a:rPr>
              <a:t>. </a:t>
            </a:r>
            <a:endParaRPr lang="en-US" altLang="zh-CN" sz="36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9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68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2" descr="pair%20readi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88125" y="333375"/>
            <a:ext cx="1584325" cy="108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3203575" y="692150"/>
            <a:ext cx="2592388" cy="644525"/>
          </a:xfrm>
          <a:prstGeom prst="rect">
            <a:avLst/>
          </a:prstGeom>
          <a:solidFill>
            <a:srgbClr val="00FFFF"/>
          </a:solidFill>
          <a:ln w="38100" cmpd="dbl">
            <a:solidFill>
              <a:srgbClr val="339966"/>
            </a:solidFill>
            <a:miter lim="800000"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zh-CN" altLang="zh-CN" sz="3600" b="1" dirty="0">
                <a:latin typeface="Times New Roman" panose="02020603050405020304" pitchFamily="18" charset="0"/>
              </a:rPr>
              <a:t>学习目标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914400" y="1905000"/>
            <a:ext cx="7416800" cy="3869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1. To learn the story </a:t>
            </a:r>
            <a:r>
              <a:rPr lang="en-US" altLang="zh-CN" sz="3200" b="1" i="1" dirty="0">
                <a:latin typeface="Times New Roman" panose="02020603050405020304" pitchFamily="18" charset="0"/>
              </a:rPr>
              <a:t>The Fisherman and the Goldfish</a:t>
            </a:r>
          </a:p>
          <a:p>
            <a:pPr>
              <a:lnSpc>
                <a:spcPct val="13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2. To listen and enjoy the play that Danny, Jenny and Kim performed</a:t>
            </a:r>
          </a:p>
          <a:p>
            <a:pPr>
              <a:lnSpc>
                <a:spcPct val="13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3. To learn some useful words and expressions 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69" name="Group 3"/>
          <p:cNvGrpSpPr/>
          <p:nvPr/>
        </p:nvGrpSpPr>
        <p:grpSpPr bwMode="auto">
          <a:xfrm>
            <a:off x="2667000" y="90"/>
            <a:ext cx="2879725" cy="1138237"/>
            <a:chOff x="2154" y="218"/>
            <a:chExt cx="1814" cy="717"/>
          </a:xfrm>
        </p:grpSpPr>
        <p:pic>
          <p:nvPicPr>
            <p:cNvPr id="7170" name="Picture 4" descr="08061123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154" y="218"/>
              <a:ext cx="1814" cy="7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171" name="Text Box 5"/>
            <p:cNvSpPr txBox="1">
              <a:spLocks noChangeArrowheads="1"/>
            </p:cNvSpPr>
            <p:nvPr/>
          </p:nvSpPr>
          <p:spPr bwMode="auto">
            <a:xfrm>
              <a:off x="2565" y="350"/>
              <a:ext cx="1041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20000"/>
                </a:spcBef>
              </a:pPr>
              <a:r>
                <a:rPr lang="en-US" altLang="zh-CN" sz="4000" b="1" dirty="0">
                  <a:solidFill>
                    <a:srgbClr val="FF3399"/>
                  </a:solidFill>
                  <a:latin typeface="Times New Roman" panose="02020603050405020304" pitchFamily="18" charset="0"/>
                </a:rPr>
                <a:t>Words</a:t>
              </a:r>
              <a:endParaRPr lang="en-GB" altLang="zh-CN" sz="4000" b="1" dirty="0">
                <a:solidFill>
                  <a:srgbClr val="FF3399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63494" name="Text Box 6"/>
          <p:cNvSpPr txBox="1">
            <a:spLocks noChangeArrowheads="1"/>
          </p:cNvSpPr>
          <p:nvPr/>
        </p:nvSpPr>
        <p:spPr bwMode="auto">
          <a:xfrm>
            <a:off x="1143000" y="1384390"/>
            <a:ext cx="1787525" cy="447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/>
            <a:r>
              <a:rPr lang="en-US" altLang="zh-CN" sz="3200" b="1" dirty="0">
                <a:solidFill>
                  <a:srgbClr val="6699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goldfish</a:t>
            </a:r>
          </a:p>
          <a:p>
            <a:pPr algn="r"/>
            <a:r>
              <a:rPr lang="en-US" altLang="zh-CN" sz="3200" b="1" dirty="0">
                <a:solidFill>
                  <a:srgbClr val="6699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wife</a:t>
            </a:r>
          </a:p>
          <a:p>
            <a:pPr algn="r"/>
            <a:r>
              <a:rPr lang="en-US" altLang="zh-CN" sz="3200" b="1" dirty="0">
                <a:solidFill>
                  <a:srgbClr val="6699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net</a:t>
            </a:r>
          </a:p>
          <a:p>
            <a:pPr algn="r"/>
            <a:r>
              <a:rPr lang="en-US" altLang="zh-CN" sz="3200" b="1" dirty="0">
                <a:solidFill>
                  <a:srgbClr val="6699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whatever</a:t>
            </a:r>
          </a:p>
          <a:p>
            <a:pPr algn="r"/>
            <a:endParaRPr lang="en-US" altLang="zh-CN" sz="3200" b="1" dirty="0">
              <a:solidFill>
                <a:srgbClr val="6699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algn="r"/>
            <a:r>
              <a:rPr lang="en-US" altLang="zh-CN" sz="3200" b="1" dirty="0">
                <a:solidFill>
                  <a:srgbClr val="6699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God</a:t>
            </a:r>
          </a:p>
          <a:p>
            <a:pPr algn="r"/>
            <a:r>
              <a:rPr lang="en-US" altLang="zh-CN" sz="3200" b="1" dirty="0">
                <a:solidFill>
                  <a:srgbClr val="6699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grey</a:t>
            </a:r>
          </a:p>
          <a:p>
            <a:pPr algn="r"/>
            <a:r>
              <a:rPr lang="en-US" altLang="zh-CN" sz="3200" b="1" dirty="0">
                <a:solidFill>
                  <a:srgbClr val="6699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marry</a:t>
            </a:r>
          </a:p>
          <a:p>
            <a:pPr algn="r"/>
            <a:r>
              <a:rPr lang="en-US" altLang="zh-CN" sz="3200" b="1" dirty="0">
                <a:solidFill>
                  <a:srgbClr val="6699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ours</a:t>
            </a:r>
          </a:p>
        </p:txBody>
      </p:sp>
      <p:sp>
        <p:nvSpPr>
          <p:cNvPr id="63495" name="Text Box 7"/>
          <p:cNvSpPr txBox="1">
            <a:spLocks noChangeArrowheads="1"/>
          </p:cNvSpPr>
          <p:nvPr/>
        </p:nvSpPr>
        <p:spPr bwMode="auto">
          <a:xfrm>
            <a:off x="3468688" y="1384390"/>
            <a:ext cx="5457825" cy="447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 i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n. 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金鱼</a:t>
            </a:r>
          </a:p>
          <a:p>
            <a:r>
              <a:rPr lang="en-US" altLang="zh-CN" sz="3200" b="1" i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n.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妻子</a:t>
            </a:r>
          </a:p>
          <a:p>
            <a:r>
              <a:rPr lang="en-US" altLang="zh-CN" sz="3200" b="1" i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n.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网；网络</a:t>
            </a:r>
          </a:p>
          <a:p>
            <a:r>
              <a:rPr lang="en-US" altLang="zh-CN" sz="3200" b="1" i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pron.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无论什么；不管什么；</a:t>
            </a:r>
          </a:p>
          <a:p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  任何（每样）事物</a:t>
            </a:r>
          </a:p>
          <a:p>
            <a:r>
              <a:rPr lang="en-US" altLang="zh-CN" sz="3200" b="1" i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n.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上帝</a:t>
            </a:r>
          </a:p>
          <a:p>
            <a:r>
              <a:rPr lang="en-US" altLang="zh-CN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adj</a:t>
            </a:r>
            <a:r>
              <a:rPr lang="en-US" altLang="zh-CN" sz="3200" b="1" i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.&amp;n.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灰色（的）</a:t>
            </a:r>
          </a:p>
          <a:p>
            <a:r>
              <a:rPr lang="en-US" altLang="zh-CN" sz="3200" b="1" i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v.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结婚；嫁；娶</a:t>
            </a:r>
          </a:p>
          <a:p>
            <a:r>
              <a:rPr lang="en-US" altLang="zh-CN" sz="3200" b="1" i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pron. 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我们的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3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63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634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634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634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634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634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634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500"/>
                                        <p:tgtEl>
                                          <p:spTgt spid="634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0" dur="500"/>
                                        <p:tgtEl>
                                          <p:spTgt spid="634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2"/>
          <p:cNvSpPr txBox="1">
            <a:spLocks noChangeArrowheads="1"/>
          </p:cNvSpPr>
          <p:nvPr/>
        </p:nvSpPr>
        <p:spPr bwMode="auto">
          <a:xfrm>
            <a:off x="457200" y="228684"/>
            <a:ext cx="8439150" cy="575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5000"/>
              </a:lnSpc>
            </a:pPr>
            <a:r>
              <a:rPr lang="en-US" altLang="zh-CN" sz="3200" b="1" dirty="0">
                <a:solidFill>
                  <a:srgbClr val="6699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Ⅰ. </a:t>
            </a:r>
            <a:r>
              <a:rPr lang="zh-CN" altLang="en-US" sz="3200" b="1" dirty="0">
                <a:solidFill>
                  <a:srgbClr val="6699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根据汉语提示完成句子。</a:t>
            </a:r>
          </a:p>
          <a:p>
            <a:pPr>
              <a:lnSpc>
                <a:spcPct val="115000"/>
              </a:lnSpc>
              <a:buFont typeface="Arial" panose="020B0604020202020204" pitchFamily="34" charset="0"/>
              <a:buAutoNum type="arabicPeriod"/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That will be his ____ (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妻子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) with him, I </a:t>
            </a:r>
          </a:p>
          <a:p>
            <a:pPr>
              <a:lnSpc>
                <a:spcPct val="115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suppose. </a:t>
            </a:r>
          </a:p>
          <a:p>
            <a:pPr>
              <a:lnSpc>
                <a:spcPct val="115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2. Several fishermen sat on wooden barrels, tending their ____ (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网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).  </a:t>
            </a:r>
          </a:p>
          <a:p>
            <a:pPr>
              <a:lnSpc>
                <a:spcPct val="115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3. ________ (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无论什么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) you want, I will give you.</a:t>
            </a:r>
          </a:p>
          <a:p>
            <a:pPr>
              <a:lnSpc>
                <a:spcPct val="115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4. Her face faded away into ____ (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灰色的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).   </a:t>
            </a:r>
          </a:p>
          <a:p>
            <a:pPr>
              <a:lnSpc>
                <a:spcPct val="115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5. He wanted to _____ Lucy.  </a:t>
            </a:r>
          </a:p>
          <a:p>
            <a:pPr>
              <a:lnSpc>
                <a:spcPct val="115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6. His opinion is different from ____ (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我们的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).</a:t>
            </a:r>
          </a:p>
        </p:txBody>
      </p:sp>
      <p:sp>
        <p:nvSpPr>
          <p:cNvPr id="97283" name="Text Box 3"/>
          <p:cNvSpPr txBox="1">
            <a:spLocks noChangeArrowheads="1"/>
          </p:cNvSpPr>
          <p:nvPr/>
        </p:nvSpPr>
        <p:spPr bwMode="auto">
          <a:xfrm>
            <a:off x="3589338" y="795422"/>
            <a:ext cx="906462" cy="65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5000"/>
              </a:lnSpc>
            </a:pPr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wife</a:t>
            </a:r>
          </a:p>
        </p:txBody>
      </p:sp>
      <p:sp>
        <p:nvSpPr>
          <p:cNvPr id="97284" name="Text Box 4"/>
          <p:cNvSpPr txBox="1">
            <a:spLocks noChangeArrowheads="1"/>
          </p:cNvSpPr>
          <p:nvPr/>
        </p:nvSpPr>
        <p:spPr bwMode="auto">
          <a:xfrm>
            <a:off x="3219450" y="2471822"/>
            <a:ext cx="971550" cy="65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5000"/>
              </a:lnSpc>
            </a:pPr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nets</a:t>
            </a:r>
          </a:p>
        </p:txBody>
      </p:sp>
      <p:sp>
        <p:nvSpPr>
          <p:cNvPr id="97285" name="Text Box 5"/>
          <p:cNvSpPr txBox="1">
            <a:spLocks noChangeArrowheads="1"/>
          </p:cNvSpPr>
          <p:nvPr/>
        </p:nvSpPr>
        <p:spPr bwMode="auto">
          <a:xfrm>
            <a:off x="817563" y="3048084"/>
            <a:ext cx="2001837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5000"/>
              </a:lnSpc>
            </a:pPr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Whatever </a:t>
            </a:r>
          </a:p>
        </p:txBody>
      </p:sp>
      <p:sp>
        <p:nvSpPr>
          <p:cNvPr id="97286" name="Text Box 6"/>
          <p:cNvSpPr txBox="1">
            <a:spLocks noChangeArrowheads="1"/>
          </p:cNvSpPr>
          <p:nvPr/>
        </p:nvSpPr>
        <p:spPr bwMode="auto">
          <a:xfrm>
            <a:off x="5372100" y="4072022"/>
            <a:ext cx="952500" cy="65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5000"/>
              </a:lnSpc>
            </a:pPr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grey</a:t>
            </a:r>
          </a:p>
        </p:txBody>
      </p:sp>
      <p:sp>
        <p:nvSpPr>
          <p:cNvPr id="97287" name="Text Box 7"/>
          <p:cNvSpPr txBox="1">
            <a:spLocks noChangeArrowheads="1"/>
          </p:cNvSpPr>
          <p:nvPr/>
        </p:nvSpPr>
        <p:spPr bwMode="auto">
          <a:xfrm>
            <a:off x="3205163" y="4681622"/>
            <a:ext cx="1290637" cy="65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5000"/>
              </a:lnSpc>
            </a:pPr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marry</a:t>
            </a:r>
          </a:p>
        </p:txBody>
      </p:sp>
      <p:sp>
        <p:nvSpPr>
          <p:cNvPr id="97288" name="Text Box 8"/>
          <p:cNvSpPr txBox="1">
            <a:spLocks noChangeArrowheads="1"/>
          </p:cNvSpPr>
          <p:nvPr/>
        </p:nvSpPr>
        <p:spPr bwMode="auto">
          <a:xfrm>
            <a:off x="5943600" y="5257884"/>
            <a:ext cx="952500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5000"/>
              </a:lnSpc>
            </a:pPr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ours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7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7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7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7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7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7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/>
      <p:bldP spid="97284" grpId="0"/>
      <p:bldP spid="97285" grpId="0"/>
      <p:bldP spid="97286" grpId="0"/>
      <p:bldP spid="97287" grpId="0"/>
      <p:bldP spid="9728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2"/>
          <p:cNvSpPr txBox="1">
            <a:spLocks noChangeArrowheads="1"/>
          </p:cNvSpPr>
          <p:nvPr/>
        </p:nvSpPr>
        <p:spPr bwMode="auto">
          <a:xfrm>
            <a:off x="1201612" y="152486"/>
            <a:ext cx="6913562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0066FF"/>
                </a:solidFill>
              </a:rPr>
              <a:t>Have you read the story </a:t>
            </a:r>
            <a:r>
              <a:rPr lang="en-US" altLang="zh-CN" sz="3600" b="1" i="1">
                <a:solidFill>
                  <a:srgbClr val="0066FF"/>
                </a:solidFill>
              </a:rPr>
              <a:t>The Fisherman and the Goldfish</a:t>
            </a:r>
            <a:r>
              <a:rPr lang="en-US" altLang="zh-CN" sz="3600" b="1">
                <a:solidFill>
                  <a:srgbClr val="0066FF"/>
                </a:solidFill>
              </a:rPr>
              <a:t>?</a:t>
            </a:r>
          </a:p>
        </p:txBody>
      </p:sp>
      <p:sp>
        <p:nvSpPr>
          <p:cNvPr id="9218" name="Rectangle 3"/>
          <p:cNvSpPr>
            <a:spLocks noChangeArrowheads="1"/>
          </p:cNvSpPr>
          <p:nvPr/>
        </p:nvSpPr>
        <p:spPr bwMode="auto">
          <a:xfrm>
            <a:off x="879349" y="1508211"/>
            <a:ext cx="8207375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        </a:t>
            </a:r>
          </a:p>
        </p:txBody>
      </p:sp>
      <p:pic>
        <p:nvPicPr>
          <p:cNvPr id="9219" name="Picture 4" descr="u=916179707,2194967547&amp;fm=23&amp;gp=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5124" y="1665373"/>
            <a:ext cx="2555875" cy="367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5"/>
          <p:cNvGrpSpPr/>
          <p:nvPr/>
        </p:nvGrpSpPr>
        <p:grpSpPr bwMode="auto">
          <a:xfrm>
            <a:off x="2747837" y="1665373"/>
            <a:ext cx="6624637" cy="4152900"/>
            <a:chOff x="1322" y="-266"/>
            <a:chExt cx="4173" cy="2616"/>
          </a:xfrm>
        </p:grpSpPr>
        <p:sp>
          <p:nvSpPr>
            <p:cNvPr id="9221" name="AutoShape 6"/>
            <p:cNvSpPr>
              <a:spLocks noChangeArrowheads="1"/>
            </p:cNvSpPr>
            <p:nvPr/>
          </p:nvSpPr>
          <p:spPr bwMode="auto">
            <a:xfrm>
              <a:off x="1322" y="1125"/>
              <a:ext cx="4173" cy="1225"/>
            </a:xfrm>
            <a:prstGeom prst="cloudCallout">
              <a:avLst>
                <a:gd name="adj1" fmla="val -58579"/>
                <a:gd name="adj2" fmla="val 72778"/>
              </a:avLst>
            </a:prstGeom>
            <a:solidFill>
              <a:srgbClr val="CCFFFF"/>
            </a:solidFill>
            <a:ln w="9525">
              <a:solidFill>
                <a:schemeClr val="bg1"/>
              </a:solidFill>
              <a:round/>
            </a:ln>
          </p:spPr>
          <p:txBody>
            <a:bodyPr/>
            <a:lstStyle/>
            <a:p>
              <a:pPr algn="ctr"/>
              <a:endParaRPr lang="zh-CN" altLang="zh-CN"/>
            </a:p>
          </p:txBody>
        </p:sp>
        <p:sp>
          <p:nvSpPr>
            <p:cNvPr id="9222" name="Text Box 7"/>
            <p:cNvSpPr txBox="1">
              <a:spLocks noChangeArrowheads="1"/>
            </p:cNvSpPr>
            <p:nvPr/>
          </p:nvSpPr>
          <p:spPr bwMode="auto">
            <a:xfrm>
              <a:off x="1436" y="-266"/>
              <a:ext cx="3493" cy="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3600" b="1">
                  <a:latin typeface="Times New Roman" panose="02020603050405020304" pitchFamily="18" charset="0"/>
                </a:rPr>
                <a:t>Do you know who wrote this story?</a:t>
              </a:r>
              <a:endParaRPr lang="en-US" altLang="zh-CN"/>
            </a:p>
          </p:txBody>
        </p:sp>
      </p:grp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2930398" y="2855998"/>
            <a:ext cx="5070511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4000" b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亚历山大</a:t>
            </a:r>
            <a:r>
              <a:rPr lang="en-US" altLang="zh-CN" sz="4000" b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·</a:t>
            </a:r>
            <a:r>
              <a:rPr lang="zh-CN" altLang="en-US" sz="4000" b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谢尔盖耶维奇</a:t>
            </a:r>
            <a:r>
              <a:rPr lang="en-US" altLang="zh-CN" sz="4000" b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·</a:t>
            </a:r>
            <a:r>
              <a:rPr lang="zh-CN" altLang="en-US" sz="4000" b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普希金</a:t>
            </a:r>
            <a:endParaRPr lang="zh-CN" altLang="en-US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3">
            <a:hlinkClick r:id="rId2" action="ppaction://hlinkfile"/>
          </p:cNvPr>
          <p:cNvSpPr txBox="1">
            <a:spLocks noChangeArrowheads="1"/>
          </p:cNvSpPr>
          <p:nvPr/>
        </p:nvSpPr>
        <p:spPr bwMode="auto">
          <a:xfrm>
            <a:off x="1143000" y="1066800"/>
            <a:ext cx="7848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zh-CN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Number the sentences in the correct order. </a:t>
            </a:r>
          </a:p>
        </p:txBody>
      </p:sp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1066800" y="1600248"/>
            <a:ext cx="7797800" cy="437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AutoNum type="arabicPeriod"/>
            </a:pPr>
            <a:r>
              <a:rPr lang="en-US" altLang="zh-CN" sz="3200" b="1" dirty="0">
                <a:latin typeface="Times New Roman" panose="02020603050405020304" pitchFamily="18" charset="0"/>
              </a:rPr>
              <a:t>The fisherman told his wife about catching a goldfish.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AutoNum type="arabicPeriod"/>
            </a:pPr>
            <a:r>
              <a:rPr lang="en-US" altLang="zh-CN" sz="3200" b="1" dirty="0">
                <a:latin typeface="Times New Roman" panose="02020603050405020304" pitchFamily="18" charset="0"/>
              </a:rPr>
              <a:t>A poor fisherman with a hat went out fishing.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AutoNum type="arabicPeriod"/>
            </a:pPr>
            <a:r>
              <a:rPr lang="en-US" altLang="zh-CN" sz="3200" b="1" dirty="0">
                <a:latin typeface="Times New Roman" panose="02020603050405020304" pitchFamily="18" charset="0"/>
              </a:rPr>
              <a:t>The wife wanted the fisherman to ask for a new house.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AutoNum type="arabicPeriod"/>
            </a:pPr>
            <a:r>
              <a:rPr lang="en-US" altLang="zh-CN" sz="3200" b="1" dirty="0">
                <a:latin typeface="Times New Roman" panose="02020603050405020304" pitchFamily="18" charset="0"/>
              </a:rPr>
              <a:t>The fisherman let the talking fish go.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AutoNum type="arabicPeriod"/>
            </a:pPr>
            <a:r>
              <a:rPr lang="en-US" altLang="zh-CN" sz="3200" b="1" dirty="0">
                <a:latin typeface="Times New Roman" panose="02020603050405020304" pitchFamily="18" charset="0"/>
              </a:rPr>
              <a:t>The fisherman caught a talking fish.</a:t>
            </a:r>
          </a:p>
        </p:txBody>
      </p:sp>
      <p:sp>
        <p:nvSpPr>
          <p:cNvPr id="10243" name="Rectangle 5"/>
          <p:cNvSpPr>
            <a:spLocks noChangeArrowheads="1"/>
          </p:cNvSpPr>
          <p:nvPr/>
        </p:nvSpPr>
        <p:spPr bwMode="auto">
          <a:xfrm>
            <a:off x="582613" y="1673273"/>
            <a:ext cx="504825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zh-CN" sz="3200"/>
          </a:p>
        </p:txBody>
      </p:sp>
      <p:sp>
        <p:nvSpPr>
          <p:cNvPr id="10244" name="Rectangle 6"/>
          <p:cNvSpPr>
            <a:spLocks noChangeArrowheads="1"/>
          </p:cNvSpPr>
          <p:nvPr/>
        </p:nvSpPr>
        <p:spPr bwMode="auto">
          <a:xfrm>
            <a:off x="582613" y="2778173"/>
            <a:ext cx="504825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zh-CN" sz="3200"/>
          </a:p>
        </p:txBody>
      </p:sp>
      <p:sp>
        <p:nvSpPr>
          <p:cNvPr id="10245" name="Rectangle 7"/>
          <p:cNvSpPr>
            <a:spLocks noChangeArrowheads="1"/>
          </p:cNvSpPr>
          <p:nvPr/>
        </p:nvSpPr>
        <p:spPr bwMode="auto">
          <a:xfrm>
            <a:off x="533400" y="3809990"/>
            <a:ext cx="504825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zh-CN" sz="3200"/>
          </a:p>
        </p:txBody>
      </p:sp>
      <p:sp>
        <p:nvSpPr>
          <p:cNvPr id="10246" name="Rectangle 8"/>
          <p:cNvSpPr>
            <a:spLocks noChangeArrowheads="1"/>
          </p:cNvSpPr>
          <p:nvPr/>
        </p:nvSpPr>
        <p:spPr bwMode="auto">
          <a:xfrm>
            <a:off x="534988" y="4762490"/>
            <a:ext cx="504825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zh-CN" sz="3200"/>
          </a:p>
        </p:txBody>
      </p:sp>
      <p:sp>
        <p:nvSpPr>
          <p:cNvPr id="10247" name="Rectangle 9"/>
          <p:cNvSpPr>
            <a:spLocks noChangeArrowheads="1"/>
          </p:cNvSpPr>
          <p:nvPr/>
        </p:nvSpPr>
        <p:spPr bwMode="auto">
          <a:xfrm>
            <a:off x="533400" y="5475235"/>
            <a:ext cx="504825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zh-CN" sz="3200"/>
          </a:p>
        </p:txBody>
      </p:sp>
      <p:sp>
        <p:nvSpPr>
          <p:cNvPr id="60426" name="Text Box 10"/>
          <p:cNvSpPr txBox="1">
            <a:spLocks noChangeArrowheads="1"/>
          </p:cNvSpPr>
          <p:nvPr/>
        </p:nvSpPr>
        <p:spPr bwMode="auto">
          <a:xfrm>
            <a:off x="609600" y="1665335"/>
            <a:ext cx="406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>
                <a:solidFill>
                  <a:srgbClr val="FF3300"/>
                </a:solidFill>
              </a:rPr>
              <a:t>4</a:t>
            </a:r>
          </a:p>
        </p:txBody>
      </p:sp>
      <p:sp>
        <p:nvSpPr>
          <p:cNvPr id="60427" name="Text Box 11"/>
          <p:cNvSpPr txBox="1">
            <a:spLocks noChangeArrowheads="1"/>
          </p:cNvSpPr>
          <p:nvPr/>
        </p:nvSpPr>
        <p:spPr bwMode="auto">
          <a:xfrm>
            <a:off x="609600" y="2732135"/>
            <a:ext cx="406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>
                <a:solidFill>
                  <a:srgbClr val="FF3300"/>
                </a:solidFill>
              </a:rPr>
              <a:t>1</a:t>
            </a:r>
          </a:p>
        </p:txBody>
      </p:sp>
      <p:sp>
        <p:nvSpPr>
          <p:cNvPr id="60428" name="Text Box 12"/>
          <p:cNvSpPr txBox="1">
            <a:spLocks noChangeArrowheads="1"/>
          </p:cNvSpPr>
          <p:nvPr/>
        </p:nvSpPr>
        <p:spPr bwMode="auto">
          <a:xfrm>
            <a:off x="534988" y="3813165"/>
            <a:ext cx="406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>
                <a:solidFill>
                  <a:srgbClr val="FF3300"/>
                </a:solidFill>
              </a:rPr>
              <a:t>5</a:t>
            </a:r>
          </a:p>
        </p:txBody>
      </p:sp>
      <p:sp>
        <p:nvSpPr>
          <p:cNvPr id="60429" name="Text Box 13"/>
          <p:cNvSpPr txBox="1">
            <a:spLocks noChangeArrowheads="1"/>
          </p:cNvSpPr>
          <p:nvPr/>
        </p:nvSpPr>
        <p:spPr bwMode="auto">
          <a:xfrm>
            <a:off x="584200" y="4727565"/>
            <a:ext cx="406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>
                <a:solidFill>
                  <a:srgbClr val="FF3300"/>
                </a:solidFill>
              </a:rPr>
              <a:t>3</a:t>
            </a:r>
          </a:p>
        </p:txBody>
      </p:sp>
      <p:sp>
        <p:nvSpPr>
          <p:cNvPr id="60430" name="Text Box 14"/>
          <p:cNvSpPr txBox="1">
            <a:spLocks noChangeArrowheads="1"/>
          </p:cNvSpPr>
          <p:nvPr/>
        </p:nvSpPr>
        <p:spPr bwMode="auto">
          <a:xfrm>
            <a:off x="584200" y="5410148"/>
            <a:ext cx="406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>
                <a:solidFill>
                  <a:srgbClr val="FF3300"/>
                </a:solidFill>
              </a:rPr>
              <a:t>2</a:t>
            </a:r>
          </a:p>
        </p:txBody>
      </p:sp>
      <p:sp>
        <p:nvSpPr>
          <p:cNvPr id="10253" name="Oval 15"/>
          <p:cNvSpPr>
            <a:spLocks noChangeArrowheads="1"/>
          </p:cNvSpPr>
          <p:nvPr/>
        </p:nvSpPr>
        <p:spPr bwMode="auto">
          <a:xfrm>
            <a:off x="609600" y="1084263"/>
            <a:ext cx="406400" cy="3810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</a:ln>
        </p:spPr>
        <p:txBody>
          <a:bodyPr wrap="none" lIns="118508" tIns="59255" rIns="118508" bIns="59255" anchor="ctr"/>
          <a:lstStyle/>
          <a:p>
            <a:pPr algn="ctr" defTabSz="913130"/>
            <a:r>
              <a:rPr lang="en-US" altLang="zh-CN" sz="3100" b="1" dirty="0">
                <a:solidFill>
                  <a:schemeClr val="bg1"/>
                </a:solidFill>
                <a:latin typeface="宋体" panose="02010600030101010101" pitchFamily="2" charset="-122"/>
              </a:rPr>
              <a:t>1</a:t>
            </a:r>
          </a:p>
        </p:txBody>
      </p:sp>
      <p:sp>
        <p:nvSpPr>
          <p:cNvPr id="10254" name="Text Box 16"/>
          <p:cNvSpPr txBox="1">
            <a:spLocks noChangeArrowheads="1"/>
          </p:cNvSpPr>
          <p:nvPr/>
        </p:nvSpPr>
        <p:spPr bwMode="auto">
          <a:xfrm>
            <a:off x="381000" y="182563"/>
            <a:ext cx="2870200" cy="717550"/>
          </a:xfrm>
          <a:prstGeom prst="rect">
            <a:avLst/>
          </a:prstGeom>
          <a:solidFill>
            <a:srgbClr val="CC6600">
              <a:alpha val="7294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5" rIns="91429" bIns="45715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1313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1313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1313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1313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4100" b="1" dirty="0">
                <a:solidFill>
                  <a:schemeClr val="bg1"/>
                </a:solidFill>
              </a:rPr>
              <a:t>Let’s Do It!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0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0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0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0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0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6" grpId="0"/>
      <p:bldP spid="60427" grpId="0"/>
      <p:bldP spid="60428" grpId="0"/>
      <p:bldP spid="60429" grpId="0"/>
      <p:bldP spid="604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29325" y="4067175"/>
            <a:ext cx="3114675" cy="279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6" name="Rectangle 4"/>
          <p:cNvSpPr>
            <a:spLocks noChangeArrowheads="1"/>
          </p:cNvSpPr>
          <p:nvPr/>
        </p:nvSpPr>
        <p:spPr bwMode="auto">
          <a:xfrm>
            <a:off x="228600" y="2057400"/>
            <a:ext cx="8305800" cy="350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b="1" dirty="0">
                <a:latin typeface="Times New Roman" panose="02020603050405020304" pitchFamily="18" charset="0"/>
              </a:rPr>
              <a:t>Director: </a:t>
            </a:r>
            <a:r>
              <a:rPr lang="en-US" altLang="zh-CN" sz="3200" dirty="0">
                <a:latin typeface="Times New Roman" panose="02020603050405020304" pitchFamily="18" charset="0"/>
              </a:rPr>
              <a:t>Brian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</a:rPr>
              <a:t>Script: </a:t>
            </a:r>
            <a:r>
              <a:rPr lang="en-US" altLang="zh-CN" sz="3200" dirty="0">
                <a:latin typeface="Times New Roman" panose="02020603050405020304" pitchFamily="18" charset="0"/>
              </a:rPr>
              <a:t>Steven, Jenny and Kim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</a:rPr>
              <a:t>Characters: </a:t>
            </a:r>
            <a:r>
              <a:rPr lang="en-US" altLang="zh-CN" sz="3200" dirty="0">
                <a:latin typeface="Times New Roman" panose="02020603050405020304" pitchFamily="18" charset="0"/>
              </a:rPr>
              <a:t>Fisherman </a:t>
            </a:r>
            <a:r>
              <a:rPr lang="en-US" altLang="zh-CN" sz="3200" b="1" dirty="0">
                <a:latin typeface="Times New Roman" panose="02020603050405020304" pitchFamily="18" charset="0"/>
              </a:rPr>
              <a:t>— </a:t>
            </a:r>
            <a:r>
              <a:rPr lang="en-US" altLang="zh-CN" sz="3200" dirty="0">
                <a:latin typeface="Times New Roman" panose="02020603050405020304" pitchFamily="18" charset="0"/>
              </a:rPr>
              <a:t>Danny, </a:t>
            </a:r>
          </a:p>
          <a:p>
            <a:r>
              <a:rPr lang="en-US" altLang="zh-CN" sz="3200" dirty="0">
                <a:latin typeface="Times New Roman" panose="02020603050405020304" pitchFamily="18" charset="0"/>
              </a:rPr>
              <a:t>                      Fisherman’s Wife — Jenny,  </a:t>
            </a:r>
          </a:p>
          <a:p>
            <a:r>
              <a:rPr lang="en-US" altLang="zh-CN" sz="3200" dirty="0">
                <a:latin typeface="Times New Roman" panose="02020603050405020304" pitchFamily="18" charset="0"/>
              </a:rPr>
              <a:t>                      Goldfish — Kim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</a:rPr>
              <a:t>Sound &amp; Set: </a:t>
            </a:r>
            <a:r>
              <a:rPr lang="en-US" altLang="zh-CN" sz="3200" dirty="0">
                <a:latin typeface="Times New Roman" panose="02020603050405020304" pitchFamily="18" charset="0"/>
              </a:rPr>
              <a:t>Brian, Kate and Danny 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</a:rPr>
              <a:t>Costumes: </a:t>
            </a:r>
            <a:r>
              <a:rPr lang="en-US" altLang="zh-CN" sz="3200" dirty="0">
                <a:latin typeface="Times New Roman" panose="02020603050405020304" pitchFamily="18" charset="0"/>
              </a:rPr>
              <a:t>Kate and Steven</a:t>
            </a:r>
          </a:p>
        </p:txBody>
      </p:sp>
      <p:sp>
        <p:nvSpPr>
          <p:cNvPr id="11267" name="WordArt 6"/>
          <p:cNvSpPr>
            <a:spLocks noChangeArrowheads="1" noChangeShapeType="1" noTextEdit="1"/>
          </p:cNvSpPr>
          <p:nvPr/>
        </p:nvSpPr>
        <p:spPr bwMode="auto">
          <a:xfrm>
            <a:off x="2514600" y="533400"/>
            <a:ext cx="3581400" cy="1295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altLang="zh-CN" sz="3600" b="1"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lbertus"/>
              </a:rPr>
              <a:t>Let's act !</a:t>
            </a:r>
            <a:endParaRPr lang="zh-CN" altLang="en-US" sz="3600" b="1">
              <a:gradFill rotWithShape="1">
                <a:gsLst>
                  <a:gs pos="0">
                    <a:srgbClr val="9999FF"/>
                  </a:gs>
                  <a:gs pos="100000">
                    <a:srgbClr val="009999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Albertus"/>
            </a:endParaRPr>
          </a:p>
        </p:txBody>
      </p:sp>
      <p:pic>
        <p:nvPicPr>
          <p:cNvPr id="140296" name="Unit 6 Lesson 33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1447800"/>
            <a:ext cx="53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Lesson 33.mp3">
            <a:hlinkClick r:id="" action="ppaction://media"/>
          </p:cNvPr>
          <p:cNvPicPr>
            <a:picLocks noChangeArrowheads="1"/>
          </p:cNvPicPr>
          <p:nvPr>
            <a:audioFile r:link="rId4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8075" y="2174875"/>
            <a:ext cx="61912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399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402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112747" fill="hold"/>
                                        <p:tgtEl>
                                          <p:spTgt spid="14029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0296"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0296"/>
                </p:tgtEl>
              </p:cMediaNode>
            </p:audio>
            <p:audio>
              <p:cMediaNode>
                <p:cTn id="13" fill="hold" display="1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7"/>
          <p:cNvSpPr>
            <a:spLocks noChangeArrowheads="1"/>
          </p:cNvSpPr>
          <p:nvPr/>
        </p:nvSpPr>
        <p:spPr bwMode="auto">
          <a:xfrm>
            <a:off x="457200" y="1219258"/>
            <a:ext cx="8382000" cy="4587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05000"/>
              </a:lnSpc>
            </a:pPr>
            <a:r>
              <a:rPr lang="en-US" altLang="zh-CN" sz="2800" b="1" i="1" dirty="0">
                <a:solidFill>
                  <a:schemeClr val="hlink"/>
                </a:solidFill>
                <a:latin typeface="Times New Roman" panose="02020603050405020304" pitchFamily="18" charset="0"/>
              </a:rPr>
              <a:t>(A fisherman wearing a hat is fishing on the sea. Waves can be heard in the background)</a:t>
            </a:r>
            <a:endParaRPr lang="en-US" altLang="zh-CN" sz="2800" b="1" dirty="0">
              <a:solidFill>
                <a:schemeClr val="hlink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05000"/>
              </a:lnSpc>
            </a:pP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Fisherman:</a:t>
            </a:r>
            <a:r>
              <a:rPr lang="en-US" altLang="zh-CN" sz="2800" b="1" dirty="0">
                <a:latin typeface="Times New Roman" panose="02020603050405020304" pitchFamily="18" charset="0"/>
              </a:rPr>
              <a:t> I am a fisherman. My wife and I </a:t>
            </a:r>
          </a:p>
          <a:p>
            <a:pPr>
              <a:lnSpc>
                <a:spcPct val="105000"/>
              </a:lnSpc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                 lead a poor life.</a:t>
            </a:r>
            <a:endParaRPr lang="en-US" altLang="zh-CN" sz="2800" b="1" dirty="0">
              <a:latin typeface="Times New Roman" panose="02020603050405020304" pitchFamily="18" charset="0"/>
            </a:endParaRPr>
          </a:p>
          <a:p>
            <a:pPr>
              <a:lnSpc>
                <a:spcPct val="105000"/>
              </a:lnSpc>
            </a:pPr>
            <a:r>
              <a:rPr lang="en-US" altLang="zh-CN" sz="2800" b="1" i="1" dirty="0">
                <a:solidFill>
                  <a:schemeClr val="hlink"/>
                </a:solidFill>
                <a:latin typeface="Times New Roman" panose="02020603050405020304" pitchFamily="18" charset="0"/>
              </a:rPr>
              <a:t>(He 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pulls out</a:t>
            </a:r>
            <a:r>
              <a:rPr lang="en-US" altLang="zh-CN" sz="2800" b="1" i="1" dirty="0">
                <a:solidFill>
                  <a:schemeClr val="hlink"/>
                </a:solidFill>
                <a:latin typeface="Times New Roman" panose="02020603050405020304" pitchFamily="18" charset="0"/>
              </a:rPr>
              <a:t> his net and 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opens it up</a:t>
            </a:r>
            <a:r>
              <a:rPr lang="en-US" altLang="zh-CN" sz="2800" b="1" i="1" dirty="0">
                <a:solidFill>
                  <a:schemeClr val="hlink"/>
                </a:solidFill>
                <a:latin typeface="Times New Roman" panose="02020603050405020304" pitchFamily="18" charset="0"/>
              </a:rPr>
              <a:t>. A goldfish 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jumps out of </a:t>
            </a:r>
            <a:r>
              <a:rPr lang="en-US" altLang="zh-CN" sz="2800" b="1" i="1" dirty="0">
                <a:solidFill>
                  <a:schemeClr val="hlink"/>
                </a:solidFill>
                <a:latin typeface="Times New Roman" panose="02020603050405020304" pitchFamily="18" charset="0"/>
              </a:rPr>
              <a:t>the net .) </a:t>
            </a:r>
          </a:p>
          <a:p>
            <a:pPr>
              <a:lnSpc>
                <a:spcPct val="105000"/>
              </a:lnSpc>
            </a:pP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Fisherman:</a:t>
            </a:r>
            <a:r>
              <a:rPr lang="en-US" altLang="zh-CN" sz="2800" b="1" dirty="0">
                <a:latin typeface="Times New Roman" panose="02020603050405020304" pitchFamily="18" charset="0"/>
              </a:rPr>
              <a:t> Oh, a goldfish!</a:t>
            </a:r>
          </a:p>
          <a:p>
            <a:pPr>
              <a:lnSpc>
                <a:spcPct val="105000"/>
              </a:lnSpc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Goldfish:</a:t>
            </a:r>
            <a:r>
              <a:rPr lang="en-US" altLang="zh-CN" sz="2800" b="1" dirty="0">
                <a:latin typeface="Times New Roman" panose="02020603050405020304" pitchFamily="18" charset="0"/>
              </a:rPr>
              <a:t>     Dear Mr. Fisherman. Please let me </a:t>
            </a:r>
          </a:p>
          <a:p>
            <a:pPr>
              <a:lnSpc>
                <a:spcPct val="105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                     go. I will give you whatever you </a:t>
            </a:r>
          </a:p>
          <a:p>
            <a:pPr>
              <a:lnSpc>
                <a:spcPct val="105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                     want.</a:t>
            </a:r>
          </a:p>
        </p:txBody>
      </p:sp>
      <p:sp>
        <p:nvSpPr>
          <p:cNvPr id="12290" name="Rectangle 8"/>
          <p:cNvSpPr>
            <a:spLocks noChangeArrowheads="1"/>
          </p:cNvSpPr>
          <p:nvPr/>
        </p:nvSpPr>
        <p:spPr bwMode="auto">
          <a:xfrm>
            <a:off x="609600" y="609600"/>
            <a:ext cx="3614738" cy="579438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 dirty="0">
                <a:latin typeface="Times New Roman" panose="02020603050405020304" pitchFamily="18" charset="0"/>
              </a:rPr>
              <a:t>Scene 1: On the Sea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5"/>
          <p:cNvSpPr>
            <a:spLocks noChangeArrowheads="1"/>
          </p:cNvSpPr>
          <p:nvPr/>
        </p:nvSpPr>
        <p:spPr bwMode="auto">
          <a:xfrm>
            <a:off x="533400" y="3465513"/>
            <a:ext cx="4135438" cy="628650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Scene 2: A Poor House</a:t>
            </a:r>
          </a:p>
        </p:txBody>
      </p:sp>
      <p:sp>
        <p:nvSpPr>
          <p:cNvPr id="13314" name="Rectangle 6"/>
          <p:cNvSpPr>
            <a:spLocks noChangeArrowheads="1"/>
          </p:cNvSpPr>
          <p:nvPr/>
        </p:nvSpPr>
        <p:spPr bwMode="auto">
          <a:xfrm>
            <a:off x="457200" y="685800"/>
            <a:ext cx="8534400" cy="1953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Fisherman:</a:t>
            </a:r>
            <a:r>
              <a:rPr lang="en-US" altLang="zh-CN" sz="2800" b="1" dirty="0">
                <a:latin typeface="Times New Roman" panose="02020603050405020304" pitchFamily="18" charset="0"/>
              </a:rPr>
              <a:t> Oh my God ! A talking fish! </a:t>
            </a:r>
          </a:p>
          <a:p>
            <a:pPr>
              <a:lnSpc>
                <a:spcPct val="11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                     Please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go back to</a:t>
            </a:r>
            <a:r>
              <a:rPr lang="en-US" altLang="zh-CN" sz="2800" b="1" dirty="0">
                <a:latin typeface="Times New Roman" panose="02020603050405020304" pitchFamily="18" charset="0"/>
              </a:rPr>
              <a:t> your family. I</a:t>
            </a:r>
          </a:p>
          <a:p>
            <a:pPr>
              <a:lnSpc>
                <a:spcPct val="11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                     don’t want anything.</a:t>
            </a:r>
          </a:p>
          <a:p>
            <a:pPr>
              <a:lnSpc>
                <a:spcPct val="110000"/>
              </a:lnSpc>
            </a:pPr>
            <a:r>
              <a:rPr lang="en-US" altLang="zh-CN" sz="2800" b="1" i="1" dirty="0">
                <a:solidFill>
                  <a:schemeClr val="hlink"/>
                </a:solidFill>
                <a:latin typeface="Times New Roman" panose="02020603050405020304" pitchFamily="18" charset="0"/>
              </a:rPr>
              <a:t>(The goldfish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swims back into</a:t>
            </a:r>
            <a:r>
              <a:rPr lang="en-US" altLang="zh-CN" sz="2800" b="1" i="1" dirty="0">
                <a:solidFill>
                  <a:schemeClr val="hlink"/>
                </a:solidFill>
                <a:latin typeface="Times New Roman" panose="02020603050405020304" pitchFamily="18" charset="0"/>
              </a:rPr>
              <a:t> the sea.)</a:t>
            </a:r>
            <a:endParaRPr lang="en-US" altLang="zh-CN" sz="2800" b="1" dirty="0">
              <a:solidFill>
                <a:schemeClr val="hlink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15" name="Rectangle 7"/>
          <p:cNvSpPr>
            <a:spLocks noChangeArrowheads="1"/>
          </p:cNvSpPr>
          <p:nvPr/>
        </p:nvSpPr>
        <p:spPr bwMode="auto">
          <a:xfrm>
            <a:off x="533400" y="4419600"/>
            <a:ext cx="7848600" cy="1479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2800" b="1" i="1" dirty="0">
                <a:solidFill>
                  <a:schemeClr val="hlink"/>
                </a:solidFill>
                <a:latin typeface="Times New Roman" panose="02020603050405020304" pitchFamily="18" charset="0"/>
              </a:rPr>
              <a:t>(The fisherman’s wife, who has grey hair and old, dirty clothing, is sitting 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at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the tabl</a:t>
            </a:r>
            <a:r>
              <a:rPr lang="en-US" altLang="zh-CN" sz="2800" b="1" i="1" dirty="0">
                <a:solidFill>
                  <a:schemeClr val="hlink"/>
                </a:solidFill>
                <a:latin typeface="Times New Roman" panose="02020603050405020304" pitchFamily="18" charset="0"/>
              </a:rPr>
              <a:t>e. The fisherman walks in.)</a:t>
            </a:r>
          </a:p>
        </p:txBody>
      </p:sp>
    </p:spTree>
  </p:cSld>
  <p:clrMapOvr>
    <a:masterClrMapping/>
  </p:clrMapOvr>
  <p:transition spd="med">
    <p:fade thruBlk="1"/>
  </p:transition>
</p:sld>
</file>

<file path=ppt/theme/theme1.xml><?xml version="1.0" encoding="utf-8"?>
<a:theme xmlns:a="http://schemas.openxmlformats.org/drawingml/2006/main" name="WWW.2PPT.COM&#10;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国外超酷媒体演示幻灯片_2">
      <a:majorFont>
        <a:latin typeface="Calibri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967</Words>
  <Application>Microsoft Office PowerPoint</Application>
  <PresentationFormat>全屏显示(4:3)</PresentationFormat>
  <Paragraphs>164</Paragraphs>
  <Slides>18</Slides>
  <Notes>1</Notes>
  <HiddenSlides>0</HiddenSlides>
  <MMClips>2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31" baseType="lpstr">
      <vt:lpstr>Albertus</vt:lpstr>
      <vt:lpstr>MS PGothic</vt:lpstr>
      <vt:lpstr>黑体</vt:lpstr>
      <vt:lpstr>楷体_GB2312</vt:lpstr>
      <vt:lpstr>隶书</vt:lpstr>
      <vt:lpstr>宋体</vt:lpstr>
      <vt:lpstr>微软雅黑</vt:lpstr>
      <vt:lpstr>Arial</vt:lpstr>
      <vt:lpstr>Arial Narrow</vt:lpstr>
      <vt:lpstr>Calibri</vt:lpstr>
      <vt:lpstr>Comic Sans MS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Act out the dialogue in groups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2022-02-10T07:10:35Z</dcterms:created>
  <dcterms:modified xsi:type="dcterms:W3CDTF">2023-01-17T00:43:32Z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220CCCE8B5CE4784914D2EEBB1A20BE2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