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1" r:id="rId2"/>
    <p:sldId id="290" r:id="rId3"/>
    <p:sldId id="270" r:id="rId4"/>
    <p:sldId id="307" r:id="rId5"/>
    <p:sldId id="405" r:id="rId6"/>
    <p:sldId id="349" r:id="rId7"/>
    <p:sldId id="386" r:id="rId8"/>
    <p:sldId id="387" r:id="rId9"/>
    <p:sldId id="397" r:id="rId10"/>
    <p:sldId id="406" r:id="rId11"/>
    <p:sldId id="407" r:id="rId12"/>
    <p:sldId id="408" r:id="rId13"/>
    <p:sldId id="400" r:id="rId14"/>
    <p:sldId id="410" r:id="rId15"/>
    <p:sldId id="409" r:id="rId16"/>
    <p:sldId id="372" r:id="rId17"/>
    <p:sldId id="373" r:id="rId18"/>
    <p:sldId id="376" r:id="rId19"/>
    <p:sldId id="377" r:id="rId20"/>
    <p:sldId id="411" r:id="rId21"/>
    <p:sldId id="381" r:id="rId22"/>
    <p:sldId id="300" r:id="rId23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66"/>
    <a:srgbClr val="FF99FF"/>
    <a:srgbClr val="006600"/>
    <a:srgbClr val="6600CC"/>
    <a:srgbClr val="3333FF"/>
    <a:srgbClr val="CC006A"/>
    <a:srgbClr val="644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5" autoAdjust="0"/>
    <p:restoredTop sz="94659" autoAdjust="0"/>
  </p:normalViewPr>
  <p:slideViewPr>
    <p:cSldViewPr snapToGrid="0" snapToObjects="1">
      <p:cViewPr>
        <p:scale>
          <a:sx n="100" d="100"/>
          <a:sy n="100" d="100"/>
        </p:scale>
        <p:origin x="-252" y="-264"/>
      </p:cViewPr>
      <p:guideLst>
        <p:guide orient="horz" pos="215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5F1FFC9-4771-4816-B611-A9E6118D63D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83EF1FE-552B-4E49-8F0C-99FD32118CE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EF1FE-552B-4E49-8F0C-99FD32118CE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F5AA4-E9B3-4CC6-A6A5-6874FEDC05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BCF3E-7569-4FD7-93B6-ACE27B4B3A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EDA65-AA22-4EB1-ACA5-685323397E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D785-6DEF-4D53-A06B-B7E7B94EC1D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B2DFB-EC98-486B-913E-29D074CEBA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CE9BC-3407-4175-B517-53800A50D4D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CAB37-7324-45EF-974C-F88A2628A7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A99D7-58D2-473B-A907-BB7580500E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A359F-851A-4BD0-B698-628B8607AA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B9B2D-2B95-4033-92DC-093CFA3225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E9FC7-0D28-4B46-A8E0-AB28D2752F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93D93-7B7D-4788-8CDA-A887B8A1A9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63D785-6DEF-4D53-A06B-B7E7B94EC1D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0"/>
            <a:ext cx="9144000" cy="54006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 smtClean="0"/>
              <a:t>111111111111111111111111111111111111111111111111111111111111111</a:t>
            </a:r>
            <a:endParaRPr lang="zh-CN" altLang="en-US" dirty="0"/>
          </a:p>
        </p:txBody>
      </p:sp>
      <p:pic>
        <p:nvPicPr>
          <p:cNvPr id="4098" name="图片 24" descr="小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53534">
            <a:off x="7699374" y="5291138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5" descr="中间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3575" y="5446713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5" y="1061061"/>
            <a:ext cx="8152248" cy="2165537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410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131763" y="1433513"/>
            <a:ext cx="8267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	Unit 1 My Family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05" name="TextBox 4"/>
          <p:cNvSpPr txBox="1">
            <a:spLocks noChangeArrowheads="1"/>
          </p:cNvSpPr>
          <p:nvPr/>
        </p:nvSpPr>
        <p:spPr bwMode="auto">
          <a:xfrm>
            <a:off x="3140075" y="2644775"/>
            <a:ext cx="2722563" cy="46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24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年级上册 </a:t>
            </a:r>
          </a:p>
        </p:txBody>
      </p:sp>
      <p:pic>
        <p:nvPicPr>
          <p:cNvPr id="4106" name="图片 70" descr="蝴蝶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093206" y="3029771"/>
            <a:ext cx="10191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4108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860993"/>
            <a:ext cx="9143999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0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</a:t>
            </a:r>
            <a:r>
              <a:rPr lang="en-US" altLang="zh-CN" sz="4000" b="1" dirty="0" smtClean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4</a:t>
            </a:r>
            <a:r>
              <a:rPr lang="zh-CN" altLang="en-US" sz="40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 </a:t>
            </a:r>
            <a:r>
              <a:rPr lang="zh-CN" altLang="en-US" sz="4000" b="1" dirty="0" smtClean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 </a:t>
            </a:r>
            <a:r>
              <a:rPr lang="en-US" altLang="zh-CN" sz="4000" b="1" dirty="0" smtClean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What </a:t>
            </a:r>
            <a:r>
              <a:rPr lang="en-US" altLang="zh-CN" sz="40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Do They </a:t>
            </a:r>
            <a:r>
              <a:rPr lang="en-US" altLang="zh-CN" sz="4000" b="1" dirty="0" smtClean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Like to </a:t>
            </a:r>
            <a:r>
              <a:rPr lang="en-US" altLang="zh-CN" sz="40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Do?</a:t>
            </a:r>
          </a:p>
        </p:txBody>
      </p:sp>
      <p:sp>
        <p:nvSpPr>
          <p:cNvPr id="21" name="矩形 20"/>
          <p:cNvSpPr/>
          <p:nvPr/>
        </p:nvSpPr>
        <p:spPr>
          <a:xfrm>
            <a:off x="2924755" y="569876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1981200" y="3881438"/>
            <a:ext cx="6962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bunch of flowers 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一束花 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flower bed 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花坛 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3316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9466" name="TextBox 8"/>
          <p:cNvSpPr txBox="1">
            <a:spLocks noChangeArrowheads="1"/>
          </p:cNvSpPr>
          <p:nvPr/>
        </p:nvSpPr>
        <p:spPr bwMode="auto">
          <a:xfrm>
            <a:off x="1966913" y="2895600"/>
            <a:ext cx="4889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字母组合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ow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发的是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/aʊ/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</a:p>
        </p:txBody>
      </p:sp>
      <p:sp>
        <p:nvSpPr>
          <p:cNvPr id="13318" name="矩形 1"/>
          <p:cNvSpPr>
            <a:spLocks noChangeArrowheads="1"/>
          </p:cNvSpPr>
          <p:nvPr/>
        </p:nvSpPr>
        <p:spPr bwMode="auto">
          <a:xfrm>
            <a:off x="971550" y="1347788"/>
            <a:ext cx="5143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flower /ﬂaʊə(r)/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花；花朵</a:t>
            </a:r>
          </a:p>
        </p:txBody>
      </p:sp>
      <p:sp>
        <p:nvSpPr>
          <p:cNvPr id="13319" name="矩形 2"/>
          <p:cNvSpPr>
            <a:spLocks noChangeArrowheads="1"/>
          </p:cNvSpPr>
          <p:nvPr/>
        </p:nvSpPr>
        <p:spPr bwMode="auto">
          <a:xfrm>
            <a:off x="971550" y="4010025"/>
            <a:ext cx="979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3320" name="矩形 3"/>
          <p:cNvSpPr>
            <a:spLocks noChangeArrowheads="1"/>
          </p:cNvSpPr>
          <p:nvPr/>
        </p:nvSpPr>
        <p:spPr bwMode="auto">
          <a:xfrm>
            <a:off x="976313" y="3144838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发音：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3321" name="矩形 4"/>
          <p:cNvSpPr>
            <a:spLocks noChangeArrowheads="1"/>
          </p:cNvSpPr>
          <p:nvPr/>
        </p:nvSpPr>
        <p:spPr bwMode="auto">
          <a:xfrm>
            <a:off x="971550" y="2360613"/>
            <a:ext cx="1112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3322" name="TextBox 2"/>
          <p:cNvSpPr txBox="1">
            <a:spLocks noChangeArrowheads="1"/>
          </p:cNvSpPr>
          <p:nvPr/>
        </p:nvSpPr>
        <p:spPr bwMode="auto">
          <a:xfrm>
            <a:off x="942975" y="4800600"/>
            <a:ext cx="1801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同音异义词：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65450" y="4813300"/>
            <a:ext cx="170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flour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面粉</a:t>
            </a:r>
          </a:p>
        </p:txBody>
      </p:sp>
      <p:sp>
        <p:nvSpPr>
          <p:cNvPr id="13329" name="矩形 1"/>
          <p:cNvSpPr>
            <a:spLocks noChangeArrowheads="1"/>
          </p:cNvSpPr>
          <p:nvPr/>
        </p:nvSpPr>
        <p:spPr bwMode="auto">
          <a:xfrm>
            <a:off x="1979613" y="2133600"/>
            <a:ext cx="63769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flowers are very beautiful.  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这些花很美丽。 </a:t>
            </a: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3167063" y="5314950"/>
            <a:ext cx="3571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tower 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塔 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power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力量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26" name="TextBox 3"/>
          <p:cNvSpPr txBox="1">
            <a:spLocks noChangeArrowheads="1"/>
          </p:cNvSpPr>
          <p:nvPr/>
        </p:nvSpPr>
        <p:spPr bwMode="auto">
          <a:xfrm>
            <a:off x="942975" y="5551488"/>
            <a:ext cx="2357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形近词记忆法：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2971800" y="4256088"/>
            <a:ext cx="2098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water 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水 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4340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9466" name="TextBox 8"/>
          <p:cNvSpPr txBox="1">
            <a:spLocks noChangeArrowheads="1"/>
          </p:cNvSpPr>
          <p:nvPr/>
        </p:nvSpPr>
        <p:spPr bwMode="auto">
          <a:xfrm>
            <a:off x="2459038" y="2228850"/>
            <a:ext cx="3390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字母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发的是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/ɔː/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</a:p>
        </p:txBody>
      </p:sp>
      <p:sp>
        <p:nvSpPr>
          <p:cNvPr id="14342" name="矩形 1"/>
          <p:cNvSpPr>
            <a:spLocks noChangeArrowheads="1"/>
          </p:cNvSpPr>
          <p:nvPr/>
        </p:nvSpPr>
        <p:spPr bwMode="auto">
          <a:xfrm>
            <a:off x="3005138" y="1479550"/>
            <a:ext cx="5143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water /wɔːtə(r)/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给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浇水</a:t>
            </a:r>
          </a:p>
        </p:txBody>
      </p:sp>
      <p:sp>
        <p:nvSpPr>
          <p:cNvPr id="14343" name="矩形 2"/>
          <p:cNvSpPr>
            <a:spLocks noChangeArrowheads="1"/>
          </p:cNvSpPr>
          <p:nvPr/>
        </p:nvSpPr>
        <p:spPr bwMode="auto">
          <a:xfrm>
            <a:off x="1444625" y="4354513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其他意义：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4344" name="矩形 3"/>
          <p:cNvSpPr>
            <a:spLocks noChangeArrowheads="1"/>
          </p:cNvSpPr>
          <p:nvPr/>
        </p:nvSpPr>
        <p:spPr bwMode="auto">
          <a:xfrm>
            <a:off x="1417638" y="2505075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发音：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4345" name="矩形 4"/>
          <p:cNvSpPr>
            <a:spLocks noChangeArrowheads="1"/>
          </p:cNvSpPr>
          <p:nvPr/>
        </p:nvSpPr>
        <p:spPr bwMode="auto">
          <a:xfrm>
            <a:off x="1444625" y="3140075"/>
            <a:ext cx="91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4346" name="TextBox 2"/>
          <p:cNvSpPr txBox="1">
            <a:spLocks noChangeArrowheads="1"/>
          </p:cNvSpPr>
          <p:nvPr/>
        </p:nvSpPr>
        <p:spPr bwMode="auto">
          <a:xfrm>
            <a:off x="1465263" y="4965700"/>
            <a:ext cx="1493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构成短语：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60700" y="4878388"/>
            <a:ext cx="45878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throw cold water 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泼冷水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By water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由水路；乘船</a:t>
            </a:r>
          </a:p>
        </p:txBody>
      </p:sp>
      <p:sp>
        <p:nvSpPr>
          <p:cNvPr id="13329" name="矩形 1"/>
          <p:cNvSpPr>
            <a:spLocks noChangeArrowheads="1"/>
          </p:cNvSpPr>
          <p:nvPr/>
        </p:nvSpPr>
        <p:spPr bwMode="auto">
          <a:xfrm>
            <a:off x="2530475" y="3036888"/>
            <a:ext cx="340201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like to water flowers. 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我喜欢浇花。 </a:t>
            </a:r>
          </a:p>
        </p:txBody>
      </p:sp>
      <p:grpSp>
        <p:nvGrpSpPr>
          <p:cNvPr id="14349" name="组合 1"/>
          <p:cNvGrpSpPr/>
          <p:nvPr/>
        </p:nvGrpSpPr>
        <p:grpSpPr bwMode="auto">
          <a:xfrm>
            <a:off x="357188" y="1641475"/>
            <a:ext cx="2736850" cy="666750"/>
            <a:chOff x="195263" y="1600200"/>
            <a:chExt cx="2736850" cy="666750"/>
          </a:xfrm>
        </p:grpSpPr>
        <p:sp>
          <p:nvSpPr>
            <p:cNvPr id="25" name="圆角矩形 24"/>
            <p:cNvSpPr/>
            <p:nvPr/>
          </p:nvSpPr>
          <p:spPr>
            <a:xfrm>
              <a:off x="957263" y="1712913"/>
              <a:ext cx="1778000" cy="44926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C7D4"/>
                </a:gs>
                <a:gs pos="100000">
                  <a:schemeClr val="bg1"/>
                </a:gs>
              </a:gsLst>
            </a:gradFill>
            <a:ln>
              <a:solidFill>
                <a:srgbClr val="ECADC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4351" name="文本框 19"/>
            <p:cNvSpPr txBox="1">
              <a:spLocks noChangeArrowheads="1"/>
            </p:cNvSpPr>
            <p:nvPr/>
          </p:nvSpPr>
          <p:spPr bwMode="auto">
            <a:xfrm>
              <a:off x="1227138" y="1682750"/>
              <a:ext cx="17049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知识点</a:t>
              </a:r>
              <a:r>
                <a:rPr lang="en-US" altLang="zh-CN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 4</a:t>
              </a:r>
              <a:endParaRPr lang="zh-CN" altLang="en-US" sz="24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pic>
          <p:nvPicPr>
            <p:cNvPr id="14352" name="图片 9" descr="book.gi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95263" y="1600200"/>
              <a:ext cx="108743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5363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5364" name="矩形 1"/>
          <p:cNvSpPr>
            <a:spLocks noChangeArrowheads="1"/>
          </p:cNvSpPr>
          <p:nvPr/>
        </p:nvSpPr>
        <p:spPr bwMode="auto">
          <a:xfrm>
            <a:off x="2668588" y="1458913"/>
            <a:ext cx="3930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 cook /kʊk/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烹饪；烹调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346325" y="2365375"/>
            <a:ext cx="498792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mum likes to cook for me.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我的妈妈喜欢为我做饭。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  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6" name="矩形 3"/>
          <p:cNvSpPr>
            <a:spLocks noChangeArrowheads="1"/>
          </p:cNvSpPr>
          <p:nvPr/>
        </p:nvSpPr>
        <p:spPr bwMode="auto">
          <a:xfrm>
            <a:off x="1377950" y="2570163"/>
            <a:ext cx="11636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5367" name="矩形 4"/>
          <p:cNvSpPr>
            <a:spLocks noChangeArrowheads="1"/>
          </p:cNvSpPr>
          <p:nvPr/>
        </p:nvSpPr>
        <p:spPr bwMode="auto">
          <a:xfrm>
            <a:off x="1414463" y="3967163"/>
            <a:ext cx="990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405063" y="3756025"/>
            <a:ext cx="60769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cook lunch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做午饭 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cook dinner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做晚餐 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9" name="TextBox 2"/>
          <p:cNvSpPr txBox="1">
            <a:spLocks noChangeArrowheads="1"/>
          </p:cNvSpPr>
          <p:nvPr/>
        </p:nvSpPr>
        <p:spPr bwMode="auto">
          <a:xfrm>
            <a:off x="1428750" y="5483225"/>
            <a:ext cx="1506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过去式：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11463" y="5392738"/>
            <a:ext cx="1206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cooked</a:t>
            </a:r>
            <a:endParaRPr lang="zh-CN" altLang="en-US" sz="24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3625850" y="4530725"/>
            <a:ext cx="48244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看 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book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书 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cool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凉爽的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72" name="TextBox 3"/>
          <p:cNvSpPr txBox="1">
            <a:spLocks noChangeArrowheads="1"/>
          </p:cNvSpPr>
          <p:nvPr/>
        </p:nvSpPr>
        <p:spPr bwMode="auto">
          <a:xfrm>
            <a:off x="1417638" y="4776788"/>
            <a:ext cx="235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形近词记忆法：</a:t>
            </a:r>
          </a:p>
        </p:txBody>
      </p:sp>
      <p:grpSp>
        <p:nvGrpSpPr>
          <p:cNvPr id="15373" name="组合 24"/>
          <p:cNvGrpSpPr/>
          <p:nvPr/>
        </p:nvGrpSpPr>
        <p:grpSpPr bwMode="auto">
          <a:xfrm>
            <a:off x="401638" y="1630363"/>
            <a:ext cx="2736850" cy="666750"/>
            <a:chOff x="195263" y="1600200"/>
            <a:chExt cx="2736850" cy="666750"/>
          </a:xfrm>
        </p:grpSpPr>
        <p:sp>
          <p:nvSpPr>
            <p:cNvPr id="27" name="圆角矩形 26"/>
            <p:cNvSpPr/>
            <p:nvPr/>
          </p:nvSpPr>
          <p:spPr>
            <a:xfrm>
              <a:off x="957263" y="1712912"/>
              <a:ext cx="1778000" cy="44926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C7D4"/>
                </a:gs>
                <a:gs pos="100000">
                  <a:schemeClr val="bg1"/>
                </a:gs>
              </a:gsLst>
            </a:gradFill>
            <a:ln>
              <a:solidFill>
                <a:srgbClr val="ECADC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5375" name="文本框 19"/>
            <p:cNvSpPr txBox="1">
              <a:spLocks noChangeArrowheads="1"/>
            </p:cNvSpPr>
            <p:nvPr/>
          </p:nvSpPr>
          <p:spPr bwMode="auto">
            <a:xfrm>
              <a:off x="1227138" y="1682750"/>
              <a:ext cx="17049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知识点</a:t>
              </a:r>
              <a:r>
                <a:rPr lang="en-US" altLang="zh-CN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 5</a:t>
              </a:r>
              <a:endParaRPr lang="zh-CN" altLang="en-US" sz="24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pic>
          <p:nvPicPr>
            <p:cNvPr id="15376" name="图片 9" descr="book.gi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95263" y="1600200"/>
              <a:ext cx="108743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6387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1706563" y="3292475"/>
            <a:ext cx="3417887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The cook is cooking.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这位厨师正在做饭。</a:t>
            </a:r>
          </a:p>
        </p:txBody>
      </p:sp>
      <p:grpSp>
        <p:nvGrpSpPr>
          <p:cNvPr id="16389" name="组合 2"/>
          <p:cNvGrpSpPr/>
          <p:nvPr/>
        </p:nvGrpSpPr>
        <p:grpSpPr bwMode="auto">
          <a:xfrm>
            <a:off x="1773238" y="2784475"/>
            <a:ext cx="2403475" cy="461963"/>
            <a:chOff x="398463" y="4005263"/>
            <a:chExt cx="2404268" cy="461088"/>
          </a:xfrm>
        </p:grpSpPr>
        <p:sp>
          <p:nvSpPr>
            <p:cNvPr id="16390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pic>
          <p:nvPicPr>
            <p:cNvPr id="16391" name="图片 29" descr="花盆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98463" y="4052825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92" name="TextBox 2"/>
          <p:cNvSpPr txBox="1">
            <a:spLocks noChangeArrowheads="1"/>
          </p:cNvSpPr>
          <p:nvPr/>
        </p:nvSpPr>
        <p:spPr bwMode="auto">
          <a:xfrm>
            <a:off x="1739900" y="2074863"/>
            <a:ext cx="150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其他意义：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452813" y="1931988"/>
            <a:ext cx="26828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cook 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厨师</a:t>
            </a:r>
            <a:endParaRPr lang="zh-CN" altLang="en-US" sz="24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6394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6550" y="2919413"/>
            <a:ext cx="321945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411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9466" name="TextBox 8"/>
          <p:cNvSpPr txBox="1">
            <a:spLocks noChangeArrowheads="1"/>
          </p:cNvSpPr>
          <p:nvPr/>
        </p:nvSpPr>
        <p:spPr bwMode="auto">
          <a:xfrm>
            <a:off x="1001713" y="2284413"/>
            <a:ext cx="7653337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8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 + 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ing”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是一种动词短语类型，表示“去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……”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0" hangingPunct="0">
              <a:lnSpc>
                <a:spcPct val="18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类似的动词短语还有：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3" name="矩形 1"/>
          <p:cNvSpPr>
            <a:spLocks noChangeArrowheads="1"/>
          </p:cNvSpPr>
          <p:nvPr/>
        </p:nvSpPr>
        <p:spPr bwMode="auto">
          <a:xfrm>
            <a:off x="2757488" y="1463675"/>
            <a:ext cx="4416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 shopping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去购物；去买东西</a:t>
            </a:r>
          </a:p>
        </p:txBody>
      </p:sp>
      <p:grpSp>
        <p:nvGrpSpPr>
          <p:cNvPr id="17414" name="组合 1"/>
          <p:cNvGrpSpPr/>
          <p:nvPr/>
        </p:nvGrpSpPr>
        <p:grpSpPr bwMode="auto">
          <a:xfrm>
            <a:off x="119063" y="1628775"/>
            <a:ext cx="2736850" cy="666750"/>
            <a:chOff x="195263" y="1600200"/>
            <a:chExt cx="2736850" cy="666750"/>
          </a:xfrm>
        </p:grpSpPr>
        <p:sp>
          <p:nvSpPr>
            <p:cNvPr id="25" name="圆角矩形 24"/>
            <p:cNvSpPr/>
            <p:nvPr/>
          </p:nvSpPr>
          <p:spPr>
            <a:xfrm>
              <a:off x="957263" y="1712913"/>
              <a:ext cx="1778000" cy="44926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C7D4"/>
                </a:gs>
                <a:gs pos="100000">
                  <a:schemeClr val="bg1"/>
                </a:gs>
              </a:gsLst>
            </a:gradFill>
            <a:ln>
              <a:solidFill>
                <a:srgbClr val="ECADC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416" name="文本框 19"/>
            <p:cNvSpPr txBox="1">
              <a:spLocks noChangeArrowheads="1"/>
            </p:cNvSpPr>
            <p:nvPr/>
          </p:nvSpPr>
          <p:spPr bwMode="auto">
            <a:xfrm>
              <a:off x="1227138" y="1682750"/>
              <a:ext cx="17049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知识点</a:t>
              </a:r>
              <a:r>
                <a:rPr lang="en-US" altLang="zh-CN" sz="24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6</a:t>
              </a:r>
              <a:endPara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pic>
          <p:nvPicPr>
            <p:cNvPr id="17417" name="图片 9" descr="book.gi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95263" y="1600200"/>
              <a:ext cx="108743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41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27863" y="1636713"/>
            <a:ext cx="1146175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406525" y="3819525"/>
          <a:ext cx="6051550" cy="2214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317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go fishing </a:t>
                      </a:r>
                      <a:r>
                        <a:rPr lang="zh-CN" altLang="en-US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去钓鱼</a:t>
                      </a:r>
                      <a:endParaRPr lang="en-US" altLang="zh-CN" sz="2400" b="1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go skating </a:t>
                      </a:r>
                      <a:r>
                        <a:rPr lang="zh-CN" altLang="en-US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去滑冰</a:t>
                      </a:r>
                    </a:p>
                    <a:p>
                      <a:pPr algn="ctr"/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8" marR="91438"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4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go skiing </a:t>
                      </a:r>
                      <a:r>
                        <a:rPr lang="zh-CN" altLang="en-US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去滑雪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go hiking </a:t>
                      </a:r>
                      <a:r>
                        <a:rPr lang="zh-CN" altLang="en-US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去徒步旅行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8" marR="91438" marT="45732" marB="457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92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go hunting </a:t>
                      </a:r>
                      <a:r>
                        <a:rPr lang="zh-CN" altLang="en-US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去打猎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go swimming </a:t>
                      </a:r>
                      <a:r>
                        <a:rPr lang="zh-CN" altLang="en-US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去游泳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8" marR="91438"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8435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962025" y="2232025"/>
            <a:ext cx="922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例句：</a:t>
            </a:r>
            <a:r>
              <a:rPr lang="zh-CN" alt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55800" y="1995488"/>
            <a:ext cx="49752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My brother likes to go fishing. 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我的哥哥喜欢去钓鱼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4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16125" y="3544888"/>
            <a:ext cx="66802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dad usually goes _____ on weekends 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周末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 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 swimming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 swim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 swims</a:t>
            </a:r>
          </a:p>
        </p:txBody>
      </p:sp>
      <p:grpSp>
        <p:nvGrpSpPr>
          <p:cNvPr id="18439" name="组合 26"/>
          <p:cNvGrpSpPr/>
          <p:nvPr/>
        </p:nvGrpSpPr>
        <p:grpSpPr bwMode="auto">
          <a:xfrm>
            <a:off x="712788" y="3784600"/>
            <a:ext cx="1287462" cy="461963"/>
            <a:chOff x="1193011" y="4806950"/>
            <a:chExt cx="1285839" cy="462489"/>
          </a:xfrm>
        </p:grpSpPr>
        <p:sp>
          <p:nvSpPr>
            <p:cNvPr id="18440" name="TextBox 3"/>
            <p:cNvSpPr txBox="1">
              <a:spLocks noChangeArrowheads="1"/>
            </p:cNvSpPr>
            <p:nvPr/>
          </p:nvSpPr>
          <p:spPr bwMode="auto">
            <a:xfrm>
              <a:off x="1488250" y="4806950"/>
              <a:ext cx="990600" cy="46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8441" name="图片 29" descr="花盆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93011" y="4833859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24438" y="3808413"/>
            <a:ext cx="512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400" b="1" u="sng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8"/>
          <p:cNvSpPr txBox="1"/>
          <p:nvPr/>
        </p:nvSpPr>
        <p:spPr>
          <a:xfrm>
            <a:off x="2837587" y="188019"/>
            <a:ext cx="415049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8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 </a:t>
            </a:r>
            <a:endParaRPr kumimoji="1" lang="zh-CN" altLang="en-US" sz="4800" spc="-300" dirty="0">
              <a:solidFill>
                <a:srgbClr val="D63D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grpSp>
        <p:nvGrpSpPr>
          <p:cNvPr id="19458" name="组 23"/>
          <p:cNvGrpSpPr/>
          <p:nvPr/>
        </p:nvGrpSpPr>
        <p:grpSpPr bwMode="auto">
          <a:xfrm>
            <a:off x="-309563" y="4843463"/>
            <a:ext cx="1660526" cy="2051050"/>
            <a:chOff x="-304130" y="4081888"/>
            <a:chExt cx="1981984" cy="2447949"/>
          </a:xfrm>
        </p:grpSpPr>
        <p:pic>
          <p:nvPicPr>
            <p:cNvPr id="19459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0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304130" y="461648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461" name="Picture 19" descr="C:\Users\john\Desktop\I)H@F25_I1N)LEC7WOETZ`H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0175" y="1597025"/>
            <a:ext cx="6526213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446213" y="4826000"/>
          <a:ext cx="6299200" cy="155441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29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5416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 for a walk</a:t>
                      </a:r>
                      <a:r>
                        <a:rPr lang="zh-CN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altLang="zh-CN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 books</a:t>
                      </a:r>
                      <a:r>
                        <a:rPr lang="zh-CN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altLang="zh-CN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 flowers</a:t>
                      </a:r>
                      <a:endParaRPr lang="zh-CN" alt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plant flowers </a:t>
                      </a:r>
                      <a:r>
                        <a:rPr lang="zh-CN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zh-CN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watch TV </a:t>
                      </a:r>
                      <a:r>
                        <a:rPr lang="zh-CN" alt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altLang="zh-CN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cook </a:t>
                      </a:r>
                      <a:endParaRPr lang="zh-CN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6" marR="9143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468" name="矩形 2"/>
          <p:cNvSpPr>
            <a:spLocks noChangeArrowheads="1"/>
          </p:cNvSpPr>
          <p:nvPr/>
        </p:nvSpPr>
        <p:spPr bwMode="auto">
          <a:xfrm>
            <a:off x="1208088" y="933450"/>
            <a:ext cx="2470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Look and write. 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 23"/>
          <p:cNvGrpSpPr/>
          <p:nvPr/>
        </p:nvGrpSpPr>
        <p:grpSpPr bwMode="auto">
          <a:xfrm>
            <a:off x="-369888" y="4689475"/>
            <a:ext cx="1660526" cy="2216150"/>
            <a:chOff x="-474161" y="4081888"/>
            <a:chExt cx="1981984" cy="2645369"/>
          </a:xfrm>
        </p:grpSpPr>
        <p:pic>
          <p:nvPicPr>
            <p:cNvPr id="20482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3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文本框 8"/>
          <p:cNvSpPr txBox="1"/>
          <p:nvPr/>
        </p:nvSpPr>
        <p:spPr>
          <a:xfrm>
            <a:off x="2837587" y="188019"/>
            <a:ext cx="415049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8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 </a:t>
            </a:r>
            <a:endParaRPr kumimoji="1" lang="zh-CN" altLang="en-US" sz="4800" spc="-300" dirty="0">
              <a:solidFill>
                <a:srgbClr val="D63D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20485" name="矩形 3"/>
          <p:cNvSpPr>
            <a:spLocks noChangeArrowheads="1"/>
          </p:cNvSpPr>
          <p:nvPr/>
        </p:nvSpPr>
        <p:spPr bwMode="auto">
          <a:xfrm>
            <a:off x="636588" y="1630363"/>
            <a:ext cx="81359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He likes to plant flowers. She likes to water flowers. 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____________________________________________________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1"/>
          <p:cNvSpPr txBox="1">
            <a:spLocks noChangeArrowheads="1"/>
          </p:cNvSpPr>
          <p:nvPr/>
        </p:nvSpPr>
        <p:spPr bwMode="auto">
          <a:xfrm>
            <a:off x="1250950" y="1565275"/>
            <a:ext cx="673258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一、单项选择。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 What ____ your parents ____ to do?</a:t>
            </a:r>
            <a:endParaRPr lang="zh-CN" altLang="en-US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273050"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A. do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likes       B. does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like      C. do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like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 I like to go _____ a walk.</a:t>
            </a:r>
          </a:p>
          <a:p>
            <a:pPr marL="273050"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A. to                     B. for              C. at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3298825" y="402272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508" name="组合 14"/>
          <p:cNvGrpSpPr/>
          <p:nvPr/>
        </p:nvGrpSpPr>
        <p:grpSpPr bwMode="auto">
          <a:xfrm>
            <a:off x="7064375" y="1309688"/>
            <a:ext cx="1736725" cy="368300"/>
            <a:chOff x="6895771" y="1125559"/>
            <a:chExt cx="1897590" cy="368279"/>
          </a:xfrm>
        </p:grpSpPr>
        <p:sp>
          <p:nvSpPr>
            <p:cNvPr id="16" name="矩形 15"/>
            <p:cNvSpPr/>
            <p:nvPr/>
          </p:nvSpPr>
          <p:spPr>
            <a:xfrm>
              <a:off x="6925259" y="1143020"/>
              <a:ext cx="1868102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1510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637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41588" y="2576513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579563" y="1404938"/>
            <a:ext cx="59309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二、将短语写在相应的图片下面。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531" name="TextBox 18"/>
          <p:cNvSpPr txBox="1">
            <a:spLocks noChangeArrowheads="1"/>
          </p:cNvSpPr>
          <p:nvPr/>
        </p:nvSpPr>
        <p:spPr bwMode="auto">
          <a:xfrm>
            <a:off x="1962150" y="5648325"/>
            <a:ext cx="5653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_____________                           ______________</a:t>
            </a:r>
            <a:endParaRPr lang="zh-CN" altLang="en-US"/>
          </a:p>
        </p:txBody>
      </p:sp>
      <p:grpSp>
        <p:nvGrpSpPr>
          <p:cNvPr id="22532" name="组合 24"/>
          <p:cNvGrpSpPr/>
          <p:nvPr/>
        </p:nvGrpSpPr>
        <p:grpSpPr bwMode="auto">
          <a:xfrm>
            <a:off x="7064375" y="1246188"/>
            <a:ext cx="1736725" cy="368300"/>
            <a:chOff x="6895771" y="1125559"/>
            <a:chExt cx="1897590" cy="368279"/>
          </a:xfrm>
        </p:grpSpPr>
        <p:sp>
          <p:nvSpPr>
            <p:cNvPr id="26" name="矩形 25"/>
            <p:cNvSpPr/>
            <p:nvPr/>
          </p:nvSpPr>
          <p:spPr>
            <a:xfrm>
              <a:off x="6925259" y="1143020"/>
              <a:ext cx="1868102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2534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637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712913" y="2162175"/>
          <a:ext cx="5270500" cy="1737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7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67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water flowers                    read a book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go for a walk                     plant trees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go shopping                       cook meals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55" marR="91455" marT="45658" marB="4565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2541" name="Picture 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8238" y="3997325"/>
            <a:ext cx="19907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05025" y="3968750"/>
            <a:ext cx="14668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5341938" y="5527675"/>
            <a:ext cx="2074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water flowers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2046288" y="5526088"/>
            <a:ext cx="1928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shopping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5" name="矩形 3"/>
          <p:cNvSpPr>
            <a:spLocks noChangeArrowheads="1"/>
          </p:cNvSpPr>
          <p:nvPr/>
        </p:nvSpPr>
        <p:spPr bwMode="auto">
          <a:xfrm>
            <a:off x="1709738" y="4743450"/>
            <a:ext cx="542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2546" name="矩形 3"/>
          <p:cNvSpPr>
            <a:spLocks noChangeArrowheads="1"/>
          </p:cNvSpPr>
          <p:nvPr/>
        </p:nvSpPr>
        <p:spPr bwMode="auto">
          <a:xfrm>
            <a:off x="4611688" y="4687888"/>
            <a:ext cx="544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5122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2311400" y="5051425"/>
            <a:ext cx="4908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What do you like to do?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Do you like to read English books?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13" descr="C:\Users\john\Desktop\123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3250" y="1579563"/>
            <a:ext cx="3986213" cy="287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4" descr="C:\Users\john\Desktop\1234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73613" y="1409700"/>
            <a:ext cx="3887787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extBox 18"/>
          <p:cNvSpPr txBox="1">
            <a:spLocks noChangeArrowheads="1"/>
          </p:cNvSpPr>
          <p:nvPr/>
        </p:nvSpPr>
        <p:spPr bwMode="auto">
          <a:xfrm>
            <a:off x="3213100" y="47704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3555" name="组合 24"/>
          <p:cNvGrpSpPr/>
          <p:nvPr/>
        </p:nvGrpSpPr>
        <p:grpSpPr bwMode="auto">
          <a:xfrm>
            <a:off x="7064375" y="1246188"/>
            <a:ext cx="1736725" cy="368300"/>
            <a:chOff x="6895771" y="1125559"/>
            <a:chExt cx="1897590" cy="368279"/>
          </a:xfrm>
        </p:grpSpPr>
        <p:sp>
          <p:nvSpPr>
            <p:cNvPr id="26" name="矩形 25"/>
            <p:cNvSpPr/>
            <p:nvPr/>
          </p:nvSpPr>
          <p:spPr>
            <a:xfrm>
              <a:off x="6925259" y="1143020"/>
              <a:ext cx="1868102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3557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637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pic>
        <p:nvPicPr>
          <p:cNvPr id="235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9138" y="2139950"/>
            <a:ext cx="1622425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08600" y="2306638"/>
            <a:ext cx="19637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矩形 3"/>
          <p:cNvSpPr>
            <a:spLocks noChangeArrowheads="1"/>
          </p:cNvSpPr>
          <p:nvPr/>
        </p:nvSpPr>
        <p:spPr bwMode="auto">
          <a:xfrm>
            <a:off x="1460500" y="3079750"/>
            <a:ext cx="542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3561" name="矩形 3"/>
          <p:cNvSpPr>
            <a:spLocks noChangeArrowheads="1"/>
          </p:cNvSpPr>
          <p:nvPr/>
        </p:nvSpPr>
        <p:spPr bwMode="auto">
          <a:xfrm>
            <a:off x="4800600" y="3057525"/>
            <a:ext cx="542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3562" name="TextBox 18"/>
          <p:cNvSpPr txBox="1">
            <a:spLocks noChangeArrowheads="1"/>
          </p:cNvSpPr>
          <p:nvPr/>
        </p:nvSpPr>
        <p:spPr bwMode="auto">
          <a:xfrm>
            <a:off x="1893888" y="4614863"/>
            <a:ext cx="5653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____________                              ______________</a:t>
            </a:r>
            <a:endParaRPr lang="zh-CN" altLang="en-US"/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5461000" y="4479925"/>
            <a:ext cx="18113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cook meals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1905000" y="4510088"/>
            <a:ext cx="170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plant trees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930275" y="1162050"/>
            <a:ext cx="7131050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962025" y="2782888"/>
            <a:ext cx="806926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09725" indent="-1609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walk  plant flower  water  cook</a:t>
            </a:r>
          </a:p>
          <a:p>
            <a:pPr marL="0" indent="0"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plant flowers   go shopping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does he/she like to do?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My grandfather likes to go for a walk.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87313" y="0"/>
            <a:ext cx="9259888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pic>
        <p:nvPicPr>
          <p:cNvPr id="25602" name="Picture 39" descr="구름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40" descr="구름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5825" y="503238"/>
            <a:ext cx="10429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Oval 17"/>
          <p:cNvSpPr>
            <a:spLocks noChangeArrowheads="1"/>
          </p:cNvSpPr>
          <p:nvPr/>
        </p:nvSpPr>
        <p:spPr bwMode="auto">
          <a:xfrm>
            <a:off x="2371725" y="5734050"/>
            <a:ext cx="4398963" cy="898525"/>
          </a:xfrm>
          <a:prstGeom prst="ellipse">
            <a:avLst/>
          </a:prstGeom>
          <a:gradFill rotWithShape="1">
            <a:gsLst>
              <a:gs pos="0">
                <a:srgbClr val="0E320D"/>
              </a:gs>
              <a:gs pos="100000">
                <a:srgbClr val="1F6B1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25605" name="Picture 16" descr="꽃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3550" y="3363913"/>
            <a:ext cx="31369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矩形 3"/>
          <p:cNvSpPr>
            <a:spLocks noChangeArrowheads="1"/>
          </p:cNvSpPr>
          <p:nvPr/>
        </p:nvSpPr>
        <p:spPr bwMode="auto">
          <a:xfrm>
            <a:off x="5580063" y="6553200"/>
            <a:ext cx="21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100">
                <a:solidFill>
                  <a:srgbClr val="41414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3" name="矩形 12"/>
          <p:cNvSpPr/>
          <p:nvPr/>
        </p:nvSpPr>
        <p:spPr>
          <a:xfrm>
            <a:off x="1928996" y="1329273"/>
            <a:ext cx="528599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Thank you! </a:t>
            </a:r>
            <a:endParaRPr lang="zh-CN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823896" y="272848"/>
            <a:ext cx="670487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2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What does he/she like to do?</a:t>
            </a:r>
            <a:r>
              <a:rPr kumimoji="1" lang="zh-CN" altLang="en-US" sz="32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  </a:t>
            </a:r>
            <a:endParaRPr kumimoji="1" lang="en-US" altLang="zh-CN" sz="3200" spc="-300" dirty="0">
              <a:solidFill>
                <a:srgbClr val="D63D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grpSp>
        <p:nvGrpSpPr>
          <p:cNvPr id="6146" name="组 19"/>
          <p:cNvGrpSpPr/>
          <p:nvPr/>
        </p:nvGrpSpPr>
        <p:grpSpPr bwMode="auto">
          <a:xfrm>
            <a:off x="-396875" y="4848225"/>
            <a:ext cx="1660525" cy="2216150"/>
            <a:chOff x="-304130" y="4081888"/>
            <a:chExt cx="1981984" cy="2645369"/>
          </a:xfrm>
        </p:grpSpPr>
        <p:pic>
          <p:nvPicPr>
            <p:cNvPr id="6147" name="Picture 47" descr="연필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8" name="Picture 43" descr="꽃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-304130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49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39113" y="1404938"/>
            <a:ext cx="5270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02638" y="1757363"/>
            <a:ext cx="5270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18450" y="1404938"/>
            <a:ext cx="5270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Box 2"/>
          <p:cNvSpPr txBox="1">
            <a:spLocks noChangeArrowheads="1"/>
          </p:cNvSpPr>
          <p:nvPr/>
        </p:nvSpPr>
        <p:spPr bwMode="auto">
          <a:xfrm>
            <a:off x="6137275" y="5148263"/>
            <a:ext cx="30210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 dirty="0">
                <a:latin typeface="Times New Roman" panose="02020603050405020304" pitchFamily="18" charset="0"/>
              </a:rPr>
              <a:t>This is my uncle </a:t>
            </a:r>
            <a:r>
              <a:rPr lang="en-US" altLang="zh-CN" sz="2000" b="1" dirty="0" err="1">
                <a:latin typeface="Times New Roman" panose="02020603050405020304" pitchFamily="18" charset="0"/>
              </a:rPr>
              <a:t>Dachao</a:t>
            </a:r>
            <a:r>
              <a:rPr lang="en-US" altLang="zh-CN" sz="2000" b="1" dirty="0">
                <a:latin typeface="Times New Roman" panose="02020603050405020304" pitchFamily="18" charset="0"/>
              </a:rPr>
              <a:t>. He likes to work on his computer.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3" name="Picture 1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50938" y="1120775"/>
            <a:ext cx="1820862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813175" y="1108075"/>
            <a:ext cx="1755775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245225" y="1131888"/>
            <a:ext cx="176688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9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9175" y="3884613"/>
            <a:ext cx="21018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0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25863" y="3708400"/>
            <a:ext cx="1782762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21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8100" y="3675063"/>
            <a:ext cx="1751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矩形 1"/>
          <p:cNvSpPr>
            <a:spLocks noChangeArrowheads="1"/>
          </p:cNvSpPr>
          <p:nvPr/>
        </p:nvSpPr>
        <p:spPr bwMode="auto">
          <a:xfrm>
            <a:off x="688975" y="2532063"/>
            <a:ext cx="2825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My grandfather likes to go for a walk. I like to go for a walk with my grandfather. 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0" name="矩形 2"/>
          <p:cNvSpPr>
            <a:spLocks noChangeArrowheads="1"/>
          </p:cNvSpPr>
          <p:nvPr/>
        </p:nvSpPr>
        <p:spPr bwMode="auto">
          <a:xfrm>
            <a:off x="3548063" y="2627313"/>
            <a:ext cx="26971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My grandmother likes to plant flowers. Jing likes to water flowers. 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1" name="矩形 3"/>
          <p:cNvSpPr>
            <a:spLocks noChangeArrowheads="1"/>
          </p:cNvSpPr>
          <p:nvPr/>
        </p:nvSpPr>
        <p:spPr bwMode="auto">
          <a:xfrm>
            <a:off x="6157913" y="2579688"/>
            <a:ext cx="25066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My father likes to cook. I like to help him.</a:t>
            </a:r>
            <a:endParaRPr lang="zh-CN" altLang="en-US" dirty="0"/>
          </a:p>
        </p:txBody>
      </p:sp>
      <p:sp>
        <p:nvSpPr>
          <p:cNvPr id="6162" name="矩形 4"/>
          <p:cNvSpPr>
            <a:spLocks noChangeArrowheads="1"/>
          </p:cNvSpPr>
          <p:nvPr/>
        </p:nvSpPr>
        <p:spPr bwMode="auto">
          <a:xfrm>
            <a:off x="900113" y="5126038"/>
            <a:ext cx="228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My mother likes to go shopping.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3" name="矩形 5"/>
          <p:cNvSpPr>
            <a:spLocks noChangeArrowheads="1"/>
          </p:cNvSpPr>
          <p:nvPr/>
        </p:nvSpPr>
        <p:spPr bwMode="auto">
          <a:xfrm>
            <a:off x="3251200" y="5159375"/>
            <a:ext cx="2992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my aunt 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Meiping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She likes to read books.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文本框 17"/>
          <p:cNvSpPr txBox="1">
            <a:spLocks noChangeArrowheads="1"/>
          </p:cNvSpPr>
          <p:nvPr/>
        </p:nvSpPr>
        <p:spPr bwMode="auto">
          <a:xfrm>
            <a:off x="2947988" y="1479550"/>
            <a:ext cx="38782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does he/she like to do?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他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她喜欢做什么？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76325" y="169862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172" name="文本框 19"/>
          <p:cNvSpPr txBox="1">
            <a:spLocks noChangeArrowheads="1"/>
          </p:cNvSpPr>
          <p:nvPr/>
        </p:nvSpPr>
        <p:spPr bwMode="auto">
          <a:xfrm>
            <a:off x="1357313" y="1679575"/>
            <a:ext cx="1497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174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7175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1620838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21488" y="1593850"/>
            <a:ext cx="114617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矩形 3"/>
          <p:cNvSpPr>
            <a:spLocks noChangeArrowheads="1"/>
          </p:cNvSpPr>
          <p:nvPr/>
        </p:nvSpPr>
        <p:spPr bwMode="auto">
          <a:xfrm>
            <a:off x="1220788" y="3359150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用法：</a:t>
            </a:r>
            <a:endParaRPr lang="zh-CN" altLang="en-US" sz="1600" dirty="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2238375" y="3117850"/>
            <a:ext cx="593883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这是一个特殊疑问句，用来询问“他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她喜欢做什么？”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</a:p>
        </p:txBody>
      </p:sp>
      <p:sp>
        <p:nvSpPr>
          <p:cNvPr id="7179" name="矩形 3"/>
          <p:cNvSpPr>
            <a:spLocks noChangeArrowheads="1"/>
          </p:cNvSpPr>
          <p:nvPr/>
        </p:nvSpPr>
        <p:spPr bwMode="auto">
          <a:xfrm>
            <a:off x="1184275" y="5035550"/>
            <a:ext cx="173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句子结构：</a:t>
            </a:r>
            <a:endParaRPr lang="zh-CN" altLang="en-US" sz="1600" dirty="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2830513" y="4800600"/>
            <a:ext cx="4873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+ do/does + sb. + like to do? 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2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8195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1827213" y="1897063"/>
            <a:ext cx="474345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do they like to do?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他们喜欢做什么？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does Li Ming like to do?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李明喜欢做什么？ </a:t>
            </a:r>
          </a:p>
        </p:txBody>
      </p:sp>
      <p:sp>
        <p:nvSpPr>
          <p:cNvPr id="8197" name="矩形 1"/>
          <p:cNvSpPr>
            <a:spLocks noChangeArrowheads="1"/>
          </p:cNvSpPr>
          <p:nvPr/>
        </p:nvSpPr>
        <p:spPr bwMode="auto">
          <a:xfrm>
            <a:off x="755650" y="2139950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dirty="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文本框 17"/>
          <p:cNvSpPr txBox="1">
            <a:spLocks noChangeArrowheads="1"/>
          </p:cNvSpPr>
          <p:nvPr/>
        </p:nvSpPr>
        <p:spPr bwMode="auto">
          <a:xfrm>
            <a:off x="2868613" y="1593850"/>
            <a:ext cx="5153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grandfather likes to go for a walk. 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我的爷爷喜欢去散步。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957263" y="17129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9220" name="文本框 19"/>
          <p:cNvSpPr txBox="1">
            <a:spLocks noChangeArrowheads="1"/>
          </p:cNvSpPr>
          <p:nvPr/>
        </p:nvSpPr>
        <p:spPr bwMode="auto">
          <a:xfrm>
            <a:off x="1227138" y="1682750"/>
            <a:ext cx="1704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9222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9223" name="图片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51638" y="2079625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5263" y="1600200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Box 5"/>
          <p:cNvSpPr txBox="1">
            <a:spLocks noChangeArrowheads="1"/>
          </p:cNvSpPr>
          <p:nvPr/>
        </p:nvSpPr>
        <p:spPr bwMode="auto">
          <a:xfrm>
            <a:off x="1219200" y="4102100"/>
            <a:ext cx="109061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例句：</a:t>
            </a:r>
            <a:r>
              <a:rPr lang="zh-CN" altLang="en-US" dirty="0"/>
              <a:t>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90763" y="4006850"/>
            <a:ext cx="50228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like to read books.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我喜欢读书。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His brother likes to play football. 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他的弟弟喜欢踢足球。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7" name="矩形 1"/>
          <p:cNvSpPr>
            <a:spLocks noChangeArrowheads="1"/>
          </p:cNvSpPr>
          <p:nvPr/>
        </p:nvSpPr>
        <p:spPr bwMode="auto">
          <a:xfrm>
            <a:off x="1111250" y="2794000"/>
            <a:ext cx="7275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句子结构及含义：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Sb. like/likes to do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此句式意为“某人喜欢做的某事。” 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0243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10244" name="组合 26"/>
          <p:cNvGrpSpPr/>
          <p:nvPr/>
        </p:nvGrpSpPr>
        <p:grpSpPr bwMode="auto">
          <a:xfrm>
            <a:off x="1147763" y="2259013"/>
            <a:ext cx="1287462" cy="461962"/>
            <a:chOff x="1193011" y="4806950"/>
            <a:chExt cx="1285839" cy="462489"/>
          </a:xfrm>
        </p:grpSpPr>
        <p:sp>
          <p:nvSpPr>
            <p:cNvPr id="10245" name="TextBox 3"/>
            <p:cNvSpPr txBox="1">
              <a:spLocks noChangeArrowheads="1"/>
            </p:cNvSpPr>
            <p:nvPr/>
          </p:nvSpPr>
          <p:spPr bwMode="auto">
            <a:xfrm>
              <a:off x="1488250" y="4806950"/>
              <a:ext cx="990600" cy="46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0246" name="图片 29" descr="花盆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93011" y="4833859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2387600" y="2014538"/>
            <a:ext cx="6215063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用所给单词的正确形式填空。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Mr. Li _____(like) to go to the park with his family.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433763" y="2982913"/>
            <a:ext cx="796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likes </a:t>
            </a:r>
            <a:r>
              <a:rPr lang="en-US" altLang="zh-CN" sz="2400" b="1" u="sng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1267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2406650" y="4529138"/>
            <a:ext cx="572611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like to go for a walk with my parents.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我喜欢和我的父母去散步。</a:t>
            </a:r>
            <a:endParaRPr lang="zh-CN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2289175" y="2238375"/>
            <a:ext cx="4575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My friend likes to go for a walk. 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我的朋友喜欢去散步。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</a:p>
        </p:txBody>
      </p:sp>
      <p:sp>
        <p:nvSpPr>
          <p:cNvPr id="11270" name="矩形 1"/>
          <p:cNvSpPr>
            <a:spLocks noChangeArrowheads="1"/>
          </p:cNvSpPr>
          <p:nvPr/>
        </p:nvSpPr>
        <p:spPr bwMode="auto">
          <a:xfrm>
            <a:off x="974725" y="1716088"/>
            <a:ext cx="6081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 walk /wɔːk/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&amp;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步行；走；散步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71" name="矩形 2"/>
          <p:cNvSpPr>
            <a:spLocks noChangeArrowheads="1"/>
          </p:cNvSpPr>
          <p:nvPr/>
        </p:nvSpPr>
        <p:spPr bwMode="auto">
          <a:xfrm>
            <a:off x="1339850" y="4775200"/>
            <a:ext cx="927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1272" name="矩形 3"/>
          <p:cNvSpPr>
            <a:spLocks noChangeArrowheads="1"/>
          </p:cNvSpPr>
          <p:nvPr/>
        </p:nvSpPr>
        <p:spPr bwMode="auto">
          <a:xfrm>
            <a:off x="1295400" y="247967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1273" name="矩形 4"/>
          <p:cNvSpPr>
            <a:spLocks noChangeArrowheads="1"/>
          </p:cNvSpPr>
          <p:nvPr/>
        </p:nvSpPr>
        <p:spPr bwMode="auto">
          <a:xfrm>
            <a:off x="1330325" y="4027488"/>
            <a:ext cx="104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401888" y="3787775"/>
            <a:ext cx="5718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 for a walk = take/have a walk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去散步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文本框 17"/>
          <p:cNvSpPr txBox="1">
            <a:spLocks noChangeArrowheads="1"/>
          </p:cNvSpPr>
          <p:nvPr/>
        </p:nvSpPr>
        <p:spPr bwMode="auto">
          <a:xfrm>
            <a:off x="2776538" y="1544638"/>
            <a:ext cx="3478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plant flowers 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种花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50900" y="16668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>
              <a:solidFill>
                <a:prstClr val="black"/>
              </a:solidFill>
            </a:endParaRPr>
          </a:p>
        </p:txBody>
      </p:sp>
      <p:sp>
        <p:nvSpPr>
          <p:cNvPr id="12292" name="文本框 19"/>
          <p:cNvSpPr txBox="1">
            <a:spLocks noChangeArrowheads="1"/>
          </p:cNvSpPr>
          <p:nvPr/>
        </p:nvSpPr>
        <p:spPr bwMode="auto">
          <a:xfrm>
            <a:off x="1109663" y="1655763"/>
            <a:ext cx="1704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3</a:t>
            </a:r>
            <a:endParaRPr lang="zh-CN" altLang="en-US" sz="24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2294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2295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13" y="1552575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矩形 1"/>
          <p:cNvSpPr>
            <a:spLocks noChangeArrowheads="1"/>
          </p:cNvSpPr>
          <p:nvPr/>
        </p:nvSpPr>
        <p:spPr bwMode="auto">
          <a:xfrm>
            <a:off x="1166813" y="2024063"/>
            <a:ext cx="30972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plant /plɑːnt/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种植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127250" y="2624138"/>
            <a:ext cx="37433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want to plant vegetables. 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我想要种植蔬菜。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  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8" name="矩形 3"/>
          <p:cNvSpPr>
            <a:spLocks noChangeArrowheads="1"/>
          </p:cNvSpPr>
          <p:nvPr/>
        </p:nvSpPr>
        <p:spPr bwMode="auto">
          <a:xfrm>
            <a:off x="1157288" y="2828925"/>
            <a:ext cx="116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2299" name="矩形 4"/>
          <p:cNvSpPr>
            <a:spLocks noChangeArrowheads="1"/>
          </p:cNvSpPr>
          <p:nvPr/>
        </p:nvSpPr>
        <p:spPr bwMode="auto">
          <a:xfrm>
            <a:off x="1109663" y="4205288"/>
            <a:ext cx="990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100263" y="3951288"/>
            <a:ext cx="60769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plant flowers 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种花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plant vegetables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种菜 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301" name="TextBox 2"/>
          <p:cNvSpPr txBox="1">
            <a:spLocks noChangeArrowheads="1"/>
          </p:cNvSpPr>
          <p:nvPr/>
        </p:nvSpPr>
        <p:spPr bwMode="auto">
          <a:xfrm>
            <a:off x="1155700" y="5551488"/>
            <a:ext cx="1506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其他意义：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76550" y="5429250"/>
            <a:ext cx="2711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plant  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植物</a:t>
            </a:r>
            <a:endParaRPr lang="zh-CN" altLang="en-US" sz="24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3352800" y="4598988"/>
            <a:ext cx="3571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plan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计划 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plane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飞机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304" name="TextBox 3"/>
          <p:cNvSpPr txBox="1">
            <a:spLocks noChangeArrowheads="1"/>
          </p:cNvSpPr>
          <p:nvPr/>
        </p:nvSpPr>
        <p:spPr bwMode="auto">
          <a:xfrm>
            <a:off x="1144588" y="4845050"/>
            <a:ext cx="2357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形近词记忆法：</a:t>
            </a:r>
          </a:p>
        </p:txBody>
      </p:sp>
      <p:pic>
        <p:nvPicPr>
          <p:cNvPr id="12305" name="Picture 2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48500" y="1814513"/>
            <a:ext cx="11779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</Words>
  <Application>Microsoft Office PowerPoint</Application>
  <PresentationFormat>全屏显示(4:3)</PresentationFormat>
  <Paragraphs>169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Kozuka Gothic Pro H</vt:lpstr>
      <vt:lpstr>Malgun Gothic</vt:lpstr>
      <vt:lpstr>方正大黑简体</vt:lpstr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2023-01-17T00:43:51Z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6AA6353AB4FF49B6BAE89FE935ED5769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