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1" r:id="rId4"/>
    <p:sldId id="282" r:id="rId5"/>
    <p:sldId id="261" r:id="rId6"/>
    <p:sldId id="262" r:id="rId7"/>
    <p:sldId id="283" r:id="rId8"/>
    <p:sldId id="284" r:id="rId9"/>
    <p:sldId id="265" r:id="rId10"/>
    <p:sldId id="285" r:id="rId11"/>
    <p:sldId id="286" r:id="rId12"/>
    <p:sldId id="268" r:id="rId13"/>
    <p:sldId id="269" r:id="rId14"/>
    <p:sldId id="287" r:id="rId15"/>
    <p:sldId id="271" r:id="rId16"/>
    <p:sldId id="288" r:id="rId17"/>
    <p:sldId id="289" r:id="rId18"/>
    <p:sldId id="274" r:id="rId19"/>
    <p:sldId id="290" r:id="rId20"/>
    <p:sldId id="276" r:id="rId21"/>
    <p:sldId id="277" r:id="rId22"/>
    <p:sldId id="278" r:id="rId23"/>
    <p:sldId id="291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When%20i%20grow%20up.swf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10616" y="4387496"/>
            <a:ext cx="2785533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  <a:sym typeface="+mn-ea"/>
              </a:rPr>
              <a:t>R·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n-cs"/>
                <a:sym typeface="+mn-ea"/>
              </a:rPr>
              <a:t>九年级下册</a:t>
            </a:r>
          </a:p>
        </p:txBody>
      </p:sp>
      <p:sp>
        <p:nvSpPr>
          <p:cNvPr id="4099" name="TextBox 4"/>
          <p:cNvSpPr txBox="1"/>
          <p:nvPr/>
        </p:nvSpPr>
        <p:spPr>
          <a:xfrm>
            <a:off x="1100666" y="743123"/>
            <a:ext cx="9793817" cy="230832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14</a:t>
            </a:r>
          </a:p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en-US" altLang="zh-CN" sz="4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remember meeting all of you in Grade 7.</a:t>
            </a:r>
            <a:endParaRPr lang="zh-CN" altLang="en-US" sz="4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0" name="矩形 3"/>
          <p:cNvSpPr/>
          <p:nvPr/>
        </p:nvSpPr>
        <p:spPr>
          <a:xfrm>
            <a:off x="4049765" y="3328081"/>
            <a:ext cx="389561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Section B  </a:t>
            </a:r>
            <a:r>
              <a:rPr lang="zh-CN" altLang="en-US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课时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680519" y="4187447"/>
            <a:ext cx="8723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645193"/>
            <a:ext cx="12192000" cy="103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74185" y="1452033"/>
          <a:ext cx="10598150" cy="456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845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endParaRPr lang="zh-CN" altLang="en-US" sz="3465" b="1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841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1900" marR="121900" marT="60998" marB="609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8"/>
          <p:cNvSpPr txBox="1"/>
          <p:nvPr/>
        </p:nvSpPr>
        <p:spPr>
          <a:xfrm>
            <a:off x="2561169" y="3236386"/>
            <a:ext cx="8244417" cy="5539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into a music school, play in a band</a:t>
            </a:r>
          </a:p>
        </p:txBody>
      </p:sp>
      <p:sp>
        <p:nvSpPr>
          <p:cNvPr id="6" name="Text Box 40"/>
          <p:cNvSpPr txBox="1"/>
          <p:nvPr/>
        </p:nvSpPr>
        <p:spPr>
          <a:xfrm>
            <a:off x="2561168" y="4004735"/>
            <a:ext cx="8449733" cy="6661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an astronaut, go into space</a:t>
            </a:r>
          </a:p>
        </p:txBody>
      </p:sp>
      <p:sp>
        <p:nvSpPr>
          <p:cNvPr id="7" name="Text Box 41"/>
          <p:cNvSpPr txBox="1"/>
          <p:nvPr/>
        </p:nvSpPr>
        <p:spPr>
          <a:xfrm>
            <a:off x="2607734" y="4749802"/>
            <a:ext cx="8978900" cy="1241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improve her English to teach kids English in the future</a:t>
            </a:r>
          </a:p>
        </p:txBody>
      </p:sp>
      <p:sp>
        <p:nvSpPr>
          <p:cNvPr id="14463" name="文本框 8"/>
          <p:cNvSpPr txBox="1"/>
          <p:nvPr/>
        </p:nvSpPr>
        <p:spPr>
          <a:xfrm>
            <a:off x="912284" y="1566334"/>
            <a:ext cx="1869016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Person</a:t>
            </a:r>
            <a:endParaRPr lang="zh-CN" altLang="en-US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464" name="文本框 9"/>
          <p:cNvSpPr txBox="1"/>
          <p:nvPr/>
        </p:nvSpPr>
        <p:spPr>
          <a:xfrm>
            <a:off x="5566834" y="1566334"/>
            <a:ext cx="268816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Hopes to …</a:t>
            </a:r>
            <a:endParaRPr lang="zh-CN" altLang="en-US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465" name="矩形 11"/>
          <p:cNvSpPr/>
          <p:nvPr/>
        </p:nvSpPr>
        <p:spPr>
          <a:xfrm>
            <a:off x="912285" y="3236385"/>
            <a:ext cx="1604433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Shirley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466" name="矩形 12"/>
          <p:cNvSpPr/>
          <p:nvPr/>
        </p:nvSpPr>
        <p:spPr>
          <a:xfrm>
            <a:off x="1208617" y="2421468"/>
            <a:ext cx="1013883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Bob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467" name="矩形 13"/>
          <p:cNvSpPr/>
          <p:nvPr/>
        </p:nvSpPr>
        <p:spPr>
          <a:xfrm>
            <a:off x="1195918" y="4004734"/>
            <a:ext cx="1037167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Ken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468" name="矩形 14"/>
          <p:cNvSpPr/>
          <p:nvPr/>
        </p:nvSpPr>
        <p:spPr>
          <a:xfrm>
            <a:off x="1071034" y="5056718"/>
            <a:ext cx="1284817" cy="6255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4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Anna</a:t>
            </a:r>
            <a:endParaRPr lang="zh-CN" altLang="en-US" sz="346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797986" y="766235"/>
            <a:ext cx="7793567" cy="5521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Listen again and Finish the column.</a:t>
            </a:r>
          </a:p>
        </p:txBody>
      </p:sp>
      <p:sp>
        <p:nvSpPr>
          <p:cNvPr id="9" name="Text Box 37"/>
          <p:cNvSpPr txBox="1"/>
          <p:nvPr/>
        </p:nvSpPr>
        <p:spPr>
          <a:xfrm>
            <a:off x="2561168" y="2387603"/>
            <a:ext cx="9025467" cy="55399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pass the exam to get into senior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" name="Rectangle 3"/>
          <p:cNvSpPr/>
          <p:nvPr/>
        </p:nvSpPr>
        <p:spPr>
          <a:xfrm>
            <a:off x="1295401" y="1015698"/>
            <a:ext cx="9696451" cy="5512406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Class: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Good morning, Mrs. Chen.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Mrs. Chen: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Morning, everyone! Well, today is our last class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together.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Bob: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That makes me sad, Mrs. Chen. Your classes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have been great.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Mrs. Chen: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m glad to hear that. But the future will be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exciting, too. What do you hope to do in the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future, Bob?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Bob: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I hope to pass the exam to get into senior high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school.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41968" y="357717"/>
            <a:ext cx="2084917" cy="605550"/>
          </a:xfrm>
          <a:prstGeom prst="rect">
            <a:avLst/>
          </a:prstGeom>
          <a:noFill/>
          <a:ln w="38100" cap="flat" cmpd="sng" algn="ctr">
            <a:solidFill>
              <a:srgbClr val="EE48C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听力原文：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>
          <a:xfrm>
            <a:off x="853018" y="1234913"/>
            <a:ext cx="10560049" cy="442839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Shirley: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m going to try to get into a music school. I want to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play in a band.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Mrs. Chen: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I think you can do it, Shirley. And you, 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Ken? I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remember you won a prize for science...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en-US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Yes, last year. 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d like to be an astronaut and go into 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space. It would be so exciting if I could do that.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Anna: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m going to improve my English so that I can teach 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kids English in the future.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770718" y="1892300"/>
            <a:ext cx="8413751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70718" y="2372784"/>
            <a:ext cx="2364317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39785" y="4004733"/>
            <a:ext cx="6049433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73918" y="4580467"/>
            <a:ext cx="980017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44533" y="5060951"/>
            <a:ext cx="6047317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973918" y="5636684"/>
            <a:ext cx="1970617" cy="0"/>
          </a:xfrm>
          <a:prstGeom prst="line">
            <a:avLst/>
          </a:prstGeom>
          <a:ln w="28575">
            <a:solidFill>
              <a:srgbClr val="EE48C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/>
          <p:nvPr/>
        </p:nvSpPr>
        <p:spPr>
          <a:xfrm>
            <a:off x="624418" y="1331290"/>
            <a:ext cx="11080749" cy="3886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Mrs. Chen: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That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 an excellent plan, Anna. All of 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you should go for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it. I believe in you, all of you.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Shirley: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Thank you, Mrs. Chen. Oh, this weekend we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re 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celebrating the end of junior high school. We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re having </a:t>
            </a:r>
            <a:endParaRPr lang="en-US" altLang="zh-CN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a party…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Ken: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…and we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d like you to come!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zh-CN" sz="2935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Mrs. Chen: 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Why, of course, 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d love to! I</a:t>
            </a:r>
            <a:r>
              <a:rPr lang="en-US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935" b="1" dirty="0">
                <a:latin typeface="Times New Roman" panose="02020603050405020304" pitchFamily="18" charset="0"/>
                <a:ea typeface="宋体" panose="02010600030101010101" pitchFamily="2" charset="-122"/>
              </a:rPr>
              <a:t>ll bring a graduation cake.</a:t>
            </a:r>
            <a:endParaRPr lang="zh-CN" altLang="en-US" sz="29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30252" y="1509185"/>
            <a:ext cx="10752667" cy="425154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A: —Today is the students' last class. Bob feels sad and 	thinks Mrs. Chen’s classes have been …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B: —Yeah, and the students talk about what they want 	to do in the future.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A: —Bob says …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B: —…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" name="WordArt 5"/>
          <p:cNvSpPr>
            <a:spLocks noTextEdit="1"/>
          </p:cNvSpPr>
          <p:nvPr/>
        </p:nvSpPr>
        <p:spPr>
          <a:xfrm>
            <a:off x="2937934" y="740835"/>
            <a:ext cx="6337300" cy="550333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79593"/>
              </a:avLst>
            </a:prstTxWarp>
            <a:normAutofit fontScale="7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Discussion</a:t>
            </a:r>
            <a:r>
              <a:rPr kumimoji="0" lang="zh-CN" altLang="en-US" sz="4800" b="1" i="0" u="none" strike="noStrike" kern="1200" cap="none" spc="0" normalizeH="0" baseline="0" noProof="0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4800" b="1" i="0" u="none" strike="noStrike" kern="1200" cap="none" spc="0" normalizeH="0" baseline="0" noProof="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rPr>
              <a:t>in Pairs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/>
          <p:nvPr/>
        </p:nvSpPr>
        <p:spPr>
          <a:xfrm>
            <a:off x="1499264" y="1890014"/>
            <a:ext cx="9055100" cy="36021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Getting started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Choose your topic. 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What is your purpose?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Organize your thoughts and ideas. </a:t>
            </a:r>
          </a:p>
        </p:txBody>
      </p:sp>
      <p:sp>
        <p:nvSpPr>
          <p:cNvPr id="19459" name="Text Box 5"/>
          <p:cNvSpPr txBox="1"/>
          <p:nvPr/>
        </p:nvSpPr>
        <p:spPr>
          <a:xfrm>
            <a:off x="1007533" y="1028700"/>
            <a:ext cx="10464800" cy="748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265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to make a good speech?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6109" y="2038869"/>
            <a:ext cx="3498255" cy="264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" name="Text Box 2"/>
          <p:cNvSpPr txBox="1"/>
          <p:nvPr/>
        </p:nvSpPr>
        <p:spPr>
          <a:xfrm>
            <a:off x="1007533" y="1428752"/>
            <a:ext cx="6527800" cy="36021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Writing Process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Think about your audience.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Grab their attention.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Focus on your message.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44138" y="1813461"/>
            <a:ext cx="3936437" cy="298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295400" y="1028700"/>
            <a:ext cx="9795933" cy="445410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25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Giving the Speech</a:t>
            </a:r>
          </a:p>
          <a:p>
            <a:pPr marL="342900" indent="-342900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Practice reading the speech aloud.</a:t>
            </a:r>
          </a:p>
          <a:p>
            <a:pPr marL="342900" indent="-342900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Review what you’ve written and make any necessary revisions.</a:t>
            </a:r>
          </a:p>
          <a:p>
            <a:pPr marL="342900" indent="-342900">
              <a:lnSpc>
                <a:spcPct val="125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Present your speech with confidence. Speak in a loud clear voice.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9"/>
          <p:cNvGrpSpPr/>
          <p:nvPr/>
        </p:nvGrpSpPr>
        <p:grpSpPr>
          <a:xfrm>
            <a:off x="738717" y="2768601"/>
            <a:ext cx="1056216" cy="863600"/>
            <a:chOff x="397" y="210"/>
            <a:chExt cx="499" cy="408"/>
          </a:xfrm>
        </p:grpSpPr>
        <p:sp>
          <p:nvSpPr>
            <p:cNvPr id="22531" name="Oval 10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532" name="Text Box 11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265" b="1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1e</a:t>
              </a:r>
            </a:p>
          </p:txBody>
        </p:sp>
      </p:grpSp>
      <p:sp>
        <p:nvSpPr>
          <p:cNvPr id="22533" name="矩形 2"/>
          <p:cNvSpPr/>
          <p:nvPr/>
        </p:nvSpPr>
        <p:spPr>
          <a:xfrm>
            <a:off x="1852086" y="1892302"/>
            <a:ext cx="9611783" cy="2678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Prepare a speech for your graduation. Use the questions to help you . Present your speech to your group.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3600" y="781052"/>
            <a:ext cx="10464800" cy="5265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How have you changed since you started junior high school?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Who has helped you most?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What advice have your parents given you?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What will you do after you graduate?</a:t>
            </a:r>
          </a:p>
          <a:p>
            <a:pPr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What are you looking forward to?</a:t>
            </a:r>
          </a:p>
        </p:txBody>
      </p:sp>
      <p:sp>
        <p:nvSpPr>
          <p:cNvPr id="3" name="对角圆角矩形 3"/>
          <p:cNvSpPr/>
          <p:nvPr/>
        </p:nvSpPr>
        <p:spPr>
          <a:xfrm>
            <a:off x="650103" y="871751"/>
            <a:ext cx="10891795" cy="5088467"/>
          </a:xfrm>
          <a:prstGeom prst="round2Diag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"/>
          <p:cNvGrpSpPr/>
          <p:nvPr/>
        </p:nvGrpSpPr>
        <p:grpSpPr>
          <a:xfrm>
            <a:off x="4235451" y="5579534"/>
            <a:ext cx="4167716" cy="656167"/>
            <a:chOff x="3013075" y="4456112"/>
            <a:chExt cx="3125788" cy="492126"/>
          </a:xfrm>
        </p:grpSpPr>
        <p:sp>
          <p:nvSpPr>
            <p:cNvPr id="4" name="圆角矩形 2"/>
            <p:cNvSpPr/>
            <p:nvPr/>
          </p:nvSpPr>
          <p:spPr>
            <a:xfrm>
              <a:off x="3013075" y="4456112"/>
              <a:ext cx="3125788" cy="4921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48" name="TextBox 4">
              <a:hlinkClick r:id="rId2" action="ppaction://hlinkfile"/>
            </p:cNvPr>
            <p:cNvSpPr txBox="1"/>
            <p:nvPr/>
          </p:nvSpPr>
          <p:spPr>
            <a:xfrm>
              <a:off x="3114675" y="4456112"/>
              <a:ext cx="3024188" cy="4691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501871" y="351847"/>
            <a:ext cx="1848583" cy="7486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  <a:sym typeface="+mn-ea"/>
              </a:rPr>
              <a:t>Lead-in</a:t>
            </a:r>
            <a:endParaRPr kumimoji="0" lang="zh-CN" altLang="en-US" sz="4265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  <a:sym typeface="+mn-ea"/>
            </a:endParaRPr>
          </a:p>
        </p:txBody>
      </p:sp>
      <p:pic>
        <p:nvPicPr>
          <p:cNvPr id="6150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68501" y="1221319"/>
            <a:ext cx="8447617" cy="41380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8033" y="2372784"/>
            <a:ext cx="9891184" cy="211987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manager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可以指一个企业、公司、球队的“经理”，也可指演员、运动员等的“经纪人”，还可指“善于理财管家的人”。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1317" y="4673601"/>
            <a:ext cx="9025467" cy="13730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例：我想找营业部经理。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want to speak to the sales manager. </a:t>
            </a:r>
          </a:p>
        </p:txBody>
      </p:sp>
      <p:sp>
        <p:nvSpPr>
          <p:cNvPr id="4" name="矩形 3"/>
          <p:cNvSpPr/>
          <p:nvPr/>
        </p:nvSpPr>
        <p:spPr>
          <a:xfrm>
            <a:off x="680390" y="300946"/>
            <a:ext cx="542891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Language points</a:t>
            </a:r>
            <a:endParaRPr kumimoji="0" lang="zh-CN" alt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4581" name="矩形 4"/>
          <p:cNvSpPr/>
          <p:nvPr/>
        </p:nvSpPr>
        <p:spPr>
          <a:xfrm>
            <a:off x="709085" y="1195918"/>
            <a:ext cx="9994900" cy="124187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hope to get a business degree and become a </a:t>
            </a:r>
          </a:p>
          <a:p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manager.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5633" y="3393018"/>
            <a:ext cx="10272184" cy="15867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例：我们设法提前完成任务。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We manage to finish the work ahead of time.</a:t>
            </a:r>
          </a:p>
        </p:txBody>
      </p:sp>
      <p:sp>
        <p:nvSpPr>
          <p:cNvPr id="5" name="矩形 4"/>
          <p:cNvSpPr/>
          <p:nvPr/>
        </p:nvSpPr>
        <p:spPr>
          <a:xfrm>
            <a:off x="1007534" y="1604434"/>
            <a:ext cx="10202333" cy="15867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manager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可作动词，意为“管理；应付；完成”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常用短语：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manage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 do sth.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/>
          <p:nvPr/>
        </p:nvSpPr>
        <p:spPr>
          <a:xfrm>
            <a:off x="719667" y="1221317"/>
            <a:ext cx="10464800" cy="14718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Mrs. Chen believes in all of them and tells them </a:t>
            </a:r>
          </a:p>
          <a:p>
            <a:pPr>
              <a:lnSpc>
                <a:spcPct val="12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to  “_______”.</a:t>
            </a:r>
          </a:p>
        </p:txBody>
      </p:sp>
      <p:sp>
        <p:nvSpPr>
          <p:cNvPr id="5" name="矩形 4"/>
          <p:cNvSpPr/>
          <p:nvPr/>
        </p:nvSpPr>
        <p:spPr>
          <a:xfrm>
            <a:off x="1227667" y="2738967"/>
            <a:ext cx="8837084" cy="8682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believe in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意为“相信；信赖； 信仰”。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2918" y="3748619"/>
            <a:ext cx="10149417" cy="164416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735" b="1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例句：相信你自己，否则你永远不会成功。</a:t>
            </a:r>
            <a:endParaRPr kumimoji="0" lang="en-US" altLang="zh-CN" sz="3735" b="1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zh-CN" sz="3735" b="1" i="0" u="none" strike="noStrike" kern="1200" cap="none" spc="0" normalizeH="0" baseline="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 Believe in yourself, or you will never succeed.</a:t>
            </a:r>
            <a:endParaRPr kumimoji="0" lang="zh-CN" altLang="en-US" sz="3735" b="1" i="0" u="none" strike="noStrike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" name="Text Box 5"/>
          <p:cNvSpPr txBox="1"/>
          <p:nvPr/>
        </p:nvSpPr>
        <p:spPr>
          <a:xfrm>
            <a:off x="1733551" y="1153584"/>
            <a:ext cx="8737600" cy="46905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Thank you for your _________(invite).</a:t>
            </a:r>
          </a:p>
          <a:p>
            <a:pPr>
              <a:lnSpc>
                <a:spcPct val="20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He doesn't _______ ___ (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信任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) me.</a:t>
            </a:r>
          </a:p>
          <a:p>
            <a:pPr>
              <a:lnSpc>
                <a:spcPct val="20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你相信魔术吗？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Do you _______ ____ magic?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2917" y="1496485"/>
            <a:ext cx="2209800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invitation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709584" y="2647952"/>
            <a:ext cx="2590800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believe   in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3810001" y="4965701"/>
            <a:ext cx="283421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believe    in</a:t>
            </a:r>
            <a:endParaRPr lang="en-US" altLang="zh-CN" sz="373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33552" y="634712"/>
            <a:ext cx="3412693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ea"/>
              </a:rPr>
              <a:t>Exercise </a:t>
            </a:r>
            <a:endParaRPr kumimoji="0" lang="zh-CN" altLang="en-US" sz="48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/>
          <p:nvPr/>
        </p:nvSpPr>
        <p:spPr>
          <a:xfrm>
            <a:off x="1126068" y="552452"/>
            <a:ext cx="9939867" cy="57252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They appointed a new ______ to coordinate 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the work of the team.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actor                             B. scientist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manager                       D. doctor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I don't ______ it! What are you doing here?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suppose                         B. agree</a:t>
            </a:r>
          </a:p>
          <a:p>
            <a:pPr>
              <a:lnSpc>
                <a:spcPct val="14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believe                           D. believe in</a:t>
            </a: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8" y="3151717"/>
            <a:ext cx="662517" cy="5630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67" y="5537202"/>
            <a:ext cx="662517" cy="5651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35300" y="601135"/>
            <a:ext cx="6529917" cy="5899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思想气泡: 云 2"/>
          <p:cNvSpPr/>
          <p:nvPr/>
        </p:nvSpPr>
        <p:spPr>
          <a:xfrm>
            <a:off x="4464051" y="2260600"/>
            <a:ext cx="3744384" cy="24003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39785" y="2751668"/>
            <a:ext cx="2878667" cy="15696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Guess the job according to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pictures</a:t>
            </a:r>
            <a:endParaRPr lang="zh-CN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8618" y="5304368"/>
            <a:ext cx="13440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singer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72033" y="5312834"/>
            <a:ext cx="172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director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76786" y="4104218"/>
            <a:ext cx="24955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programmer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0751" y="2070101"/>
            <a:ext cx="13440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police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3567" y="601134"/>
            <a:ext cx="1280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nurse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9669" y="3803652"/>
            <a:ext cx="285961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photographer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4653" y="2442634"/>
            <a:ext cx="18245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manager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69869" y="1071034"/>
            <a:ext cx="18245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dancer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6917" y="2497667"/>
            <a:ext cx="9084282" cy="74866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 dirty="0">
                <a:latin typeface="Times New Roman" panose="02020603050405020304" pitchFamily="18" charset="0"/>
                <a:ea typeface="宋体" panose="02010600030101010101" pitchFamily="2" charset="-122"/>
              </a:rPr>
              <a:t>What do you hope to do in the future?</a:t>
            </a:r>
            <a:endParaRPr lang="zh-CN" altLang="en-US" sz="426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9286" y="1559984"/>
            <a:ext cx="108796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cook</a:t>
            </a:r>
            <a:endParaRPr kumimoji="0" lang="zh-CN" altLang="en-US" sz="3200" b="1" kern="1200" cap="none" spc="0" normalizeH="0" baseline="0" noProof="0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/>
      <p:bldP spid="4" grpId="1"/>
      <p:bldP spid="4" grpId="2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  <p:bldP spid="15" grpId="0"/>
      <p:bldP spid="9" grpId="0" bldLvl="0" animBg="1"/>
      <p:bldP spid="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矩形 1"/>
          <p:cNvSpPr/>
          <p:nvPr/>
        </p:nvSpPr>
        <p:spPr>
          <a:xfrm>
            <a:off x="1672168" y="1316569"/>
            <a:ext cx="9417051" cy="1356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Write about what you would like to do in the future. </a:t>
            </a:r>
          </a:p>
        </p:txBody>
      </p:sp>
      <p:grpSp>
        <p:nvGrpSpPr>
          <p:cNvPr id="8295" name="Group 9"/>
          <p:cNvGrpSpPr/>
          <p:nvPr/>
        </p:nvGrpSpPr>
        <p:grpSpPr>
          <a:xfrm>
            <a:off x="814917" y="1517652"/>
            <a:ext cx="1056216" cy="863600"/>
            <a:chOff x="397" y="210"/>
            <a:chExt cx="499" cy="408"/>
          </a:xfrm>
        </p:grpSpPr>
        <p:sp>
          <p:nvSpPr>
            <p:cNvPr id="8296" name="Oval 10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8297" name="Text Box 11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265" b="1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1a</a:t>
              </a:r>
            </a:p>
          </p:txBody>
        </p:sp>
      </p:grpSp>
      <p:sp>
        <p:nvSpPr>
          <p:cNvPr id="8298" name="Text Box 3"/>
          <p:cNvSpPr txBox="1"/>
          <p:nvPr/>
        </p:nvSpPr>
        <p:spPr>
          <a:xfrm>
            <a:off x="1286934" y="2658534"/>
            <a:ext cx="10174817" cy="2678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3735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get a business degree and become a manager           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________________________________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</a:t>
            </a:r>
            <a:endParaRPr lang="zh-CN" altLang="en-US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_________________________________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</a:t>
            </a:r>
            <a:endParaRPr lang="zh-CN" altLang="en-US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767418" y="3661834"/>
            <a:ext cx="9239249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sing beautiful songs and become a muscian 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792818" y="4493685"/>
            <a:ext cx="9163049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learn English well and teach kids English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/>
          <p:nvPr/>
        </p:nvGrpSpPr>
        <p:grpSpPr>
          <a:xfrm>
            <a:off x="1007534" y="933452"/>
            <a:ext cx="1056217" cy="863600"/>
            <a:chOff x="397" y="210"/>
            <a:chExt cx="499" cy="408"/>
          </a:xfrm>
        </p:grpSpPr>
        <p:sp>
          <p:nvSpPr>
            <p:cNvPr id="9219" name="Oval 10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220" name="Text Box 11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265" b="1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1b</a:t>
              </a:r>
            </a:p>
          </p:txBody>
        </p:sp>
      </p:grpSp>
      <p:sp>
        <p:nvSpPr>
          <p:cNvPr id="9221" name="矩形 2"/>
          <p:cNvSpPr/>
          <p:nvPr/>
        </p:nvSpPr>
        <p:spPr>
          <a:xfrm>
            <a:off x="1898652" y="1047751"/>
            <a:ext cx="9381067" cy="72455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Talk about what you hope to do in the future. </a:t>
            </a:r>
          </a:p>
        </p:txBody>
      </p:sp>
      <p:sp>
        <p:nvSpPr>
          <p:cNvPr id="5" name="AutoShape 5"/>
          <p:cNvSpPr/>
          <p:nvPr/>
        </p:nvSpPr>
        <p:spPr>
          <a:xfrm>
            <a:off x="789518" y="3185584"/>
            <a:ext cx="3263900" cy="1754716"/>
          </a:xfrm>
          <a:prstGeom prst="wedgeRoundRectCallout">
            <a:avLst>
              <a:gd name="adj1" fmla="val 67944"/>
              <a:gd name="adj2" fmla="val -32412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 </a:t>
            </a: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hope to do </a:t>
            </a: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 the future?</a:t>
            </a:r>
          </a:p>
        </p:txBody>
      </p:sp>
      <p:sp>
        <p:nvSpPr>
          <p:cNvPr id="6" name="AutoShape 6"/>
          <p:cNvSpPr/>
          <p:nvPr/>
        </p:nvSpPr>
        <p:spPr>
          <a:xfrm>
            <a:off x="7744884" y="2897719"/>
            <a:ext cx="3748616" cy="2626783"/>
          </a:xfrm>
          <a:prstGeom prst="wedgeRoundRectCallout">
            <a:avLst>
              <a:gd name="adj1" fmla="val -68986"/>
              <a:gd name="adj2" fmla="val -35134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/>
            <a:r>
              <a:rPr lang="zh-CN" altLang="en-US" sz="42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hope to get a </a:t>
            </a: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business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degree</a:t>
            </a:r>
          </a:p>
          <a:p>
            <a:pPr algn="ctr"/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and become a 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manager.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224" name="Picture 9" descr="C:\Users\Administrator\Desktop\8d260fd46304ada34902729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BFA"/>
              </a:clrFrom>
              <a:clrTo>
                <a:srgbClr val="FC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3117" y="1841502"/>
            <a:ext cx="3285067" cy="40830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:\Users\Administrator\Desktop\8d260fd46304ada34902729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BFA"/>
              </a:clrFrom>
              <a:clrTo>
                <a:srgbClr val="FCFB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85" y="1485902"/>
            <a:ext cx="3285067" cy="40851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5"/>
          <p:cNvSpPr/>
          <p:nvPr/>
        </p:nvSpPr>
        <p:spPr>
          <a:xfrm>
            <a:off x="431800" y="2660651"/>
            <a:ext cx="5020733" cy="2017183"/>
          </a:xfrm>
          <a:prstGeom prst="wedgeRoundRectCallout">
            <a:avLst>
              <a:gd name="adj1" fmla="val 56352"/>
              <a:gd name="adj2" fmla="val -32574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hope to 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sing beautiful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songs and become a </a:t>
            </a:r>
            <a:endParaRPr lang="en-US" altLang="zh-CN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uscian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" name="AutoShape 6"/>
          <p:cNvSpPr/>
          <p:nvPr/>
        </p:nvSpPr>
        <p:spPr>
          <a:xfrm>
            <a:off x="8208433" y="2616200"/>
            <a:ext cx="3744384" cy="912284"/>
          </a:xfrm>
          <a:prstGeom prst="wedgeRoundRectCallout">
            <a:avLst>
              <a:gd name="adj1" fmla="val -60778"/>
              <a:gd name="adj2" fmla="val -25292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99CC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lIns="120226" tIns="62653" rIns="120226" bIns="62653" anchor="ctr"/>
          <a:lstStyle/>
          <a:p>
            <a:pPr algn="ctr"/>
            <a:r>
              <a:rPr lang="zh-CN" altLang="en-US" sz="4265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about you?</a:t>
            </a:r>
            <a:endParaRPr lang="zh-CN" altLang="en-US" sz="3735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" name="Group 9"/>
          <p:cNvGrpSpPr/>
          <p:nvPr/>
        </p:nvGrpSpPr>
        <p:grpSpPr>
          <a:xfrm>
            <a:off x="654052" y="1543052"/>
            <a:ext cx="1058333" cy="863600"/>
            <a:chOff x="397" y="210"/>
            <a:chExt cx="499" cy="408"/>
          </a:xfrm>
        </p:grpSpPr>
        <p:sp>
          <p:nvSpPr>
            <p:cNvPr id="11367" name="Oval 10"/>
            <p:cNvSpPr/>
            <p:nvPr/>
          </p:nvSpPr>
          <p:spPr>
            <a:xfrm>
              <a:off x="431" y="210"/>
              <a:ext cx="408" cy="408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368" name="Text Box 11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265" b="1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1c</a:t>
              </a:r>
            </a:p>
          </p:txBody>
        </p:sp>
      </p:grpSp>
      <p:sp>
        <p:nvSpPr>
          <p:cNvPr id="11369" name="矩形 2"/>
          <p:cNvSpPr/>
          <p:nvPr/>
        </p:nvSpPr>
        <p:spPr>
          <a:xfrm>
            <a:off x="1708151" y="1318686"/>
            <a:ext cx="9956800" cy="13569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Listen to a class discussion. Check (√) the hopes you hear. </a:t>
            </a:r>
          </a:p>
        </p:txBody>
      </p:sp>
      <p:pic>
        <p:nvPicPr>
          <p:cNvPr id="11370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9669" y="2948517"/>
            <a:ext cx="1538817" cy="21738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708152" y="4582586"/>
            <a:ext cx="550333" cy="51646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37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53734" y="2916769"/>
            <a:ext cx="2154767" cy="2216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3865034" y="4552953"/>
            <a:ext cx="601133" cy="51646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74" name="TextBox 22"/>
          <p:cNvSpPr txBox="1"/>
          <p:nvPr/>
        </p:nvSpPr>
        <p:spPr>
          <a:xfrm>
            <a:off x="3693585" y="4309535"/>
            <a:ext cx="592667" cy="912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335" b="1" dirty="0"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pic>
        <p:nvPicPr>
          <p:cNvPr id="11375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03752" y="2897717"/>
            <a:ext cx="2360083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411385" y="4552953"/>
            <a:ext cx="552451" cy="51646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6191252" y="4275669"/>
            <a:ext cx="592667" cy="912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33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pic>
        <p:nvPicPr>
          <p:cNvPr id="11378" name="图片 2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56968" y="2897717"/>
            <a:ext cx="2161117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646584" y="4540251"/>
            <a:ext cx="550333" cy="518584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8401052" y="4292602"/>
            <a:ext cx="592667" cy="912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33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pic>
        <p:nvPicPr>
          <p:cNvPr id="11381" name="图片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09101" y="2897717"/>
            <a:ext cx="2273300" cy="2144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11057468" y="4525435"/>
            <a:ext cx="524933" cy="51646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10801352" y="4292602"/>
            <a:ext cx="592667" cy="9124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33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" name="Group 9"/>
          <p:cNvGrpSpPr/>
          <p:nvPr/>
        </p:nvGrpSpPr>
        <p:grpSpPr>
          <a:xfrm>
            <a:off x="829734" y="501652"/>
            <a:ext cx="1056217" cy="753533"/>
            <a:chOff x="397" y="232"/>
            <a:chExt cx="499" cy="356"/>
          </a:xfrm>
        </p:grpSpPr>
        <p:sp>
          <p:nvSpPr>
            <p:cNvPr id="12391" name="Oval 10"/>
            <p:cNvSpPr/>
            <p:nvPr/>
          </p:nvSpPr>
          <p:spPr>
            <a:xfrm>
              <a:off x="441" y="232"/>
              <a:ext cx="408" cy="356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92" name="Text Box 11"/>
            <p:cNvSpPr txBox="1"/>
            <p:nvPr/>
          </p:nvSpPr>
          <p:spPr>
            <a:xfrm>
              <a:off x="397" y="234"/>
              <a:ext cx="499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265" b="1" dirty="0">
                  <a:solidFill>
                    <a:srgbClr val="0033CC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1d</a:t>
              </a:r>
            </a:p>
          </p:txBody>
        </p:sp>
      </p:grpSp>
      <p:sp>
        <p:nvSpPr>
          <p:cNvPr id="12393" name="矩形 2"/>
          <p:cNvSpPr/>
          <p:nvPr/>
        </p:nvSpPr>
        <p:spPr>
          <a:xfrm>
            <a:off x="1733551" y="516468"/>
            <a:ext cx="7596951" cy="72455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Listen again. Complete the passage. </a:t>
            </a:r>
          </a:p>
        </p:txBody>
      </p:sp>
      <p:sp>
        <p:nvSpPr>
          <p:cNvPr id="12394" name="Text Box 4"/>
          <p:cNvSpPr txBox="1"/>
          <p:nvPr/>
        </p:nvSpPr>
        <p:spPr>
          <a:xfrm>
            <a:off x="833969" y="1208618"/>
            <a:ext cx="10733617" cy="5265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Today is the students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last class. Bob feels _______ about it and thinks Mrs. Chen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s classes have been _______. The students talk about what they want to </a:t>
            </a:r>
            <a:endParaRPr lang="en-US" altLang="zh-CN" sz="3735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do in the future. Bob hopes to______ the exam to get into senior high school.</a:t>
            </a:r>
            <a:r>
              <a:rPr lang="en-US" altLang="zh-CN" sz="3735" b="1" dirty="0">
                <a:latin typeface="Times New Roman" panose="02020603050405020304" pitchFamily="18" charset="0"/>
                <a:ea typeface="宋体" panose="02010600030101010101" pitchFamily="2" charset="-122"/>
              </a:rPr>
              <a:t> Shirley wants to get into a ______ school. </a:t>
            </a:r>
            <a:endParaRPr lang="zh-CN" altLang="en-US" sz="373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9613901" y="1346201"/>
            <a:ext cx="1013884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sad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123953" y="3031068"/>
            <a:ext cx="1494367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7076017" y="3884085"/>
            <a:ext cx="134408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pass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1295401" y="5666318"/>
            <a:ext cx="1670051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/>
          <p:nvPr/>
        </p:nvSpPr>
        <p:spPr>
          <a:xfrm>
            <a:off x="670985" y="609601"/>
            <a:ext cx="10850033" cy="5609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735" b="1" dirty="0">
                <a:latin typeface="Times New Roman" panose="02020603050405020304" pitchFamily="18" charset="0"/>
                <a:ea typeface="黑体" panose="02010609060101010101" pitchFamily="49" charset="-122"/>
              </a:rPr>
              <a:t>Ken is good at _______and he won a ______for it. So he wants to be a(n) _________.Mrs. Chen believes in all of them and tells them to “_________”. To celebrate the end of junior high, they are having a ______. They ask Mrs. Chen to come, and she is happy to accept the invitation.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12151" y="836085"/>
            <a:ext cx="1320800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prize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90951" y="836085"/>
            <a:ext cx="1727200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54551" y="1701801"/>
            <a:ext cx="23029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astronaut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71902" y="2595379"/>
            <a:ext cx="19727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 for 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0112" y="4398434"/>
            <a:ext cx="1439333" cy="66710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宽屏</PresentationFormat>
  <Paragraphs>151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2019-07-22T12:09:00Z</dcterms:created>
  <dcterms:modified xsi:type="dcterms:W3CDTF">2023-01-17T00:44:03Z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9D27F400892C4FA996C2582A693AF703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