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29" r:id="rId2"/>
    <p:sldId id="430" r:id="rId3"/>
    <p:sldId id="403" r:id="rId4"/>
    <p:sldId id="410" r:id="rId5"/>
    <p:sldId id="411" r:id="rId6"/>
    <p:sldId id="412" r:id="rId7"/>
    <p:sldId id="413" r:id="rId8"/>
    <p:sldId id="424" r:id="rId9"/>
    <p:sldId id="425" r:id="rId10"/>
    <p:sldId id="437" r:id="rId11"/>
    <p:sldId id="416" r:id="rId12"/>
    <p:sldId id="417" r:id="rId13"/>
    <p:sldId id="436" r:id="rId14"/>
    <p:sldId id="438" r:id="rId15"/>
    <p:sldId id="439" r:id="rId16"/>
    <p:sldId id="441" r:id="rId17"/>
    <p:sldId id="431" r:id="rId18"/>
    <p:sldId id="432" r:id="rId19"/>
    <p:sldId id="433" r:id="rId20"/>
    <p:sldId id="434" r:id="rId21"/>
    <p:sldId id="435" r:id="rId22"/>
    <p:sldId id="422" r:id="rId2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0066CC"/>
    <a:srgbClr val="CCFFFF"/>
    <a:srgbClr val="FFCCCC"/>
    <a:srgbClr val="CCFF99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0" autoAdjust="0"/>
    <p:restoredTop sz="50000" autoAdjust="0"/>
  </p:normalViewPr>
  <p:slideViewPr>
    <p:cSldViewPr snapToGrid="0">
      <p:cViewPr>
        <p:scale>
          <a:sx n="100" d="100"/>
          <a:sy n="100" d="100"/>
        </p:scale>
        <p:origin x="-198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284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4" Type="http://schemas.openxmlformats.org/officeDocument/2006/relationships/image" Target="../media/image3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fld id="{F483C5AB-08C7-489A-A7AD-88A4D0A5230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fld id="{776D1666-A090-468E-B810-09B25A91A93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1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0FDEFEF-E05F-4D67-8131-BB82A8A8B625}" type="slidenum">
              <a:rPr lang="en-US" altLang="zh-CN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32DDD94-F506-4F36-9356-C7C3B60B538D}" type="slidenum">
              <a:rPr lang="en-US" altLang="zh-CN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B6B27D3-AA46-410F-80B0-F71F2F7031E7}" type="slidenum">
              <a:rPr lang="en-US" altLang="zh-CN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FC0A14F-5A9D-44B7-A761-5DC4C8DCDAC4}" type="slidenum">
              <a:rPr lang="en-US" altLang="zh-CN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1D14F22-A4B8-4BAD-BE0A-CF8B5E6E921C}" type="slidenum">
              <a:rPr lang="en-US" altLang="zh-CN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5525148-0841-4884-ABC7-1A30A0D5C079}" type="slidenum">
              <a:rPr lang="en-US" altLang="zh-CN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272FC9C-709E-47D8-9FBC-E6E7172881C2}" type="slidenum">
              <a:rPr lang="en-US" altLang="zh-CN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80CD72D-9169-4B83-9E81-5E45E763408A}" type="slidenum">
              <a:rPr lang="en-US" altLang="zh-CN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7710E4F-E371-4519-9B91-A75FF96F0E9A}" type="slidenum">
              <a:rPr lang="en-US" altLang="zh-CN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7FCE41A-D8F2-4678-BE88-21B06CBBC915}" type="slidenum">
              <a:rPr lang="en-US" altLang="zh-CN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382ADF6-886D-4AA1-BC09-5A1C12BFDE8C}" type="slidenum">
              <a:rPr lang="en-US" altLang="zh-CN"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4997D83-4B90-44CE-A08A-C7DF52BF6F95}" type="slidenum">
              <a:rPr lang="en-US" altLang="zh-CN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DABF28C-5180-4EFC-A7BA-DD7D19609C8B}" type="slidenum">
              <a:rPr lang="en-US" altLang="zh-CN"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DB3C744-43AE-4C43-8C64-CE9DD4D51BE3}" type="slidenum">
              <a:rPr lang="en-US" altLang="zh-CN"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4609C4D-0D4F-47C4-8CC2-37C7E0B1EC62}" type="slidenum">
              <a:rPr lang="en-US" altLang="zh-CN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AD1429B-3872-4A29-BAA9-303234141605}" type="slidenum">
              <a:rPr lang="en-US" altLang="zh-CN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6F46237-D366-4C05-B37D-344C5B440779}" type="slidenum">
              <a:rPr lang="en-US" altLang="zh-CN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3E1612D-9B39-4118-BDE9-7DF114945929}" type="slidenum">
              <a:rPr lang="en-US" altLang="zh-CN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6FFB1D6-C9EB-4F03-944A-448E789757B5}" type="slidenum">
              <a:rPr lang="en-US" altLang="zh-CN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4FFAE7F-B1F8-45E7-83D2-C051A4D00D8B}" type="slidenum">
              <a:rPr lang="en-US" altLang="zh-CN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B750AA8-374F-47F4-AA77-F397AE889826}" type="slidenum">
              <a:rPr lang="en-US" altLang="zh-CN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A87B949-A1C9-4EFE-8081-32DF09C1DBA8}" type="slidenum">
              <a:rPr lang="en-US" altLang="zh-CN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6.e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0.emf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32.emf"/><Relationship Id="rId5" Type="http://schemas.openxmlformats.org/officeDocument/2006/relationships/image" Target="../media/image29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png"/><Relationship Id="rId5" Type="http://schemas.openxmlformats.org/officeDocument/2006/relationships/image" Target="../media/image34.e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png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292269"/>
            <a:ext cx="91440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kumimoji="0" lang="en-US" altLang="zh-CN" sz="4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5.4 </a:t>
            </a:r>
            <a:r>
              <a:rPr kumimoji="0" lang="zh-CN" altLang="en-US" sz="44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kumimoji="0" lang="zh-CN" altLang="en-US" sz="4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次函数的图象和性质</a:t>
            </a:r>
          </a:p>
          <a:p>
            <a:pPr algn="ctr" eaLnBrk="1" hangingPunct="1">
              <a:lnSpc>
                <a:spcPct val="200000"/>
              </a:lnSpc>
            </a:pPr>
            <a:r>
              <a:rPr kumimoji="0" lang="zh-CN" altLang="en-US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kumimoji="0" lang="en-US" altLang="zh-CN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32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79244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36588" y="2403475"/>
            <a:ext cx="79168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2"/>
                </a:solidFill>
              </a:rPr>
              <a:t>当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&gt;</a:t>
            </a:r>
            <a:r>
              <a:rPr lang="en-US" altLang="zh-CN" dirty="0">
                <a:solidFill>
                  <a:schemeClr val="tx2"/>
                </a:solidFill>
              </a:rPr>
              <a:t>0</a:t>
            </a:r>
            <a:r>
              <a:rPr lang="zh-CN" altLang="en-US" dirty="0">
                <a:solidFill>
                  <a:schemeClr val="tx2"/>
                </a:solidFill>
              </a:rPr>
              <a:t>时，抛物线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y=ax</a:t>
            </a:r>
            <a:r>
              <a:rPr lang="en-US" altLang="zh-CN" i="1" baseline="30000" dirty="0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2</a:t>
            </a:r>
            <a:r>
              <a:rPr lang="zh-CN" altLang="en-US" dirty="0">
                <a:solidFill>
                  <a:schemeClr val="tx2"/>
                </a:solidFill>
              </a:rPr>
              <a:t>的对称轴是</a:t>
            </a:r>
            <a:r>
              <a:rPr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zh-CN" altLang="en-US" dirty="0">
                <a:solidFill>
                  <a:schemeClr val="tx2"/>
                </a:solidFill>
              </a:rPr>
              <a:t>轴，顶点是原点，开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2"/>
                </a:solidFill>
              </a:rPr>
              <a:t>口向上，顶点是抛物线的最低点，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dirty="0">
                <a:solidFill>
                  <a:schemeClr val="tx2"/>
                </a:solidFill>
              </a:rPr>
              <a:t>越大，抛物线的开口越小</a:t>
            </a:r>
            <a:r>
              <a:rPr lang="en-US" altLang="zh-CN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22531" name="Picture 3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0538" y="949325"/>
            <a:ext cx="21764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24" descr="MCj0232133000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35688" y="4364038"/>
            <a:ext cx="1706562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654050" y="1546225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(1)</a:t>
            </a:r>
            <a:r>
              <a:rPr kumimoji="0"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二次函数 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 </a:t>
            </a:r>
            <a:r>
              <a:rPr kumimoji="0"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zh-CN" baseline="30000" dirty="0">
                <a:solidFill>
                  <a:srgbClr val="0000FF"/>
                </a:solidFill>
                <a:cs typeface="Times New Roman" panose="02020603050405020304" pitchFamily="18" charset="0"/>
              </a:rPr>
              <a:t>  </a:t>
            </a:r>
            <a:r>
              <a:rPr kumimoji="0"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的图象是什么形状？</a:t>
            </a:r>
          </a:p>
        </p:txBody>
      </p:sp>
      <p:sp>
        <p:nvSpPr>
          <p:cNvPr id="321543" name="AutoShape 7"/>
          <p:cNvSpPr>
            <a:spLocks noChangeArrowheads="1"/>
          </p:cNvSpPr>
          <p:nvPr/>
        </p:nvSpPr>
        <p:spPr bwMode="auto">
          <a:xfrm>
            <a:off x="2692400" y="5495925"/>
            <a:ext cx="5100638" cy="1036638"/>
          </a:xfrm>
          <a:prstGeom prst="cloudCallout">
            <a:avLst>
              <a:gd name="adj1" fmla="val -67801"/>
              <a:gd name="adj2" fmla="val -94565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kumimoji="0" lang="zh-CN" altLang="en-US" sz="2000" dirty="0">
                <a:solidFill>
                  <a:srgbClr val="0000FF"/>
                </a:solidFill>
              </a:rPr>
              <a:t>你能根据表格中的数据作出猜想吗？</a:t>
            </a:r>
          </a:p>
        </p:txBody>
      </p:sp>
      <p:sp>
        <p:nvSpPr>
          <p:cNvPr id="321544" name="Rectangle 8"/>
          <p:cNvSpPr>
            <a:spLocks noChangeArrowheads="1"/>
          </p:cNvSpPr>
          <p:nvPr/>
        </p:nvSpPr>
        <p:spPr bwMode="auto">
          <a:xfrm>
            <a:off x="625475" y="2189163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(2)</a:t>
            </a:r>
            <a:r>
              <a:rPr kumimoji="0"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先想一想，然后作出它的图象．</a:t>
            </a:r>
          </a:p>
        </p:txBody>
      </p:sp>
      <p:sp>
        <p:nvSpPr>
          <p:cNvPr id="321545" name="Rectangle 9"/>
          <p:cNvSpPr>
            <a:spLocks noChangeArrowheads="1"/>
          </p:cNvSpPr>
          <p:nvPr/>
        </p:nvSpPr>
        <p:spPr bwMode="auto">
          <a:xfrm>
            <a:off x="642938" y="2751138"/>
            <a:ext cx="746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(3)</a:t>
            </a:r>
            <a:r>
              <a:rPr kumimoji="0"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它与二次函数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kumimoji="0"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的图象有什么关系？</a:t>
            </a:r>
          </a:p>
        </p:txBody>
      </p:sp>
      <p:graphicFrame>
        <p:nvGraphicFramePr>
          <p:cNvPr id="321546" name="Group 10"/>
          <p:cNvGraphicFramePr>
            <a:graphicFrameLocks noGrp="1"/>
          </p:cNvGraphicFramePr>
          <p:nvPr/>
        </p:nvGraphicFramePr>
        <p:xfrm>
          <a:off x="1055688" y="3479800"/>
          <a:ext cx="7529512" cy="1368426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4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4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4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=-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x</a:t>
                      </a:r>
                      <a:r>
                        <a:rPr kumimoji="0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617" name="Rectangle 165"/>
          <p:cNvSpPr>
            <a:spLocks noChangeArrowheads="1"/>
          </p:cNvSpPr>
          <p:nvPr/>
        </p:nvSpPr>
        <p:spPr bwMode="auto">
          <a:xfrm>
            <a:off x="1166813" y="860425"/>
            <a:ext cx="66960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0" lang="zh-CN" altLang="en-US" dirty="0">
                <a:latin typeface="Tahoma" panose="020B0604030504040204" pitchFamily="34" charset="0"/>
              </a:rPr>
              <a:t>在</a:t>
            </a:r>
            <a:r>
              <a:rPr kumimoji="0" lang="zh-CN" altLang="en-US" dirty="0"/>
              <a:t>“</a:t>
            </a:r>
            <a:r>
              <a:rPr kumimoji="0" lang="zh-CN" altLang="en-US" dirty="0">
                <a:latin typeface="Tahoma" panose="020B0604030504040204" pitchFamily="34" charset="0"/>
              </a:rPr>
              <a:t>做</a:t>
            </a:r>
            <a:r>
              <a:rPr kumimoji="0" lang="zh-CN" altLang="en-US" dirty="0"/>
              <a:t>”</a:t>
            </a:r>
            <a:r>
              <a:rPr kumimoji="0" lang="zh-CN" altLang="en-US" dirty="0">
                <a:latin typeface="Tahoma" panose="020B0604030504040204" pitchFamily="34" charset="0"/>
              </a:rPr>
              <a:t>中</a:t>
            </a:r>
            <a:r>
              <a:rPr kumimoji="0" lang="zh-CN" altLang="en-US" dirty="0"/>
              <a:t>“</a:t>
            </a:r>
            <a:r>
              <a:rPr kumimoji="0" lang="zh-CN" altLang="en-US" dirty="0">
                <a:latin typeface="Tahoma" panose="020B0604030504040204" pitchFamily="34" charset="0"/>
              </a:rPr>
              <a:t>学</a:t>
            </a:r>
            <a:r>
              <a:rPr kumimoji="0" lang="zh-CN" altLang="en-US" dirty="0"/>
              <a:t>”</a:t>
            </a:r>
            <a:endParaRPr kumimoji="0" lang="zh-CN" altLang="en-US" dirty="0">
              <a:latin typeface="Tahoma" panose="020B0604030504040204" pitchFamily="34" charset="0"/>
            </a:endParaRPr>
          </a:p>
        </p:txBody>
      </p:sp>
      <p:sp>
        <p:nvSpPr>
          <p:cNvPr id="12536" name="Rectangle 248"/>
          <p:cNvSpPr>
            <a:spLocks noChangeArrowheads="1"/>
          </p:cNvSpPr>
          <p:nvPr/>
        </p:nvSpPr>
        <p:spPr bwMode="auto">
          <a:xfrm>
            <a:off x="2039938" y="4138613"/>
            <a:ext cx="68627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0" lang="en-US" altLang="zh-CN">
                <a:solidFill>
                  <a:srgbClr val="FF0000"/>
                </a:solidFill>
              </a:rPr>
              <a:t> …  -9   -4    -1   0   -1   -4</a:t>
            </a:r>
            <a:r>
              <a:rPr kumimoji="0" lang="en-US" altLang="zh-CN"/>
              <a:t>   </a:t>
            </a:r>
            <a:r>
              <a:rPr kumimoji="0" lang="en-US" altLang="zh-CN">
                <a:solidFill>
                  <a:srgbClr val="FF0000"/>
                </a:solidFill>
              </a:rPr>
              <a:t>-9  …</a:t>
            </a:r>
            <a:endParaRPr kumimoji="0"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3" grpId="0" animBg="1" autoUpdateAnimBg="0"/>
      <p:bldP spid="321544" grpId="0" autoUpdateAnimBg="0"/>
      <p:bldP spid="321545" grpId="0" autoUpdateAnimBg="0"/>
      <p:bldP spid="125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6"/>
          <p:cNvSpPr>
            <a:spLocks noChangeShapeType="1"/>
          </p:cNvSpPr>
          <p:nvPr/>
        </p:nvSpPr>
        <p:spPr bwMode="auto">
          <a:xfrm>
            <a:off x="995363" y="1841500"/>
            <a:ext cx="7345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7" name="Line 7"/>
          <p:cNvSpPr>
            <a:spLocks noChangeShapeType="1"/>
          </p:cNvSpPr>
          <p:nvPr/>
        </p:nvSpPr>
        <p:spPr bwMode="auto">
          <a:xfrm flipV="1">
            <a:off x="4740275" y="779463"/>
            <a:ext cx="1588" cy="54086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7929563" y="1804988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4803775" y="615950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6630" name="Text Box 10"/>
          <p:cNvSpPr txBox="1">
            <a:spLocks noChangeArrowheads="1"/>
          </p:cNvSpPr>
          <p:nvPr/>
        </p:nvSpPr>
        <p:spPr bwMode="auto">
          <a:xfrm flipV="1">
            <a:off x="4227513" y="189865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 flipV="1">
            <a:off x="1139825" y="2587625"/>
            <a:ext cx="7200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2" name="Line 12"/>
          <p:cNvSpPr>
            <a:spLocks noChangeShapeType="1"/>
          </p:cNvSpPr>
          <p:nvPr/>
        </p:nvSpPr>
        <p:spPr bwMode="auto">
          <a:xfrm flipV="1">
            <a:off x="1177925" y="5467350"/>
            <a:ext cx="7200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3" name="Line 13"/>
          <p:cNvSpPr>
            <a:spLocks noChangeShapeType="1"/>
          </p:cNvSpPr>
          <p:nvPr/>
        </p:nvSpPr>
        <p:spPr bwMode="auto">
          <a:xfrm flipV="1">
            <a:off x="1147763" y="3306763"/>
            <a:ext cx="7200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4" name="Line 14"/>
          <p:cNvSpPr>
            <a:spLocks noChangeShapeType="1"/>
          </p:cNvSpPr>
          <p:nvPr/>
        </p:nvSpPr>
        <p:spPr bwMode="auto">
          <a:xfrm flipV="1">
            <a:off x="1147763" y="1181100"/>
            <a:ext cx="7200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5" name="Line 15"/>
          <p:cNvSpPr>
            <a:spLocks noChangeShapeType="1"/>
          </p:cNvSpPr>
          <p:nvPr/>
        </p:nvSpPr>
        <p:spPr bwMode="auto">
          <a:xfrm flipV="1">
            <a:off x="1139825" y="6188075"/>
            <a:ext cx="71977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6" name="Line 16"/>
          <p:cNvSpPr>
            <a:spLocks noChangeShapeType="1"/>
          </p:cNvSpPr>
          <p:nvPr/>
        </p:nvSpPr>
        <p:spPr bwMode="auto">
          <a:xfrm flipV="1">
            <a:off x="1100138" y="4027488"/>
            <a:ext cx="7200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7" name="Line 17"/>
          <p:cNvSpPr>
            <a:spLocks noChangeShapeType="1"/>
          </p:cNvSpPr>
          <p:nvPr/>
        </p:nvSpPr>
        <p:spPr bwMode="auto">
          <a:xfrm flipV="1">
            <a:off x="1116013" y="4746625"/>
            <a:ext cx="72485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8" name="Line 18"/>
          <p:cNvSpPr>
            <a:spLocks noChangeShapeType="1"/>
          </p:cNvSpPr>
          <p:nvPr/>
        </p:nvSpPr>
        <p:spPr bwMode="auto">
          <a:xfrm>
            <a:off x="5461000" y="736600"/>
            <a:ext cx="1588" cy="54721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9" name="Line 19"/>
          <p:cNvSpPr>
            <a:spLocks noChangeShapeType="1"/>
          </p:cNvSpPr>
          <p:nvPr/>
        </p:nvSpPr>
        <p:spPr bwMode="auto">
          <a:xfrm flipV="1">
            <a:off x="6180138" y="787400"/>
            <a:ext cx="1587" cy="5400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0" name="Line 20"/>
          <p:cNvSpPr>
            <a:spLocks noChangeShapeType="1"/>
          </p:cNvSpPr>
          <p:nvPr/>
        </p:nvSpPr>
        <p:spPr bwMode="auto">
          <a:xfrm>
            <a:off x="4019550" y="736600"/>
            <a:ext cx="1588" cy="54721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1" name="Line 21"/>
          <p:cNvSpPr>
            <a:spLocks noChangeShapeType="1"/>
          </p:cNvSpPr>
          <p:nvPr/>
        </p:nvSpPr>
        <p:spPr bwMode="auto">
          <a:xfrm flipV="1">
            <a:off x="3300413" y="736600"/>
            <a:ext cx="1587" cy="54721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2" name="Line 22"/>
          <p:cNvSpPr>
            <a:spLocks noChangeShapeType="1"/>
          </p:cNvSpPr>
          <p:nvPr/>
        </p:nvSpPr>
        <p:spPr bwMode="auto">
          <a:xfrm>
            <a:off x="2579688" y="787400"/>
            <a:ext cx="1587" cy="5400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3" name="Line 23"/>
          <p:cNvSpPr>
            <a:spLocks noChangeShapeType="1"/>
          </p:cNvSpPr>
          <p:nvPr/>
        </p:nvSpPr>
        <p:spPr bwMode="auto">
          <a:xfrm flipH="1">
            <a:off x="6880225" y="787400"/>
            <a:ext cx="1588" cy="5400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4" name="Line 24"/>
          <p:cNvSpPr>
            <a:spLocks noChangeShapeType="1"/>
          </p:cNvSpPr>
          <p:nvPr/>
        </p:nvSpPr>
        <p:spPr bwMode="auto">
          <a:xfrm>
            <a:off x="7651750" y="779463"/>
            <a:ext cx="1588" cy="5400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5" name="Line 25"/>
          <p:cNvSpPr>
            <a:spLocks noChangeShapeType="1"/>
          </p:cNvSpPr>
          <p:nvPr/>
        </p:nvSpPr>
        <p:spPr bwMode="auto">
          <a:xfrm>
            <a:off x="1860550" y="787400"/>
            <a:ext cx="1588" cy="5400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6" name="Text Box 26"/>
          <p:cNvSpPr txBox="1">
            <a:spLocks noChangeArrowheads="1"/>
          </p:cNvSpPr>
          <p:nvPr/>
        </p:nvSpPr>
        <p:spPr bwMode="auto">
          <a:xfrm>
            <a:off x="1487488" y="1790700"/>
            <a:ext cx="744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</p:txBody>
      </p:sp>
      <p:sp>
        <p:nvSpPr>
          <p:cNvPr id="26647" name="Text Box 27"/>
          <p:cNvSpPr txBox="1">
            <a:spLocks noChangeArrowheads="1"/>
          </p:cNvSpPr>
          <p:nvPr/>
        </p:nvSpPr>
        <p:spPr bwMode="auto">
          <a:xfrm>
            <a:off x="2209800" y="1790700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</p:txBody>
      </p:sp>
      <p:sp>
        <p:nvSpPr>
          <p:cNvPr id="26648" name="Text Box 28"/>
          <p:cNvSpPr txBox="1">
            <a:spLocks noChangeArrowheads="1"/>
          </p:cNvSpPr>
          <p:nvPr/>
        </p:nvSpPr>
        <p:spPr bwMode="auto">
          <a:xfrm>
            <a:off x="2924175" y="179070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sp>
        <p:nvSpPr>
          <p:cNvPr id="26649" name="Text Box 30"/>
          <p:cNvSpPr txBox="1">
            <a:spLocks noChangeArrowheads="1"/>
          </p:cNvSpPr>
          <p:nvPr/>
        </p:nvSpPr>
        <p:spPr bwMode="auto">
          <a:xfrm>
            <a:off x="5199063" y="1790700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650" name="Text Box 31"/>
          <p:cNvSpPr txBox="1">
            <a:spLocks noChangeArrowheads="1"/>
          </p:cNvSpPr>
          <p:nvPr/>
        </p:nvSpPr>
        <p:spPr bwMode="auto">
          <a:xfrm>
            <a:off x="5918200" y="179070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651" name="Text Box 32"/>
          <p:cNvSpPr txBox="1">
            <a:spLocks noChangeArrowheads="1"/>
          </p:cNvSpPr>
          <p:nvPr/>
        </p:nvSpPr>
        <p:spPr bwMode="auto">
          <a:xfrm>
            <a:off x="6596063" y="179070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6652" name="Text Box 33"/>
          <p:cNvSpPr txBox="1">
            <a:spLocks noChangeArrowheads="1"/>
          </p:cNvSpPr>
          <p:nvPr/>
        </p:nvSpPr>
        <p:spPr bwMode="auto">
          <a:xfrm>
            <a:off x="7381875" y="179070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653" name="Text Box 34"/>
          <p:cNvSpPr txBox="1">
            <a:spLocks noChangeArrowheads="1"/>
          </p:cNvSpPr>
          <p:nvPr/>
        </p:nvSpPr>
        <p:spPr bwMode="auto">
          <a:xfrm>
            <a:off x="4019550" y="5130800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kumimoji="0" lang="zh-CN" altLang="zh-CN" b="0">
              <a:latin typeface="Comic Sans MS" panose="030F0702030302020204" pitchFamily="66" charset="0"/>
            </a:endParaRPr>
          </a:p>
        </p:txBody>
      </p:sp>
      <p:sp>
        <p:nvSpPr>
          <p:cNvPr id="26654" name="Text Box 38"/>
          <p:cNvSpPr txBox="1">
            <a:spLocks noChangeArrowheads="1"/>
          </p:cNvSpPr>
          <p:nvPr/>
        </p:nvSpPr>
        <p:spPr bwMode="auto">
          <a:xfrm>
            <a:off x="4297363" y="4503738"/>
            <a:ext cx="665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</p:txBody>
      </p:sp>
      <p:sp>
        <p:nvSpPr>
          <p:cNvPr id="26655" name="Text Box 39"/>
          <p:cNvSpPr txBox="1">
            <a:spLocks noChangeArrowheads="1"/>
          </p:cNvSpPr>
          <p:nvPr/>
        </p:nvSpPr>
        <p:spPr bwMode="auto">
          <a:xfrm>
            <a:off x="4318000" y="3074988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sp>
        <p:nvSpPr>
          <p:cNvPr id="26656" name="Text Box 41"/>
          <p:cNvSpPr txBox="1">
            <a:spLocks noChangeArrowheads="1"/>
          </p:cNvSpPr>
          <p:nvPr/>
        </p:nvSpPr>
        <p:spPr bwMode="auto">
          <a:xfrm>
            <a:off x="4344988" y="2351088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322604" name="Oval 44"/>
          <p:cNvSpPr>
            <a:spLocks noChangeArrowheads="1"/>
          </p:cNvSpPr>
          <p:nvPr/>
        </p:nvSpPr>
        <p:spPr bwMode="auto">
          <a:xfrm flipH="1">
            <a:off x="3208338" y="4681538"/>
            <a:ext cx="144462" cy="14446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322605" name="Oval 45"/>
          <p:cNvSpPr>
            <a:spLocks noChangeArrowheads="1"/>
          </p:cNvSpPr>
          <p:nvPr/>
        </p:nvSpPr>
        <p:spPr bwMode="auto">
          <a:xfrm flipH="1">
            <a:off x="3946525" y="2511425"/>
            <a:ext cx="144463" cy="1444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kumimoji="0" lang="zh-CN" altLang="zh-CN" b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22606" name="Oval 46"/>
          <p:cNvSpPr>
            <a:spLocks noChangeArrowheads="1"/>
          </p:cNvSpPr>
          <p:nvPr/>
        </p:nvSpPr>
        <p:spPr bwMode="auto">
          <a:xfrm flipH="1">
            <a:off x="4667250" y="1787525"/>
            <a:ext cx="144463" cy="1444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endParaRPr kumimoji="0" lang="zh-CN" altLang="zh-CN" b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2607" name="Oval 47"/>
          <p:cNvSpPr>
            <a:spLocks noChangeArrowheads="1"/>
          </p:cNvSpPr>
          <p:nvPr/>
        </p:nvSpPr>
        <p:spPr bwMode="auto">
          <a:xfrm flipH="1">
            <a:off x="5387975" y="2511425"/>
            <a:ext cx="144463" cy="1444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322608" name="Oval 48"/>
          <p:cNvSpPr>
            <a:spLocks noChangeArrowheads="1"/>
          </p:cNvSpPr>
          <p:nvPr/>
        </p:nvSpPr>
        <p:spPr bwMode="auto">
          <a:xfrm flipH="1">
            <a:off x="6107113" y="4643438"/>
            <a:ext cx="144462" cy="14446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322610" name="Freeform 50"/>
          <p:cNvSpPr/>
          <p:nvPr/>
        </p:nvSpPr>
        <p:spPr bwMode="auto">
          <a:xfrm flipV="1">
            <a:off x="2943225" y="1812925"/>
            <a:ext cx="1816100" cy="4416425"/>
          </a:xfrm>
          <a:custGeom>
            <a:avLst/>
            <a:gdLst>
              <a:gd name="T0" fmla="*/ 2147483646 w 1588"/>
              <a:gd name="T1" fmla="*/ 2147483646 h 2722"/>
              <a:gd name="T2" fmla="*/ 2147483646 w 1588"/>
              <a:gd name="T3" fmla="*/ 2147483646 h 2722"/>
              <a:gd name="T4" fmla="*/ 2147483646 w 1588"/>
              <a:gd name="T5" fmla="*/ 2147483646 h 2722"/>
              <a:gd name="T6" fmla="*/ 2147483646 w 1588"/>
              <a:gd name="T7" fmla="*/ 2147483646 h 2722"/>
              <a:gd name="T8" fmla="*/ 0 w 1588"/>
              <a:gd name="T9" fmla="*/ 0 h 2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2722"/>
              <a:gd name="T17" fmla="*/ 1588 w 1588"/>
              <a:gd name="T18" fmla="*/ 2722 h 27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2722">
                <a:moveTo>
                  <a:pt x="1588" y="2722"/>
                </a:moveTo>
                <a:cubicBezTo>
                  <a:pt x="1436" y="2684"/>
                  <a:pt x="1285" y="2646"/>
                  <a:pt x="1134" y="2495"/>
                </a:cubicBezTo>
                <a:cubicBezTo>
                  <a:pt x="983" y="2344"/>
                  <a:pt x="832" y="2117"/>
                  <a:pt x="681" y="1815"/>
                </a:cubicBezTo>
                <a:cubicBezTo>
                  <a:pt x="530" y="1513"/>
                  <a:pt x="340" y="984"/>
                  <a:pt x="227" y="681"/>
                </a:cubicBezTo>
                <a:cubicBezTo>
                  <a:pt x="114" y="378"/>
                  <a:pt x="38" y="114"/>
                  <a:pt x="0" y="0"/>
                </a:cubicBezTo>
              </a:path>
            </a:pathLst>
          </a:custGeom>
          <a:noFill/>
          <a:ln w="4445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endParaRPr lang="zh-CN" altLang="en-US"/>
          </a:p>
        </p:txBody>
      </p:sp>
      <p:sp>
        <p:nvSpPr>
          <p:cNvPr id="322611" name="Freeform 51"/>
          <p:cNvSpPr/>
          <p:nvPr/>
        </p:nvSpPr>
        <p:spPr bwMode="auto">
          <a:xfrm flipV="1">
            <a:off x="4721225" y="1790700"/>
            <a:ext cx="1797050" cy="4359275"/>
          </a:xfrm>
          <a:custGeom>
            <a:avLst/>
            <a:gdLst>
              <a:gd name="T0" fmla="*/ 0 w 1588"/>
              <a:gd name="T1" fmla="*/ 2147483646 h 2722"/>
              <a:gd name="T2" fmla="*/ 2147483646 w 1588"/>
              <a:gd name="T3" fmla="*/ 2147483646 h 2722"/>
              <a:gd name="T4" fmla="*/ 2147483646 w 1588"/>
              <a:gd name="T5" fmla="*/ 2147483646 h 2722"/>
              <a:gd name="T6" fmla="*/ 2147483646 w 1588"/>
              <a:gd name="T7" fmla="*/ 2147483646 h 2722"/>
              <a:gd name="T8" fmla="*/ 2147483646 w 1588"/>
              <a:gd name="T9" fmla="*/ 0 h 2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2722"/>
              <a:gd name="T17" fmla="*/ 1588 w 1588"/>
              <a:gd name="T18" fmla="*/ 2722 h 27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2722">
                <a:moveTo>
                  <a:pt x="0" y="2722"/>
                </a:moveTo>
                <a:cubicBezTo>
                  <a:pt x="151" y="2684"/>
                  <a:pt x="303" y="2646"/>
                  <a:pt x="454" y="2495"/>
                </a:cubicBezTo>
                <a:cubicBezTo>
                  <a:pt x="605" y="2344"/>
                  <a:pt x="756" y="2117"/>
                  <a:pt x="907" y="1815"/>
                </a:cubicBezTo>
                <a:cubicBezTo>
                  <a:pt x="1058" y="1513"/>
                  <a:pt x="1248" y="984"/>
                  <a:pt x="1361" y="681"/>
                </a:cubicBezTo>
                <a:cubicBezTo>
                  <a:pt x="1474" y="378"/>
                  <a:pt x="1550" y="114"/>
                  <a:pt x="1588" y="0"/>
                </a:cubicBezTo>
              </a:path>
            </a:pathLst>
          </a:custGeom>
          <a:noFill/>
          <a:ln w="4445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endParaRPr lang="zh-CN" altLang="en-US"/>
          </a:p>
        </p:txBody>
      </p:sp>
      <p:sp>
        <p:nvSpPr>
          <p:cNvPr id="322612" name="Text Box 52"/>
          <p:cNvSpPr txBox="1">
            <a:spLocks noChangeArrowheads="1"/>
          </p:cNvSpPr>
          <p:nvPr/>
        </p:nvSpPr>
        <p:spPr bwMode="auto">
          <a:xfrm>
            <a:off x="6507163" y="4749800"/>
            <a:ext cx="2274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en-US" altLang="zh-CN" sz="280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kumimoji="0" lang="en-US" altLang="zh-CN" sz="3600">
                <a:solidFill>
                  <a:srgbClr val="0000FF"/>
                </a:solidFill>
                <a:ea typeface="EU-BX" pitchFamily="65" charset="-122"/>
                <a:cs typeface="Times New Roman" panose="02020603050405020304" pitchFamily="18" charset="0"/>
              </a:rPr>
              <a:t>=-</a:t>
            </a:r>
            <a:r>
              <a:rPr kumimoji="0" lang="en-US" altLang="zh-CN" sz="280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3600" baseline="3000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665" name="Text Box 98"/>
          <p:cNvSpPr txBox="1">
            <a:spLocks noChangeArrowheads="1"/>
          </p:cNvSpPr>
          <p:nvPr/>
        </p:nvSpPr>
        <p:spPr bwMode="auto">
          <a:xfrm>
            <a:off x="3646488" y="1784350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26666" name="Text Box 99"/>
          <p:cNvSpPr txBox="1">
            <a:spLocks noChangeArrowheads="1"/>
          </p:cNvSpPr>
          <p:nvPr/>
        </p:nvSpPr>
        <p:spPr bwMode="auto">
          <a:xfrm>
            <a:off x="4303713" y="3794125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</p:txBody>
      </p:sp>
      <p:sp>
        <p:nvSpPr>
          <p:cNvPr id="26667" name="Text Box 100"/>
          <p:cNvSpPr txBox="1">
            <a:spLocks noChangeArrowheads="1"/>
          </p:cNvSpPr>
          <p:nvPr/>
        </p:nvSpPr>
        <p:spPr bwMode="auto">
          <a:xfrm>
            <a:off x="4410075" y="925513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668" name="Text Box 46"/>
          <p:cNvSpPr txBox="1">
            <a:spLocks noChangeArrowheads="1"/>
          </p:cNvSpPr>
          <p:nvPr/>
        </p:nvSpPr>
        <p:spPr bwMode="auto">
          <a:xfrm>
            <a:off x="642938" y="739775"/>
            <a:ext cx="1927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zh-CN" altLang="en-US">
                <a:solidFill>
                  <a:srgbClr val="FF0000"/>
                </a:solidFill>
              </a:rPr>
              <a:t>描点</a:t>
            </a:r>
            <a:r>
              <a:rPr kumimoji="0" lang="en-US" altLang="zh-CN">
                <a:solidFill>
                  <a:srgbClr val="FF0000"/>
                </a:solidFill>
              </a:rPr>
              <a:t>,</a:t>
            </a:r>
            <a:r>
              <a:rPr kumimoji="0" lang="zh-CN" altLang="en-US">
                <a:solidFill>
                  <a:srgbClr val="FF0000"/>
                </a:solidFill>
              </a:rPr>
              <a:t>连线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604" grpId="0" animBg="1"/>
      <p:bldP spid="322605" grpId="0" animBg="1" autoUpdateAnimBg="0"/>
      <p:bldP spid="322606" grpId="0" animBg="1" autoUpdateAnimBg="0"/>
      <p:bldP spid="322607" grpId="0" animBg="1"/>
      <p:bldP spid="322608" grpId="0" animBg="1"/>
      <p:bldP spid="322610" grpId="0" animBg="1"/>
      <p:bldP spid="322611" grpId="0" animBg="1"/>
      <p:bldP spid="3226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763588" y="1954213"/>
            <a:ext cx="65754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solidFill>
                  <a:schemeClr val="tx2"/>
                </a:solidFill>
              </a:rPr>
              <a:t>   二次函数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i="1" dirty="0">
                <a:solidFill>
                  <a:schemeClr val="tx2"/>
                </a:solidFill>
                <a:latin typeface="Times New Roman" panose="02020603050405020304" pitchFamily="18" charset="0"/>
              </a:rPr>
              <a:t>= -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altLang="zh-CN" baseline="30000" dirty="0">
                <a:solidFill>
                  <a:schemeClr val="tx2"/>
                </a:solidFill>
              </a:rPr>
              <a:t> </a:t>
            </a:r>
            <a:r>
              <a:rPr kumimoji="0" lang="zh-CN" altLang="en-US" dirty="0">
                <a:solidFill>
                  <a:schemeClr val="tx2"/>
                </a:solidFill>
              </a:rPr>
              <a:t>的图象是</a:t>
            </a:r>
            <a:r>
              <a:rPr lang="zh-CN" altLang="en-US" u="sng" dirty="0">
                <a:solidFill>
                  <a:srgbClr val="0000FF"/>
                </a:solidFill>
              </a:rPr>
              <a:t>抛物线</a:t>
            </a:r>
            <a:r>
              <a:rPr kumimoji="0" lang="en-US" altLang="zh-CN" dirty="0">
                <a:solidFill>
                  <a:schemeClr val="tx2"/>
                </a:solidFill>
              </a:rPr>
              <a:t>.</a:t>
            </a:r>
            <a:endParaRPr kumimoji="0" lang="zh-CN" altLang="en-US" dirty="0">
              <a:solidFill>
                <a:schemeClr val="tx2"/>
              </a:solidFill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631825" y="2670175"/>
            <a:ext cx="80914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dirty="0">
                <a:solidFill>
                  <a:schemeClr val="tx2"/>
                </a:solidFill>
              </a:rPr>
              <a:t>    二次函数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i="1" dirty="0">
                <a:solidFill>
                  <a:schemeClr val="tx2"/>
                </a:solidFill>
                <a:latin typeface="Times New Roman" panose="02020603050405020304" pitchFamily="18" charset="0"/>
              </a:rPr>
              <a:t>= -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altLang="zh-CN" baseline="30000" dirty="0">
                <a:solidFill>
                  <a:schemeClr val="tx2"/>
                </a:solidFill>
              </a:rPr>
              <a:t> </a:t>
            </a:r>
            <a:r>
              <a:rPr kumimoji="0" lang="zh-CN" altLang="en-US" dirty="0">
                <a:solidFill>
                  <a:schemeClr val="tx2"/>
                </a:solidFill>
              </a:rPr>
              <a:t>的图象与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i="1" dirty="0">
                <a:solidFill>
                  <a:schemeClr val="tx2"/>
                </a:solidFill>
                <a:latin typeface="Times New Roman" panose="02020603050405020304" pitchFamily="18" charset="0"/>
              </a:rPr>
              <a:t>= 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altLang="zh-CN" i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kumimoji="0" lang="zh-CN" altLang="en-US" dirty="0">
                <a:solidFill>
                  <a:schemeClr val="tx2"/>
                </a:solidFill>
              </a:rPr>
              <a:t>的图象</a:t>
            </a:r>
            <a:r>
              <a:rPr kumimoji="0" lang="zh-CN" altLang="en-US" u="sng" dirty="0">
                <a:solidFill>
                  <a:srgbClr val="0000FF"/>
                </a:solidFill>
              </a:rPr>
              <a:t>关于</a:t>
            </a:r>
            <a:r>
              <a:rPr kumimoji="0" lang="en-US" altLang="zh-CN" sz="2800" b="0" u="sng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zh-CN" altLang="en-US" u="sng" dirty="0">
                <a:solidFill>
                  <a:srgbClr val="0000FF"/>
                </a:solidFill>
              </a:rPr>
              <a:t>轴对称</a:t>
            </a:r>
            <a:r>
              <a:rPr kumimoji="0" lang="zh-CN" altLang="en-US" dirty="0">
                <a:solidFill>
                  <a:schemeClr val="tx2"/>
                </a:solidFill>
              </a:rPr>
              <a:t>，顶点都为原点，但原点是二次函数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i="1" dirty="0">
                <a:solidFill>
                  <a:schemeClr val="tx2"/>
                </a:solidFill>
                <a:latin typeface="Times New Roman" panose="02020603050405020304" pitchFamily="18" charset="0"/>
              </a:rPr>
              <a:t>= -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0" lang="zh-CN" altLang="en-US" dirty="0">
                <a:solidFill>
                  <a:schemeClr val="tx2"/>
                </a:solidFill>
              </a:rPr>
              <a:t>的最高点，却是</a:t>
            </a:r>
            <a:r>
              <a:rPr kumimoji="0" lang="zh-CN" altLang="en-US" baseline="30000" dirty="0">
                <a:solidFill>
                  <a:schemeClr val="tx2"/>
                </a:solidFill>
              </a:rPr>
              <a:t> 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i="1" dirty="0">
                <a:solidFill>
                  <a:schemeClr val="tx2"/>
                </a:solidFill>
                <a:latin typeface="Times New Roman" panose="02020603050405020304" pitchFamily="18" charset="0"/>
              </a:rPr>
              <a:t>=</a:t>
            </a:r>
            <a:r>
              <a:rPr kumimoji="0" lang="en-US" altLang="zh-CN" dirty="0">
                <a:solidFill>
                  <a:schemeClr val="tx2"/>
                </a:solidFill>
              </a:rPr>
              <a:t> 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 </a:t>
            </a:r>
            <a:r>
              <a:rPr kumimoji="0" lang="zh-CN" altLang="en-US" dirty="0">
                <a:solidFill>
                  <a:schemeClr val="tx2"/>
                </a:solidFill>
              </a:rPr>
              <a:t>的最低点</a:t>
            </a:r>
            <a:r>
              <a:rPr kumimoji="0" lang="en-US" altLang="zh-CN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28676" name="Picture 6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163" y="1008063"/>
            <a:ext cx="217646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24" descr="MCj0232133000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35688" y="4364038"/>
            <a:ext cx="1706562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85825" y="1325563"/>
            <a:ext cx="748506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2"/>
                </a:solidFill>
              </a:rPr>
              <a:t>请同学们在同一坐标系内画出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lang="en-US" altLang="zh-CN" i="1" dirty="0">
                <a:solidFill>
                  <a:schemeClr val="tx2"/>
                </a:solidFill>
                <a:latin typeface="Times New Roman" panose="02020603050405020304" pitchFamily="18" charset="0"/>
              </a:rPr>
              <a:t>= - </a:t>
            </a:r>
            <a:r>
              <a:rPr kumimoji="0" lang="en-US" altLang="zh-CN" dirty="0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0.5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 dirty="0">
                <a:solidFill>
                  <a:schemeClr val="tx2"/>
                </a:solidFill>
                <a:latin typeface="Times New Roman" panose="02020603050405020304" pitchFamily="18" charset="0"/>
              </a:rPr>
              <a:t>,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i="1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 </a:t>
            </a:r>
            <a:r>
              <a:rPr lang="en-US" altLang="zh-CN" i="1" dirty="0">
                <a:solidFill>
                  <a:schemeClr val="tx2"/>
                </a:solidFill>
                <a:latin typeface="Times New Roman" panose="02020603050405020304" pitchFamily="18" charset="0"/>
              </a:rPr>
              <a:t>= -</a:t>
            </a:r>
            <a:r>
              <a:rPr kumimoji="0" lang="en-US" altLang="zh-CN" dirty="0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2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tx2"/>
                </a:solidFill>
              </a:rPr>
              <a:t>的图象，并考虑这些抛物线有什么共同点和不同点</a:t>
            </a:r>
            <a:r>
              <a:rPr lang="en-US" altLang="zh-CN" dirty="0">
                <a:solidFill>
                  <a:schemeClr val="tx2"/>
                </a:solidFill>
              </a:rPr>
              <a:t>.</a:t>
            </a:r>
            <a:r>
              <a:rPr lang="zh-CN" altLang="en-US" dirty="0">
                <a:solidFill>
                  <a:schemeClr val="tx2"/>
                </a:solidFill>
              </a:rPr>
              <a:t>主要从以下几个方面考虑：</a:t>
            </a:r>
            <a:endParaRPr lang="zh-CN" altLang="en-US" baseline="30000" dirty="0">
              <a:solidFill>
                <a:schemeClr val="tx2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23925" y="3038475"/>
            <a:ext cx="5281613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1.</a:t>
            </a:r>
            <a:r>
              <a:rPr lang="zh-CN" altLang="en-US" dirty="0">
                <a:solidFill>
                  <a:schemeClr val="tx2"/>
                </a:solidFill>
              </a:rPr>
              <a:t>开口方向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2.</a:t>
            </a:r>
            <a:r>
              <a:rPr lang="zh-CN" altLang="en-US" dirty="0">
                <a:solidFill>
                  <a:schemeClr val="tx2"/>
                </a:solidFill>
              </a:rPr>
              <a:t>开口大小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3.</a:t>
            </a:r>
            <a:r>
              <a:rPr lang="zh-CN" altLang="en-US" dirty="0">
                <a:solidFill>
                  <a:schemeClr val="tx2"/>
                </a:solidFill>
              </a:rPr>
              <a:t>对称轴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4.</a:t>
            </a:r>
            <a:r>
              <a:rPr lang="zh-CN" altLang="en-US" dirty="0">
                <a:solidFill>
                  <a:schemeClr val="tx2"/>
                </a:solidFill>
              </a:rPr>
              <a:t>顶点坐标</a:t>
            </a:r>
          </a:p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5.</a:t>
            </a:r>
            <a:r>
              <a:rPr lang="zh-CN" altLang="en-US" dirty="0">
                <a:solidFill>
                  <a:schemeClr val="tx2"/>
                </a:solidFill>
              </a:rPr>
              <a:t>有最高点还是有最低点</a:t>
            </a:r>
          </a:p>
        </p:txBody>
      </p:sp>
      <p:pic>
        <p:nvPicPr>
          <p:cNvPr id="30724" name="Picture 4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8513" y="838200"/>
            <a:ext cx="21764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4388" y="923925"/>
            <a:ext cx="15001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44600" y="1892300"/>
            <a:ext cx="6892925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200" dirty="0">
                <a:solidFill>
                  <a:srgbClr val="000000"/>
                </a:solidFill>
              </a:rPr>
              <a:t>(1)</a:t>
            </a:r>
            <a:r>
              <a:rPr kumimoji="0" lang="zh-CN" altLang="en-US" sz="2200" dirty="0">
                <a:solidFill>
                  <a:srgbClr val="000000"/>
                </a:solidFill>
              </a:rPr>
              <a:t>抛物线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y=ax</a:t>
            </a:r>
            <a:r>
              <a:rPr kumimoji="0"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宋体" panose="02010600030101010101" pitchFamily="2" charset="-122"/>
              </a:rPr>
              <a:t>2</a:t>
            </a:r>
            <a:r>
              <a:rPr kumimoji="0" lang="zh-CN" altLang="en-US" sz="2200" dirty="0">
                <a:solidFill>
                  <a:srgbClr val="000000"/>
                </a:solidFill>
                <a:ea typeface="楷体_GB2312" pitchFamily="49" charset="-122"/>
                <a:cs typeface="宋体" panose="02010600030101010101" pitchFamily="2" charset="-122"/>
              </a:rPr>
              <a:t>与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y</a:t>
            </a:r>
            <a:r>
              <a:rPr kumimoji="0"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EU-BX" pitchFamily="65" charset="-122"/>
                <a:cs typeface="宋体" panose="02010600030101010101" pitchFamily="2" charset="-122"/>
              </a:rPr>
              <a:t>= - 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ax</a:t>
            </a:r>
            <a:r>
              <a:rPr kumimoji="0"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EU-BX" pitchFamily="65" charset="-122"/>
                <a:cs typeface="宋体" panose="02010600030101010101" pitchFamily="2" charset="-122"/>
              </a:rPr>
              <a:t>2</a:t>
            </a:r>
            <a:r>
              <a:rPr kumimoji="0"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EU-BX" pitchFamily="65" charset="-122"/>
                <a:cs typeface="宋体" panose="02010600030101010101" pitchFamily="2" charset="-122"/>
              </a:rPr>
              <a:t>(</a:t>
            </a:r>
            <a:r>
              <a:rPr kumimoji="0"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EU-BX" pitchFamily="65" charset="-122"/>
                <a:cs typeface="宋体" panose="02010600030101010101" pitchFamily="2" charset="-122"/>
              </a:rPr>
              <a:t>a</a:t>
            </a:r>
            <a:r>
              <a:rPr kumimoji="0" lang="zh-CN" altLang="en-US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0"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EU-BX" pitchFamily="65" charset="-122"/>
              </a:rPr>
              <a:t>0)</a:t>
            </a:r>
            <a:r>
              <a:rPr kumimoji="0" lang="zh-CN" altLang="en-US" sz="2200" dirty="0">
                <a:solidFill>
                  <a:srgbClr val="000000"/>
                </a:solidFill>
              </a:rPr>
              <a:t>关于</a:t>
            </a:r>
            <a:r>
              <a:rPr kumimoji="0" lang="en-US" altLang="zh-CN" sz="2200" dirty="0">
                <a:solidFill>
                  <a:srgbClr val="000000"/>
                </a:solidFill>
              </a:rPr>
              <a:t>__</a:t>
            </a:r>
            <a:r>
              <a:rPr kumimoji="0" lang="zh-CN" altLang="en-US" sz="2200" dirty="0">
                <a:solidFill>
                  <a:srgbClr val="000000"/>
                </a:solidFill>
              </a:rPr>
              <a:t>轴对称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2200" dirty="0">
                <a:solidFill>
                  <a:srgbClr val="000000"/>
                </a:solidFill>
              </a:rPr>
              <a:t>(2)</a:t>
            </a:r>
            <a:r>
              <a:rPr kumimoji="0" lang="zh-CN" altLang="en-US" sz="2200" dirty="0">
                <a:solidFill>
                  <a:srgbClr val="000000"/>
                </a:solidFill>
              </a:rPr>
              <a:t>当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kumimoji="0" lang="zh-CN" altLang="en-US" sz="2200" dirty="0">
                <a:solidFill>
                  <a:srgbClr val="000000"/>
                </a:solidFill>
              </a:rPr>
              <a:t>时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kumimoji="0" lang="zh-CN" altLang="en-US" sz="2200" dirty="0">
                <a:solidFill>
                  <a:srgbClr val="000000"/>
                </a:solidFill>
              </a:rPr>
              <a:t>开口</a:t>
            </a:r>
            <a:r>
              <a:rPr kumimoji="0" lang="en-US" altLang="zh-CN" sz="2200" dirty="0">
                <a:solidFill>
                  <a:srgbClr val="000000"/>
                </a:solidFill>
              </a:rPr>
              <a:t>_____</a:t>
            </a:r>
            <a:r>
              <a:rPr kumimoji="0" lang="zh-CN" altLang="en-US" sz="2200" dirty="0">
                <a:solidFill>
                  <a:srgbClr val="000000"/>
                </a:solidFill>
              </a:rPr>
              <a:t>，顶点是抛物线的最</a:t>
            </a:r>
            <a:r>
              <a:rPr kumimoji="0" lang="en-US" altLang="zh-CN" sz="2200" dirty="0">
                <a:solidFill>
                  <a:srgbClr val="000000"/>
                </a:solidFill>
              </a:rPr>
              <a:t>___</a:t>
            </a:r>
            <a:r>
              <a:rPr kumimoji="0" lang="zh-CN" altLang="en-US" sz="2200" dirty="0">
                <a:solidFill>
                  <a:srgbClr val="000000"/>
                </a:solidFill>
              </a:rPr>
              <a:t>点；</a:t>
            </a:r>
          </a:p>
          <a:p>
            <a:pPr eaLnBrk="1" hangingPunct="1">
              <a:spcBef>
                <a:spcPct val="50000"/>
              </a:spcBef>
            </a:pPr>
            <a:r>
              <a:rPr kumimoji="0" lang="zh-CN" altLang="en-US" sz="2200" dirty="0">
                <a:solidFill>
                  <a:srgbClr val="000000"/>
                </a:solidFill>
              </a:rPr>
              <a:t>当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kumimoji="0" lang="zh-CN" altLang="en-US" sz="2200" dirty="0">
                <a:solidFill>
                  <a:srgbClr val="000000"/>
                </a:solidFill>
              </a:rPr>
              <a:t>时，开口</a:t>
            </a:r>
            <a:r>
              <a:rPr kumimoji="0" lang="en-US" altLang="zh-CN" sz="2200" dirty="0">
                <a:solidFill>
                  <a:srgbClr val="000000"/>
                </a:solidFill>
              </a:rPr>
              <a:t>_____</a:t>
            </a:r>
            <a:r>
              <a:rPr kumimoji="0" lang="zh-CN" altLang="en-US" sz="2200" dirty="0">
                <a:solidFill>
                  <a:srgbClr val="000000"/>
                </a:solidFill>
              </a:rPr>
              <a:t>，顶点是抛物线的最</a:t>
            </a:r>
            <a:r>
              <a:rPr kumimoji="0" lang="en-US" altLang="zh-CN" sz="2200" dirty="0">
                <a:solidFill>
                  <a:srgbClr val="000000"/>
                </a:solidFill>
              </a:rPr>
              <a:t>___</a:t>
            </a:r>
            <a:r>
              <a:rPr kumimoji="0" lang="zh-CN" altLang="en-US" sz="2200" dirty="0">
                <a:solidFill>
                  <a:srgbClr val="000000"/>
                </a:solidFill>
              </a:rPr>
              <a:t>点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(3)︱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︱</a:t>
            </a:r>
            <a:r>
              <a:rPr kumimoji="0" lang="zh-CN" altLang="en-US" sz="2200" dirty="0">
                <a:solidFill>
                  <a:srgbClr val="000000"/>
                </a:solidFill>
              </a:rPr>
              <a:t>越大，抛物线的开口</a:t>
            </a:r>
            <a:r>
              <a:rPr kumimoji="0" lang="en-US" altLang="zh-CN" sz="2200" dirty="0">
                <a:solidFill>
                  <a:srgbClr val="000000"/>
                </a:solidFill>
                <a:ea typeface="楷体_GB2312" pitchFamily="49" charset="-122"/>
              </a:rPr>
              <a:t>_____</a:t>
            </a: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2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kumimoji="0" lang="zh-CN" altLang="en-US" sz="2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点拨</a:t>
            </a:r>
            <a:r>
              <a:rPr kumimoji="0" lang="en-US" altLang="zh-CN" sz="2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zh-CN" altLang="en-US" sz="2200" dirty="0">
                <a:solidFill>
                  <a:srgbClr val="000000"/>
                </a:solidFill>
              </a:rPr>
              <a:t>决定了抛物线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EU-BX" pitchFamily="65" charset="-122"/>
              </a:rPr>
              <a:t>=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sz="22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EU-BX" pitchFamily="65" charset="-122"/>
              </a:rPr>
              <a:t>2</a:t>
            </a:r>
            <a:r>
              <a:rPr kumimoji="0" lang="zh-CN" altLang="en-US" sz="2200" dirty="0">
                <a:solidFill>
                  <a:srgbClr val="000000"/>
                </a:solidFill>
              </a:rPr>
              <a:t>的开口大小和方向</a:t>
            </a:r>
            <a:r>
              <a:rPr kumimoji="0" lang="en-US" altLang="zh-CN" sz="2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734050" y="1846263"/>
            <a:ext cx="5715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0" lang="en-US" altLang="zh-CN" sz="2200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cs typeface="宋体" panose="02010600030101010101" pitchFamily="2" charset="-122"/>
              </a:rPr>
              <a:t>x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694113" y="2490788"/>
            <a:ext cx="1311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0" lang="zh-CN" altLang="en-US" sz="2200" dirty="0">
                <a:solidFill>
                  <a:srgbClr val="0000FF"/>
                </a:solidFill>
              </a:rPr>
              <a:t>向上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908800" y="2487613"/>
            <a:ext cx="81756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0" lang="zh-CN" altLang="en-US" sz="2200">
                <a:solidFill>
                  <a:srgbClr val="0000FF"/>
                </a:solidFill>
              </a:rPr>
              <a:t>低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306763" y="3217863"/>
            <a:ext cx="1311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0" lang="zh-CN" altLang="en-US" sz="2200" dirty="0">
                <a:solidFill>
                  <a:srgbClr val="0000FF"/>
                </a:solidFill>
              </a:rPr>
              <a:t>向下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470650" y="3252788"/>
            <a:ext cx="81756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0" lang="zh-CN" altLang="en-US" sz="2200">
                <a:solidFill>
                  <a:srgbClr val="0000FF"/>
                </a:solidFill>
              </a:rPr>
              <a:t>高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960938" y="3951288"/>
            <a:ext cx="1311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kumimoji="0" lang="zh-CN" altLang="en-US" sz="2200">
                <a:solidFill>
                  <a:srgbClr val="0000FF"/>
                </a:solidFill>
              </a:rPr>
              <a:t>越小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  <p:bldP spid="15367" grpId="0" autoUpdateAnimBg="0"/>
      <p:bldP spid="15368" grpId="0" autoUpdateAnimBg="0"/>
      <p:bldP spid="15369" grpId="0" autoUpdateAnimBg="0"/>
      <p:bldP spid="15370" grpId="0" autoUpdateAnimBg="0"/>
      <p:bldP spid="1537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017588" y="622300"/>
            <a:ext cx="4953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  【</a:t>
            </a:r>
            <a:r>
              <a:rPr kumimoji="0" lang="zh-CN" altLang="en-US" sz="2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规律总结</a:t>
            </a:r>
            <a:r>
              <a:rPr kumimoji="0" lang="en-US" altLang="zh-CN" sz="2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</a:p>
          <a:p>
            <a:pPr eaLnBrk="1" hangingPunct="1">
              <a:spcBef>
                <a:spcPct val="50000"/>
              </a:spcBef>
            </a:pP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二次函数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y</a:t>
            </a:r>
            <a:r>
              <a:rPr kumimoji="0"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宋体" panose="02010600030101010101" pitchFamily="2" charset="-122"/>
              </a:rPr>
              <a:t>=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ax</a:t>
            </a:r>
            <a:r>
              <a:rPr kumimoji="0" lang="en-US" altLang="zh-CN" sz="22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宋体" panose="02010600030101010101" pitchFamily="2" charset="-122"/>
              </a:rPr>
              <a:t>2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的</a:t>
            </a:r>
            <a:r>
              <a:rPr kumimoji="0" lang="zh-CN" altLang="en-US" sz="2200" dirty="0">
                <a:solidFill>
                  <a:srgbClr val="000000"/>
                </a:solidFill>
                <a:ea typeface="楷体_GB2312" pitchFamily="49" charset="-122"/>
                <a:cs typeface="宋体" panose="02010600030101010101" pitchFamily="2" charset="-122"/>
              </a:rPr>
              <a:t>“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两关系四对等</a:t>
            </a:r>
            <a:r>
              <a:rPr kumimoji="0" lang="zh-CN" altLang="en-US" sz="2200" dirty="0">
                <a:solidFill>
                  <a:srgbClr val="000000"/>
                </a:solidFill>
                <a:ea typeface="楷体_GB2312" pitchFamily="49" charset="-122"/>
                <a:cs typeface="宋体" panose="02010600030101010101" pitchFamily="2" charset="-122"/>
              </a:rPr>
              <a:t>”</a:t>
            </a:r>
            <a:endParaRPr kumimoji="0" lang="zh-CN" altLang="en-US" sz="2200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 1.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a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＞</a:t>
            </a: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0</a:t>
            </a: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MS Gothic" panose="020B0609070205080204" pitchFamily="49" charset="-128"/>
              </a:rPr>
              <a:t>⇔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开口向上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MS Gothic" panose="020B0609070205080204" pitchFamily="49" charset="-128"/>
              </a:rPr>
              <a:t>⇔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有最小值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MS Gothic" panose="020B0609070205080204" pitchFamily="49" charset="-128"/>
              </a:rPr>
              <a:t>⇔</a:t>
            </a:r>
          </a:p>
          <a:p>
            <a:pPr eaLnBrk="1" hangingPunct="1">
              <a:lnSpc>
                <a:spcPct val="180000"/>
              </a:lnSpc>
            </a:pPr>
            <a:endParaRPr kumimoji="0" lang="zh-CN" altLang="en-US" sz="2200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宋体" panose="02010600030101010101" pitchFamily="2" charset="-122"/>
            </a:endParaRPr>
          </a:p>
          <a:p>
            <a:pPr eaLnBrk="1" hangingPunct="1">
              <a:lnSpc>
                <a:spcPct val="180000"/>
              </a:lnSpc>
            </a:pPr>
            <a:endParaRPr kumimoji="0" lang="zh-CN" altLang="en-US" sz="2200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宋体" panose="02010600030101010101" pitchFamily="2" charset="-122"/>
            </a:endParaRPr>
          </a:p>
          <a:p>
            <a:pPr eaLnBrk="1" hangingPunct="1">
              <a:lnSpc>
                <a:spcPct val="180000"/>
              </a:lnSpc>
            </a:pP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2.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宋体" panose="02010600030101010101" pitchFamily="2" charset="-122"/>
              </a:rPr>
              <a:t>a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＜</a:t>
            </a: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0</a:t>
            </a:r>
            <a:r>
              <a:rPr kumimoji="0" lang="en-US" altLang="zh-CN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MS Gothic" panose="020B0609070205080204" pitchFamily="49" charset="-128"/>
              </a:rPr>
              <a:t>⇔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开口向下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MS Gothic" panose="020B0609070205080204" pitchFamily="49" charset="-128"/>
              </a:rPr>
              <a:t>⇔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宋体" panose="02010600030101010101" pitchFamily="2" charset="-122"/>
              </a:rPr>
              <a:t>有最大值</a:t>
            </a:r>
            <a:r>
              <a:rPr kumimoji="0" lang="zh-CN" altLang="en-US" sz="22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MS Gothic" panose="020B0609070205080204" pitchFamily="49" charset="-128"/>
              </a:rPr>
              <a:t>⇔</a:t>
            </a:r>
            <a:endParaRPr kumimoji="0" lang="zh-CN" altLang="en-US" sz="2200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宋体" panose="02010600030101010101" pitchFamily="2" charset="-122"/>
            </a:endParaRPr>
          </a:p>
        </p:txBody>
      </p:sp>
      <p:graphicFrame>
        <p:nvGraphicFramePr>
          <p:cNvPr id="34819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1319213" y="2752725"/>
          <a:ext cx="40100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4" imgW="3276600" imgH="736600" progId="Equation.DSMT4">
                  <p:embed/>
                </p:oleObj>
              </mc:Choice>
              <mc:Fallback>
                <p:oleObj name="Equation" r:id="rId4" imgW="3276600" imgH="73660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752725"/>
                        <a:ext cx="401002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389063" y="4640263"/>
          <a:ext cx="35433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6" imgW="3276600" imgH="736600" progId="Equation.DSMT4">
                  <p:embed/>
                </p:oleObj>
              </mc:Choice>
              <mc:Fallback>
                <p:oleObj name="Equation" r:id="rId6" imgW="3276600" imgH="736600" progId="Equation.DSMT4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4640263"/>
                        <a:ext cx="35433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41325" y="1611313"/>
            <a:ext cx="8324850" cy="39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0" lang="en-US" altLang="zh-CN">
                <a:solidFill>
                  <a:schemeClr val="tx2"/>
                </a:solidFill>
              </a:rPr>
              <a:t>1.</a:t>
            </a:r>
            <a:r>
              <a:rPr kumimoji="0" lang="zh-CN" altLang="en-US">
                <a:solidFill>
                  <a:schemeClr val="tx2"/>
                </a:solidFill>
              </a:rPr>
              <a:t>物体从某一高度落下，已知下落的高度</a:t>
            </a:r>
            <a:r>
              <a:rPr kumimoji="0" lang="zh-CN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h</a:t>
            </a:r>
            <a:r>
              <a:rPr kumimoji="0" lang="zh-CN" altLang="zh-CN">
                <a:solidFill>
                  <a:schemeClr val="tx2"/>
                </a:solidFill>
              </a:rPr>
              <a:t>(m)</a:t>
            </a:r>
            <a:r>
              <a:rPr kumimoji="0" lang="zh-CN" altLang="en-US">
                <a:solidFill>
                  <a:schemeClr val="tx2"/>
                </a:solidFill>
              </a:rPr>
              <a:t>和下落的时间</a:t>
            </a:r>
            <a:r>
              <a:rPr kumimoji="0" lang="zh-CN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t</a:t>
            </a:r>
            <a:r>
              <a:rPr kumimoji="0" lang="zh-CN" altLang="zh-CN">
                <a:solidFill>
                  <a:schemeClr val="tx2"/>
                </a:solidFill>
              </a:rPr>
              <a:t>(s)</a:t>
            </a:r>
            <a:r>
              <a:rPr kumimoji="0" lang="zh-CN" altLang="en-US">
                <a:solidFill>
                  <a:schemeClr val="tx2"/>
                </a:solidFill>
              </a:rPr>
              <a:t>的关系式是</a:t>
            </a:r>
            <a:r>
              <a:rPr kumimoji="0" lang="zh-CN" altLang="zh-CN">
                <a:solidFill>
                  <a:schemeClr val="tx2"/>
                </a:solidFill>
              </a:rPr>
              <a:t>:</a:t>
            </a:r>
            <a:r>
              <a:rPr kumimoji="0" lang="zh-CN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h</a:t>
            </a:r>
            <a:r>
              <a:rPr kumimoji="0" lang="zh-CN" altLang="zh-CN" i="1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=</a:t>
            </a:r>
            <a:r>
              <a:rPr kumimoji="0" lang="zh-CN" altLang="zh-CN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4.9</a:t>
            </a:r>
            <a:r>
              <a:rPr kumimoji="0" lang="zh-CN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t</a:t>
            </a:r>
            <a:r>
              <a:rPr kumimoji="0" lang="zh-CN" altLang="zh-CN" i="1" baseline="30000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2</a:t>
            </a:r>
            <a:r>
              <a:rPr kumimoji="0" lang="en-US" altLang="zh-CN">
                <a:solidFill>
                  <a:schemeClr val="tx2"/>
                </a:solidFill>
              </a:rPr>
              <a:t>，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h</a:t>
            </a:r>
            <a:r>
              <a:rPr kumimoji="0" lang="zh-CN" altLang="en-US">
                <a:solidFill>
                  <a:schemeClr val="tx2"/>
                </a:solidFill>
              </a:rPr>
              <a:t>是</a:t>
            </a:r>
            <a:r>
              <a:rPr kumimoji="0" lang="zh-CN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t</a:t>
            </a:r>
            <a:r>
              <a:rPr kumimoji="0" lang="zh-CN" altLang="en-US">
                <a:solidFill>
                  <a:schemeClr val="tx2"/>
                </a:solidFill>
              </a:rPr>
              <a:t>的</a:t>
            </a:r>
            <a:r>
              <a:rPr kumimoji="0" lang="en-US" altLang="zh-CN" u="sng">
                <a:solidFill>
                  <a:schemeClr val="tx2"/>
                </a:solidFill>
              </a:rPr>
              <a:t>      </a:t>
            </a:r>
            <a:r>
              <a:rPr kumimoji="0" lang="zh-CN" altLang="en-US">
                <a:solidFill>
                  <a:schemeClr val="tx2"/>
                </a:solidFill>
              </a:rPr>
              <a:t>函数，它的图象的</a:t>
            </a:r>
            <a:r>
              <a:rPr kumimoji="0" lang="zh-CN" altLang="en-US" u="sng">
                <a:solidFill>
                  <a:schemeClr val="tx2"/>
                </a:solidFill>
              </a:rPr>
              <a:t>                     </a:t>
            </a:r>
            <a:r>
              <a:rPr kumimoji="0" lang="zh-CN" altLang="en-US">
                <a:solidFill>
                  <a:schemeClr val="tx2"/>
                </a:solidFill>
              </a:rPr>
              <a:t>顶点坐标是</a:t>
            </a:r>
            <a:r>
              <a:rPr kumimoji="0" lang="zh-CN" altLang="en-US" u="sng">
                <a:solidFill>
                  <a:schemeClr val="tx2"/>
                </a:solidFill>
              </a:rPr>
              <a:t>        </a:t>
            </a:r>
            <a:r>
              <a:rPr kumimoji="0" lang="zh-CN" altLang="zh-CN">
                <a:solidFill>
                  <a:schemeClr val="tx2"/>
                </a:solidFill>
              </a:rPr>
              <a:t>.</a:t>
            </a:r>
            <a:endParaRPr kumimoji="0" lang="en-US" altLang="zh-CN">
              <a:solidFill>
                <a:schemeClr val="tx2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chemeClr val="tx2"/>
                </a:solidFill>
              </a:rPr>
              <a:t>2.</a:t>
            </a:r>
            <a:r>
              <a:rPr lang="zh-CN" altLang="en-US">
                <a:solidFill>
                  <a:schemeClr val="tx2"/>
                </a:solidFill>
              </a:rPr>
              <a:t>已知抛物线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i="1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=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i="1" baseline="30000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2</a:t>
            </a:r>
            <a:r>
              <a:rPr lang="zh-CN" altLang="en-US">
                <a:solidFill>
                  <a:schemeClr val="tx2"/>
                </a:solidFill>
              </a:rPr>
              <a:t>经过点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>
                <a:solidFill>
                  <a:schemeClr val="tx2"/>
                </a:solidFill>
              </a:rPr>
              <a:t>（</a:t>
            </a:r>
            <a:r>
              <a:rPr lang="en-US" altLang="zh-CN">
                <a:solidFill>
                  <a:schemeClr val="tx2"/>
                </a:solidFill>
              </a:rPr>
              <a:t>-2</a:t>
            </a:r>
            <a:r>
              <a:rPr lang="zh-CN" altLang="en-US">
                <a:solidFill>
                  <a:schemeClr val="tx2"/>
                </a:solidFill>
              </a:rPr>
              <a:t>，</a:t>
            </a:r>
            <a:r>
              <a:rPr lang="en-US" altLang="zh-CN">
                <a:solidFill>
                  <a:schemeClr val="tx2"/>
                </a:solidFill>
              </a:rPr>
              <a:t>-8</a:t>
            </a:r>
            <a:r>
              <a:rPr lang="zh-CN" altLang="en-US">
                <a:solidFill>
                  <a:schemeClr val="tx2"/>
                </a:solidFill>
              </a:rPr>
              <a:t>）</a:t>
            </a:r>
            <a:r>
              <a:rPr lang="en-US" altLang="zh-CN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chemeClr val="tx2"/>
                </a:solidFill>
              </a:rPr>
              <a:t>（</a:t>
            </a:r>
            <a:r>
              <a:rPr lang="en-US" altLang="zh-CN">
                <a:solidFill>
                  <a:schemeClr val="tx2"/>
                </a:solidFill>
              </a:rPr>
              <a:t>1</a:t>
            </a:r>
            <a:r>
              <a:rPr lang="zh-CN" altLang="en-US">
                <a:solidFill>
                  <a:schemeClr val="tx2"/>
                </a:solidFill>
              </a:rPr>
              <a:t>）求此抛物线的函数解析式</a:t>
            </a:r>
            <a:r>
              <a:rPr lang="en-US" altLang="zh-CN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chemeClr val="tx2"/>
                </a:solidFill>
              </a:rPr>
              <a:t>（</a:t>
            </a:r>
            <a:r>
              <a:rPr lang="en-US" altLang="zh-CN">
                <a:solidFill>
                  <a:schemeClr val="tx2"/>
                </a:solidFill>
              </a:rPr>
              <a:t>2</a:t>
            </a:r>
            <a:r>
              <a:rPr lang="zh-CN" altLang="en-US">
                <a:solidFill>
                  <a:schemeClr val="tx2"/>
                </a:solidFill>
              </a:rPr>
              <a:t>）判断点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>
                <a:solidFill>
                  <a:schemeClr val="tx2"/>
                </a:solidFill>
              </a:rPr>
              <a:t>（</a:t>
            </a:r>
            <a:r>
              <a:rPr lang="en-US" altLang="zh-CN">
                <a:solidFill>
                  <a:schemeClr val="tx2"/>
                </a:solidFill>
              </a:rPr>
              <a:t>-1</a:t>
            </a:r>
            <a:r>
              <a:rPr lang="zh-CN" altLang="en-US">
                <a:solidFill>
                  <a:schemeClr val="tx2"/>
                </a:solidFill>
              </a:rPr>
              <a:t>，</a:t>
            </a:r>
            <a:r>
              <a:rPr lang="en-US" altLang="zh-CN">
                <a:solidFill>
                  <a:schemeClr val="tx2"/>
                </a:solidFill>
              </a:rPr>
              <a:t>-4</a:t>
            </a:r>
            <a:r>
              <a:rPr lang="zh-CN" altLang="en-US">
                <a:solidFill>
                  <a:schemeClr val="tx2"/>
                </a:solidFill>
              </a:rPr>
              <a:t>）是否在此抛物线上</a:t>
            </a:r>
            <a:r>
              <a:rPr lang="en-US" altLang="zh-CN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chemeClr val="tx2"/>
                </a:solidFill>
              </a:rPr>
              <a:t>（</a:t>
            </a:r>
            <a:r>
              <a:rPr lang="en-US" altLang="zh-CN">
                <a:solidFill>
                  <a:schemeClr val="tx2"/>
                </a:solidFill>
              </a:rPr>
              <a:t>3</a:t>
            </a:r>
            <a:r>
              <a:rPr lang="zh-CN" altLang="en-US">
                <a:solidFill>
                  <a:schemeClr val="tx2"/>
                </a:solidFill>
              </a:rPr>
              <a:t>）求出此抛物线上纵坐标为</a:t>
            </a:r>
            <a:r>
              <a:rPr lang="en-US" altLang="zh-CN">
                <a:solidFill>
                  <a:schemeClr val="tx2"/>
                </a:solidFill>
              </a:rPr>
              <a:t>-6</a:t>
            </a:r>
            <a:r>
              <a:rPr lang="zh-CN" altLang="en-US">
                <a:solidFill>
                  <a:schemeClr val="tx2"/>
                </a:solidFill>
              </a:rPr>
              <a:t>的点的坐标</a:t>
            </a:r>
            <a:r>
              <a:rPr lang="en-US" altLang="zh-CN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970088" y="2633663"/>
            <a:ext cx="1574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4926013" y="2101850"/>
            <a:ext cx="12477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二次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810125" y="3959225"/>
            <a:ext cx="162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 </a:t>
            </a:r>
            <a:r>
              <a:rPr kumimoji="0" lang="en-US" altLang="zh-CN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= -</a:t>
            </a:r>
            <a:r>
              <a:rPr kumimoji="0"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2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i="1" baseline="3000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6605588" y="4481513"/>
            <a:ext cx="2309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zh-CN" altLang="en-US">
                <a:solidFill>
                  <a:srgbClr val="0000FF"/>
                </a:solidFill>
              </a:rPr>
              <a:t>不在抛物线上</a:t>
            </a:r>
          </a:p>
        </p:txBody>
      </p:sp>
      <p:graphicFrame>
        <p:nvGraphicFramePr>
          <p:cNvPr id="148487" name="Object 7"/>
          <p:cNvGraphicFramePr>
            <a:graphicFrameLocks noChangeAspect="1"/>
          </p:cNvGraphicFramePr>
          <p:nvPr/>
        </p:nvGraphicFramePr>
        <p:xfrm>
          <a:off x="2552700" y="5657850"/>
          <a:ext cx="11779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公式" r:id="rId4" imgW="787400" imgH="292100" progId="Equation.3">
                  <p:embed/>
                </p:oleObj>
              </mc:Choice>
              <mc:Fallback>
                <p:oleObj name="公式" r:id="rId4" imgW="7874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5657850"/>
                        <a:ext cx="1177925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8" name="Object 8"/>
          <p:cNvGraphicFramePr>
            <a:graphicFrameLocks noChangeAspect="1"/>
          </p:cNvGraphicFramePr>
          <p:nvPr/>
        </p:nvGraphicFramePr>
        <p:xfrm>
          <a:off x="1273175" y="5680075"/>
          <a:ext cx="9588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公式" r:id="rId6" imgW="635000" imgH="292100" progId="Equation.3">
                  <p:embed/>
                </p:oleObj>
              </mc:Choice>
              <mc:Fallback>
                <p:oleObj name="公式" r:id="rId6" imgW="635000" imgH="29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5680075"/>
                        <a:ext cx="95885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73" name="Picture 9" descr="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3250" y="806450"/>
            <a:ext cx="3462338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4" name="Line 11"/>
          <p:cNvSpPr>
            <a:spLocks noChangeShapeType="1"/>
          </p:cNvSpPr>
          <p:nvPr/>
        </p:nvSpPr>
        <p:spPr bwMode="auto">
          <a:xfrm>
            <a:off x="1150938" y="6288088"/>
            <a:ext cx="2687637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6696075" y="4941888"/>
            <a:ext cx="19653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6876" name="Line 13"/>
          <p:cNvSpPr>
            <a:spLocks noChangeShapeType="1"/>
          </p:cNvSpPr>
          <p:nvPr/>
        </p:nvSpPr>
        <p:spPr bwMode="auto">
          <a:xfrm>
            <a:off x="4821238" y="4411663"/>
            <a:ext cx="117475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4" grpId="0"/>
      <p:bldP spid="148485" grpId="0"/>
      <p:bldP spid="1484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095375" y="1211263"/>
            <a:ext cx="7620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0" lang="en-US" altLang="zh-CN">
                <a:solidFill>
                  <a:schemeClr val="tx2"/>
                </a:solidFill>
              </a:rPr>
              <a:t>3.</a:t>
            </a:r>
            <a:r>
              <a:rPr kumimoji="0" lang="zh-CN" altLang="en-US">
                <a:solidFill>
                  <a:schemeClr val="tx2"/>
                </a:solidFill>
              </a:rPr>
              <a:t>如图，在四边形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ABCD</a:t>
            </a:r>
            <a:r>
              <a:rPr kumimoji="0" lang="zh-CN" altLang="en-US">
                <a:solidFill>
                  <a:schemeClr val="tx2"/>
                </a:solidFill>
              </a:rPr>
              <a:t>中，</a:t>
            </a:r>
            <a:r>
              <a:rPr kumimoji="0" lang="en-US" altLang="en-US"/>
              <a:t>∠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BAD=</a:t>
            </a:r>
            <a:r>
              <a:rPr kumimoji="0" lang="en-US" altLang="en-US"/>
              <a:t>∠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ACB</a:t>
            </a:r>
            <a:r>
              <a:rPr kumimoji="0" lang="en-US" altLang="zh-CN">
                <a:solidFill>
                  <a:schemeClr val="tx2"/>
                </a:solidFill>
              </a:rPr>
              <a:t>=90°</a:t>
            </a:r>
            <a:r>
              <a:rPr kumimoji="0" lang="zh-CN" altLang="en-US">
                <a:solidFill>
                  <a:schemeClr val="tx2"/>
                </a:solidFill>
              </a:rPr>
              <a:t>，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AB=AD</a:t>
            </a:r>
            <a:r>
              <a:rPr kumimoji="0" lang="zh-CN" altLang="en-US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，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AC=</a:t>
            </a:r>
            <a:r>
              <a:rPr kumimoji="0"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4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BC</a:t>
            </a:r>
            <a:r>
              <a:rPr kumimoji="0" lang="zh-CN" altLang="en-US">
                <a:solidFill>
                  <a:schemeClr val="tx2"/>
                </a:solidFill>
              </a:rPr>
              <a:t>，设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CD</a:t>
            </a:r>
            <a:r>
              <a:rPr kumimoji="0" lang="zh-CN" altLang="en-US">
                <a:solidFill>
                  <a:schemeClr val="tx2"/>
                </a:solidFill>
              </a:rPr>
              <a:t>的长为</a:t>
            </a:r>
            <a:r>
              <a:rPr kumimoji="0" lang="en-US" altLang="zh-CN" sz="280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zh-CN" altLang="en-US">
                <a:solidFill>
                  <a:schemeClr val="tx2"/>
                </a:solidFill>
              </a:rPr>
              <a:t>，四边形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ABCD</a:t>
            </a:r>
            <a:r>
              <a:rPr kumimoji="0" lang="zh-CN" altLang="en-US">
                <a:solidFill>
                  <a:schemeClr val="tx2"/>
                </a:solidFill>
              </a:rPr>
              <a:t>的面积为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>
                <a:solidFill>
                  <a:schemeClr val="tx2"/>
                </a:solidFill>
              </a:rPr>
              <a:t>，则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>
                <a:solidFill>
                  <a:schemeClr val="tx2"/>
                </a:solidFill>
              </a:rPr>
              <a:t>与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zh-CN" altLang="en-US">
                <a:solidFill>
                  <a:schemeClr val="tx2"/>
                </a:solidFill>
              </a:rPr>
              <a:t>之间的函数关系式是（　　）</a:t>
            </a:r>
          </a:p>
        </p:txBody>
      </p:sp>
      <p:graphicFrame>
        <p:nvGraphicFramePr>
          <p:cNvPr id="38915" name="Object 4"/>
          <p:cNvGraphicFramePr>
            <a:graphicFrameLocks noChangeAspect="1"/>
          </p:cNvGraphicFramePr>
          <p:nvPr/>
        </p:nvGraphicFramePr>
        <p:xfrm>
          <a:off x="1177925" y="3303588"/>
          <a:ext cx="157797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公式" r:id="rId4" imgW="1066800" imgH="508000" progId="Equation.3">
                  <p:embed/>
                </p:oleObj>
              </mc:Choice>
              <mc:Fallback>
                <p:oleObj name="公式" r:id="rId4" imgW="10668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3303588"/>
                        <a:ext cx="1577975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5"/>
          <p:cNvGraphicFramePr>
            <a:graphicFrameLocks noChangeAspect="1"/>
          </p:cNvGraphicFramePr>
          <p:nvPr/>
        </p:nvGraphicFramePr>
        <p:xfrm>
          <a:off x="3446463" y="3324225"/>
          <a:ext cx="15875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公式" r:id="rId6" imgW="1066800" imgH="508000" progId="Equation.3">
                  <p:embed/>
                </p:oleObj>
              </mc:Choice>
              <mc:Fallback>
                <p:oleObj name="公式" r:id="rId6" imgW="1066800" imgH="50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3324225"/>
                        <a:ext cx="15875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6"/>
          <p:cNvGraphicFramePr>
            <a:graphicFrameLocks noChangeAspect="1"/>
          </p:cNvGraphicFramePr>
          <p:nvPr/>
        </p:nvGraphicFramePr>
        <p:xfrm>
          <a:off x="1220788" y="4281488"/>
          <a:ext cx="14414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公式" r:id="rId8" imgW="965200" imgH="508000" progId="Equation.3">
                  <p:embed/>
                </p:oleObj>
              </mc:Choice>
              <mc:Fallback>
                <p:oleObj name="公式" r:id="rId8" imgW="9652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4281488"/>
                        <a:ext cx="1441450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7"/>
          <p:cNvGraphicFramePr>
            <a:graphicFrameLocks noChangeAspect="1"/>
          </p:cNvGraphicFramePr>
          <p:nvPr/>
        </p:nvGraphicFramePr>
        <p:xfrm>
          <a:off x="3416300" y="4292600"/>
          <a:ext cx="14557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name="公式" r:id="rId10" imgW="990600" imgH="508000" progId="Equation.3">
                  <p:embed/>
                </p:oleObj>
              </mc:Choice>
              <mc:Fallback>
                <p:oleObj name="公式" r:id="rId10" imgW="990600" imgH="50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4292600"/>
                        <a:ext cx="14557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9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2850" y="3121025"/>
            <a:ext cx="2833688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77863" y="1041400"/>
            <a:ext cx="800735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kumimoji="0" lang="zh-CN" altLang="en-US">
                <a:solidFill>
                  <a:srgbClr val="CC00FF"/>
                </a:solidFill>
              </a:rPr>
              <a:t>解析：</a:t>
            </a:r>
            <a:r>
              <a:rPr kumimoji="0" lang="zh-CN" altLang="en-US">
                <a:solidFill>
                  <a:schemeClr val="tx2"/>
                </a:solidFill>
              </a:rPr>
              <a:t>选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>
                <a:solidFill>
                  <a:schemeClr val="tx2"/>
                </a:solidFill>
              </a:rPr>
              <a:t>.</a:t>
            </a:r>
            <a:r>
              <a:rPr kumimoji="0" lang="zh-CN" altLang="en-US">
                <a:solidFill>
                  <a:schemeClr val="tx2"/>
                </a:solidFill>
              </a:rPr>
              <a:t>如图，作∠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CAE</a:t>
            </a:r>
            <a:r>
              <a:rPr kumimoji="0" lang="en-US" altLang="zh-CN">
                <a:solidFill>
                  <a:schemeClr val="tx2"/>
                </a:solidFill>
              </a:rPr>
              <a:t>=90°</a:t>
            </a:r>
            <a:r>
              <a:rPr kumimoji="0" lang="zh-CN" altLang="en-US">
                <a:solidFill>
                  <a:schemeClr val="tx2"/>
                </a:solidFill>
              </a:rPr>
              <a:t>，作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DE</a:t>
            </a:r>
            <a:r>
              <a:rPr kumimoji="0" lang="en-US" altLang="zh-CN">
                <a:solidFill>
                  <a:schemeClr val="tx2"/>
                </a:solidFill>
              </a:rPr>
              <a:t>⊥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AE</a:t>
            </a:r>
            <a:r>
              <a:rPr kumimoji="0" lang="zh-CN" altLang="en-US">
                <a:solidFill>
                  <a:schemeClr val="tx2"/>
                </a:solidFill>
              </a:rPr>
              <a:t>于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E</a:t>
            </a:r>
            <a:r>
              <a:rPr kumimoji="0" lang="zh-CN" altLang="en-US">
                <a:solidFill>
                  <a:schemeClr val="tx2"/>
                </a:solidFill>
              </a:rPr>
              <a:t>，作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DF</a:t>
            </a:r>
            <a:r>
              <a:rPr kumimoji="0" lang="en-US" altLang="zh-CN">
                <a:solidFill>
                  <a:schemeClr val="tx2"/>
                </a:solidFill>
              </a:rPr>
              <a:t>⊥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kumimoji="0" lang="zh-CN" altLang="en-US">
                <a:solidFill>
                  <a:schemeClr val="tx2"/>
                </a:solidFill>
              </a:rPr>
              <a:t>于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F</a:t>
            </a:r>
            <a:r>
              <a:rPr kumimoji="0" lang="en-US" altLang="zh-CN">
                <a:solidFill>
                  <a:schemeClr val="tx2"/>
                </a:solidFill>
              </a:rPr>
              <a:t>.</a:t>
            </a:r>
            <a:r>
              <a:rPr kumimoji="0" lang="zh-CN" altLang="en-US">
                <a:solidFill>
                  <a:schemeClr val="tx2"/>
                </a:solidFill>
              </a:rPr>
              <a:t>可证得△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kumimoji="0" lang="en-US" altLang="zh-CN">
                <a:solidFill>
                  <a:schemeClr val="tx2"/>
                </a:solidFill>
              </a:rPr>
              <a:t>≌△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ADE</a:t>
            </a:r>
            <a:r>
              <a:rPr kumimoji="0" lang="en-US" altLang="zh-CN">
                <a:solidFill>
                  <a:schemeClr val="tx2"/>
                </a:solidFill>
              </a:rPr>
              <a:t>.</a:t>
            </a:r>
            <a:r>
              <a:rPr kumimoji="0" lang="zh-CN" altLang="en-US">
                <a:solidFill>
                  <a:schemeClr val="tx2"/>
                </a:solidFill>
              </a:rPr>
              <a:t>四边形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AEDF</a:t>
            </a:r>
            <a:r>
              <a:rPr kumimoji="0" lang="zh-CN" altLang="en-US">
                <a:solidFill>
                  <a:schemeClr val="tx2"/>
                </a:solidFill>
              </a:rPr>
              <a:t>为矩形，设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BC</a:t>
            </a:r>
            <a:r>
              <a:rPr kumimoji="0" lang="zh-CN" altLang="en-US">
                <a:solidFill>
                  <a:schemeClr val="tx2"/>
                </a:solidFill>
              </a:rPr>
              <a:t>为</a:t>
            </a:r>
            <a:r>
              <a:rPr kumimoji="0"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m</a:t>
            </a:r>
            <a:r>
              <a:rPr kumimoji="0" lang="zh-CN" altLang="en-US">
                <a:solidFill>
                  <a:schemeClr val="tx2"/>
                </a:solidFill>
              </a:rPr>
              <a:t>，则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DE</a:t>
            </a:r>
            <a:r>
              <a:rPr kumimoji="0" lang="en-US" altLang="zh-CN">
                <a:solidFill>
                  <a:schemeClr val="tx2"/>
                </a:solidFill>
              </a:rPr>
              <a:t>=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AF</a:t>
            </a:r>
            <a:r>
              <a:rPr kumimoji="0" lang="en-US" altLang="zh-CN">
                <a:solidFill>
                  <a:schemeClr val="tx2"/>
                </a:solidFill>
              </a:rPr>
              <a:t>=</a:t>
            </a:r>
            <a:r>
              <a:rPr kumimoji="0"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m</a:t>
            </a:r>
            <a:r>
              <a:rPr kumimoji="0" lang="zh-CN" altLang="en-US">
                <a:solidFill>
                  <a:schemeClr val="tx2"/>
                </a:solidFill>
              </a:rPr>
              <a:t>，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DF</a:t>
            </a:r>
            <a:r>
              <a:rPr kumimoji="0" lang="en-US" altLang="zh-CN">
                <a:solidFill>
                  <a:schemeClr val="tx2"/>
                </a:solidFill>
              </a:rPr>
              <a:t>=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AE</a:t>
            </a:r>
            <a:r>
              <a:rPr kumimoji="0" lang="en-US" altLang="zh-CN">
                <a:solidFill>
                  <a:schemeClr val="tx2"/>
                </a:solidFill>
              </a:rPr>
              <a:t>=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>
                <a:solidFill>
                  <a:schemeClr val="tx2"/>
                </a:solidFill>
              </a:rPr>
              <a:t>=4m</a:t>
            </a:r>
            <a:r>
              <a:rPr kumimoji="0" lang="zh-CN" altLang="en-US">
                <a:solidFill>
                  <a:schemeClr val="tx2"/>
                </a:solidFill>
              </a:rPr>
              <a:t>，∴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CF</a:t>
            </a:r>
            <a:r>
              <a:rPr kumimoji="0" lang="en-US" altLang="zh-CN">
                <a:solidFill>
                  <a:schemeClr val="tx2"/>
                </a:solidFill>
              </a:rPr>
              <a:t>=3</a:t>
            </a:r>
            <a:r>
              <a:rPr kumimoji="0" lang="en-US" altLang="zh-CN">
                <a:solidFill>
                  <a:schemeClr val="tx2"/>
                </a:solidFill>
                <a:latin typeface="Times New Roman" panose="02020603050405020304" pitchFamily="18" charset="0"/>
              </a:rPr>
              <a:t>m</a:t>
            </a:r>
            <a:r>
              <a:rPr kumimoji="0" lang="zh-CN" altLang="en-US">
                <a:solidFill>
                  <a:schemeClr val="tx2"/>
                </a:solidFill>
              </a:rPr>
              <a:t>， </a:t>
            </a:r>
          </a:p>
        </p:txBody>
      </p:sp>
      <p:graphicFrame>
        <p:nvGraphicFramePr>
          <p:cNvPr id="40963" name="Object 4"/>
          <p:cNvGraphicFramePr>
            <a:graphicFrameLocks noChangeAspect="1"/>
          </p:cNvGraphicFramePr>
          <p:nvPr/>
        </p:nvGraphicFramePr>
        <p:xfrm>
          <a:off x="877888" y="3625850"/>
          <a:ext cx="14192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Equation" r:id="rId4" imgW="736600" imgH="495300" progId="Equation.DSMT4">
                  <p:embed/>
                </p:oleObj>
              </mc:Choice>
              <mc:Fallback>
                <p:oleObj name="Equation" r:id="rId4" imgW="736600" imgH="495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3625850"/>
                        <a:ext cx="141922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5625" y="3194050"/>
            <a:ext cx="28321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65" name="Group 20"/>
          <p:cNvGrpSpPr/>
          <p:nvPr/>
        </p:nvGrpSpPr>
        <p:grpSpPr bwMode="auto">
          <a:xfrm>
            <a:off x="6399213" y="3057525"/>
            <a:ext cx="2009775" cy="1423988"/>
            <a:chOff x="4022" y="1781"/>
            <a:chExt cx="1266" cy="897"/>
          </a:xfrm>
        </p:grpSpPr>
        <p:grpSp>
          <p:nvGrpSpPr>
            <p:cNvPr id="40967" name="Group 8"/>
            <p:cNvGrpSpPr/>
            <p:nvPr/>
          </p:nvGrpSpPr>
          <p:grpSpPr bwMode="auto">
            <a:xfrm>
              <a:off x="4022" y="2129"/>
              <a:ext cx="1089" cy="323"/>
              <a:chOff x="4380" y="1500"/>
              <a:chExt cx="721" cy="214"/>
            </a:xfrm>
          </p:grpSpPr>
          <p:sp>
            <p:nvSpPr>
              <p:cNvPr id="40970" name="Line 9"/>
              <p:cNvSpPr>
                <a:spLocks noChangeShapeType="1"/>
              </p:cNvSpPr>
              <p:nvPr/>
            </p:nvSpPr>
            <p:spPr bwMode="auto">
              <a:xfrm flipH="1">
                <a:off x="5092" y="1504"/>
                <a:ext cx="4" cy="1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40971" name="Group 10"/>
              <p:cNvGrpSpPr/>
              <p:nvPr/>
            </p:nvGrpSpPr>
            <p:grpSpPr bwMode="auto">
              <a:xfrm>
                <a:off x="4380" y="1500"/>
                <a:ext cx="721" cy="214"/>
                <a:chOff x="4380" y="1500"/>
                <a:chExt cx="721" cy="214"/>
              </a:xfrm>
            </p:grpSpPr>
            <p:sp>
              <p:nvSpPr>
                <p:cNvPr id="40972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4386" y="1700"/>
                  <a:ext cx="715" cy="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973" name="Line 12"/>
                <p:cNvSpPr>
                  <a:spLocks noChangeShapeType="1"/>
                </p:cNvSpPr>
                <p:nvPr/>
              </p:nvSpPr>
              <p:spPr bwMode="auto">
                <a:xfrm>
                  <a:off x="4384" y="1500"/>
                  <a:ext cx="7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974" name="Line 13"/>
                <p:cNvSpPr>
                  <a:spLocks noChangeShapeType="1"/>
                </p:cNvSpPr>
                <p:nvPr/>
              </p:nvSpPr>
              <p:spPr bwMode="auto">
                <a:xfrm>
                  <a:off x="4380" y="1660"/>
                  <a:ext cx="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975" name="Line 14"/>
                <p:cNvSpPr>
                  <a:spLocks noChangeShapeType="1"/>
                </p:cNvSpPr>
                <p:nvPr/>
              </p:nvSpPr>
              <p:spPr bwMode="auto">
                <a:xfrm>
                  <a:off x="4468" y="1660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976" name="Line 15"/>
                <p:cNvSpPr>
                  <a:spLocks noChangeShapeType="1"/>
                </p:cNvSpPr>
                <p:nvPr/>
              </p:nvSpPr>
              <p:spPr bwMode="auto">
                <a:xfrm>
                  <a:off x="5048" y="1504"/>
                  <a:ext cx="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97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5052" y="1544"/>
                  <a:ext cx="40" cy="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0968" name="Text Box 17"/>
            <p:cNvSpPr txBox="1">
              <a:spLocks noChangeArrowheads="1"/>
            </p:cNvSpPr>
            <p:nvPr/>
          </p:nvSpPr>
          <p:spPr bwMode="auto">
            <a:xfrm>
              <a:off x="4049" y="2446"/>
              <a:ext cx="34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kumimoji="0" lang="en-US" altLang="zh-CN" sz="1800">
                  <a:latin typeface="EU-BX" pitchFamily="65" charset="-122"/>
                  <a:ea typeface="EU-BX" pitchFamily="65" charset="-122"/>
                </a:rPr>
                <a:t>F</a:t>
              </a:r>
            </a:p>
          </p:txBody>
        </p:sp>
        <p:sp>
          <p:nvSpPr>
            <p:cNvPr id="40969" name="Text Box 18"/>
            <p:cNvSpPr txBox="1">
              <a:spLocks noChangeArrowheads="1"/>
            </p:cNvSpPr>
            <p:nvPr/>
          </p:nvSpPr>
          <p:spPr bwMode="auto">
            <a:xfrm>
              <a:off x="4944" y="1781"/>
              <a:ext cx="3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endParaRPr kumimoji="0" lang="en-US" altLang="zh-CN" sz="1400">
                <a:solidFill>
                  <a:schemeClr val="tx2"/>
                </a:solidFill>
                <a:latin typeface="EU-BX" pitchFamily="65" charset="-122"/>
                <a:ea typeface="EU-BX" pitchFamily="65" charset="-122"/>
              </a:endParaRPr>
            </a:p>
            <a:p>
              <a:pPr eaLnBrk="1" hangingPunct="1">
                <a:lnSpc>
                  <a:spcPct val="100000"/>
                </a:lnSpc>
              </a:pPr>
              <a:r>
                <a:rPr kumimoji="0" lang="en-US" altLang="zh-CN" sz="1800">
                  <a:solidFill>
                    <a:schemeClr val="tx2"/>
                  </a:solidFill>
                  <a:latin typeface="EU-BX" pitchFamily="65" charset="-122"/>
                  <a:ea typeface="EU-BX" pitchFamily="65" charset="-122"/>
                </a:rPr>
                <a:t>E</a:t>
              </a:r>
            </a:p>
          </p:txBody>
        </p:sp>
      </p:grpSp>
      <p:pic>
        <p:nvPicPr>
          <p:cNvPr id="40966" name="Picture 3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0388" y="3135313"/>
            <a:ext cx="4567237" cy="30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3"/>
          <p:cNvSpPr txBox="1">
            <a:spLocks noChangeArrowheads="1"/>
          </p:cNvSpPr>
          <p:nvPr/>
        </p:nvSpPr>
        <p:spPr bwMode="auto">
          <a:xfrm>
            <a:off x="860425" y="2570163"/>
            <a:ext cx="78644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dirty="0">
                <a:solidFill>
                  <a:srgbClr val="0000FF"/>
                </a:solidFill>
              </a:rPr>
              <a:t>1.</a:t>
            </a:r>
            <a:r>
              <a:rPr kumimoji="0" lang="zh-CN" altLang="en-US" dirty="0">
                <a:solidFill>
                  <a:srgbClr val="0000FF"/>
                </a:solidFill>
              </a:rPr>
              <a:t>知道二</a:t>
            </a:r>
            <a:r>
              <a:rPr kumimoji="0" lang="zh-CN" altLang="en-US" dirty="0" smtClean="0">
                <a:solidFill>
                  <a:srgbClr val="0000FF"/>
                </a:solidFill>
              </a:rPr>
              <a:t>次函</a:t>
            </a:r>
            <a:r>
              <a:rPr kumimoji="0" lang="zh-CN" altLang="en-US" dirty="0">
                <a:solidFill>
                  <a:srgbClr val="0000FF"/>
                </a:solidFill>
              </a:rPr>
              <a:t>数的图象是抛物线；</a:t>
            </a:r>
          </a:p>
          <a:p>
            <a:pPr eaLnBrk="1" hangingPunct="1"/>
            <a:r>
              <a:rPr kumimoji="0" lang="en-US" altLang="zh-CN" dirty="0">
                <a:solidFill>
                  <a:srgbClr val="0000FF"/>
                </a:solidFill>
              </a:rPr>
              <a:t>2.</a:t>
            </a:r>
            <a:r>
              <a:rPr kumimoji="0" lang="zh-CN" altLang="en-US" dirty="0">
                <a:solidFill>
                  <a:srgbClr val="0000FF"/>
                </a:solidFill>
              </a:rPr>
              <a:t>会画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y=ax</a:t>
            </a:r>
            <a:r>
              <a:rPr kumimoji="0" lang="en-US" altLang="zh-CN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0" lang="zh-CN" altLang="en-US" dirty="0">
                <a:solidFill>
                  <a:srgbClr val="0000FF"/>
                </a:solidFill>
              </a:rPr>
              <a:t>的图象，并能结合图象理解</a:t>
            </a:r>
            <a:r>
              <a:rPr kumimoji="0"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y=ax</a:t>
            </a:r>
            <a:r>
              <a:rPr kumimoji="0" lang="en-US" altLang="zh-CN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2</a:t>
            </a:r>
            <a:r>
              <a:rPr kumimoji="0" lang="zh-CN" altLang="en-US" dirty="0">
                <a:solidFill>
                  <a:srgbClr val="0000FF"/>
                </a:solidFill>
              </a:rPr>
              <a:t>的性质</a:t>
            </a:r>
            <a:r>
              <a:rPr kumimoji="0" lang="en-US" altLang="zh-CN" dirty="0">
                <a:solidFill>
                  <a:srgbClr val="0000FF"/>
                </a:solidFill>
              </a:rPr>
              <a:t>.</a:t>
            </a:r>
            <a:endParaRPr lang="zh-CN" altLang="en-US" dirty="0">
              <a:solidFill>
                <a:srgbClr val="0000FF"/>
              </a:solidFill>
            </a:endParaRPr>
          </a:p>
        </p:txBody>
      </p:sp>
      <p:pic>
        <p:nvPicPr>
          <p:cNvPr id="6147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475" y="963613"/>
            <a:ext cx="38877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79425" y="869950"/>
            <a:ext cx="8180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0" lang="en-US" altLang="zh-CN">
                <a:solidFill>
                  <a:schemeClr val="tx2"/>
                </a:solidFill>
              </a:rPr>
              <a:t>4</a:t>
            </a:r>
            <a:r>
              <a:rPr kumimoji="0" lang="zh-CN" altLang="en-US">
                <a:solidFill>
                  <a:schemeClr val="tx2"/>
                </a:solidFill>
              </a:rPr>
              <a:t>．已知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solidFill>
                  <a:schemeClr val="tx2"/>
                </a:solidFill>
              </a:rPr>
              <a:t>≠0</a:t>
            </a:r>
            <a:r>
              <a:rPr kumimoji="0" lang="zh-CN" altLang="en-US">
                <a:solidFill>
                  <a:schemeClr val="tx2"/>
                </a:solidFill>
              </a:rPr>
              <a:t>，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kumimoji="0" lang="zh-CN" altLang="en-US">
                <a:solidFill>
                  <a:schemeClr val="tx2"/>
                </a:solidFill>
              </a:rPr>
              <a:t>＜</a:t>
            </a:r>
            <a:r>
              <a:rPr kumimoji="0" lang="en-US" altLang="zh-CN">
                <a:solidFill>
                  <a:schemeClr val="tx2"/>
                </a:solidFill>
              </a:rPr>
              <a:t>0</a:t>
            </a:r>
            <a:r>
              <a:rPr kumimoji="0" lang="zh-CN" altLang="en-US">
                <a:solidFill>
                  <a:schemeClr val="tx2"/>
                </a:solidFill>
              </a:rPr>
              <a:t>，一次函数是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 i="1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＝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＋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kumimoji="0" lang="zh-CN" altLang="en-US">
                <a:solidFill>
                  <a:schemeClr val="tx2"/>
                </a:solidFill>
              </a:rPr>
              <a:t>，二次函数是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>
                <a:solidFill>
                  <a:schemeClr val="tx2"/>
                </a:solidFill>
              </a:rPr>
              <a:t>＝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>
                <a:solidFill>
                  <a:schemeClr val="tx2"/>
                </a:solidFill>
              </a:rPr>
              <a:t>2</a:t>
            </a:r>
            <a:r>
              <a:rPr kumimoji="0" lang="zh-CN" altLang="en-US">
                <a:solidFill>
                  <a:schemeClr val="tx2"/>
                </a:solidFill>
              </a:rPr>
              <a:t>，则下面图中，可以成立的是</a:t>
            </a:r>
            <a:r>
              <a:rPr kumimoji="0" lang="en-US" altLang="zh-CN">
                <a:solidFill>
                  <a:schemeClr val="tx2"/>
                </a:solidFill>
              </a:rPr>
              <a:t>(    )</a:t>
            </a:r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" y="2219325"/>
            <a:ext cx="45466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PJR$NE9S0W7$(RRMDPM0U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1600" y="5654675"/>
            <a:ext cx="895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5280025" y="15875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en-US" altLang="zh-CN">
                <a:solidFill>
                  <a:srgbClr val="0000FF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865188" y="1055688"/>
            <a:ext cx="355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kumimoji="0" lang="en-US" altLang="zh-CN">
                <a:solidFill>
                  <a:schemeClr val="tx2"/>
                </a:solidFill>
              </a:rPr>
              <a:t>5</a:t>
            </a:r>
            <a:r>
              <a:rPr kumimoji="0" lang="zh-CN" altLang="en-US">
                <a:solidFill>
                  <a:schemeClr val="tx2"/>
                </a:solidFill>
              </a:rPr>
              <a:t>．填空：已知二次函数 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428625" y="3133725"/>
            <a:ext cx="828675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 eaLnBrk="1" hangingPunct="1">
              <a:lnSpc>
                <a:spcPct val="155000"/>
              </a:lnSpc>
            </a:pPr>
            <a:r>
              <a:rPr kumimoji="0" lang="en-US" altLang="zh-CN">
                <a:solidFill>
                  <a:schemeClr val="tx2"/>
                </a:solidFill>
              </a:rPr>
              <a:t>(1)</a:t>
            </a:r>
            <a:r>
              <a:rPr kumimoji="0" lang="zh-CN" altLang="en-US">
                <a:solidFill>
                  <a:schemeClr val="tx2"/>
                </a:solidFill>
              </a:rPr>
              <a:t>其中开口向上的有</a:t>
            </a:r>
            <a:r>
              <a:rPr kumimoji="0" lang="en-US" altLang="zh-CN">
                <a:solidFill>
                  <a:schemeClr val="tx2"/>
                </a:solidFill>
              </a:rPr>
              <a:t>_______(</a:t>
            </a:r>
            <a:r>
              <a:rPr kumimoji="0" lang="zh-CN" altLang="en-US">
                <a:solidFill>
                  <a:schemeClr val="tx2"/>
                </a:solidFill>
              </a:rPr>
              <a:t>填题号</a:t>
            </a:r>
            <a:r>
              <a:rPr kumimoji="0" lang="en-US" altLang="zh-CN">
                <a:solidFill>
                  <a:schemeClr val="tx2"/>
                </a:solidFill>
              </a:rPr>
              <a:t>)</a:t>
            </a:r>
            <a:r>
              <a:rPr kumimoji="0" lang="zh-CN" altLang="en-US">
                <a:solidFill>
                  <a:schemeClr val="tx2"/>
                </a:solidFill>
              </a:rPr>
              <a:t>；</a:t>
            </a:r>
          </a:p>
          <a:p>
            <a:pPr indent="304800" eaLnBrk="1" hangingPunct="1">
              <a:lnSpc>
                <a:spcPct val="155000"/>
              </a:lnSpc>
            </a:pPr>
            <a:r>
              <a:rPr kumimoji="0" lang="en-US" altLang="zh-CN">
                <a:solidFill>
                  <a:schemeClr val="tx2"/>
                </a:solidFill>
              </a:rPr>
              <a:t>(2)</a:t>
            </a:r>
            <a:r>
              <a:rPr kumimoji="0" lang="zh-CN" altLang="en-US">
                <a:solidFill>
                  <a:schemeClr val="tx2"/>
                </a:solidFill>
              </a:rPr>
              <a:t>其中开口向下且开口最大的是</a:t>
            </a:r>
            <a:r>
              <a:rPr kumimoji="0" lang="en-US" altLang="zh-CN">
                <a:solidFill>
                  <a:schemeClr val="tx2"/>
                </a:solidFill>
              </a:rPr>
              <a:t>____(</a:t>
            </a:r>
            <a:r>
              <a:rPr kumimoji="0" lang="zh-CN" altLang="en-US">
                <a:solidFill>
                  <a:schemeClr val="tx2"/>
                </a:solidFill>
              </a:rPr>
              <a:t>填题号</a:t>
            </a:r>
            <a:r>
              <a:rPr kumimoji="0" lang="en-US" altLang="zh-CN">
                <a:solidFill>
                  <a:schemeClr val="tx2"/>
                </a:solidFill>
              </a:rPr>
              <a:t>)</a:t>
            </a:r>
            <a:r>
              <a:rPr kumimoji="0" lang="zh-CN" altLang="en-US">
                <a:solidFill>
                  <a:schemeClr val="tx2"/>
                </a:solidFill>
              </a:rPr>
              <a:t>；</a:t>
            </a:r>
          </a:p>
          <a:p>
            <a:pPr indent="304800" eaLnBrk="1" hangingPunct="1">
              <a:lnSpc>
                <a:spcPct val="155000"/>
              </a:lnSpc>
            </a:pPr>
            <a:r>
              <a:rPr kumimoji="0" lang="en-US" altLang="zh-CN">
                <a:solidFill>
                  <a:schemeClr val="tx2"/>
                </a:solidFill>
              </a:rPr>
              <a:t>(3)</a:t>
            </a:r>
            <a:r>
              <a:rPr kumimoji="0" lang="zh-CN" altLang="en-US">
                <a:solidFill>
                  <a:schemeClr val="tx2"/>
                </a:solidFill>
              </a:rPr>
              <a:t>当自变量由小到大变化时，函数值先逐渐变大，然后</a:t>
            </a:r>
          </a:p>
          <a:p>
            <a:pPr indent="304800" eaLnBrk="1" hangingPunct="1">
              <a:lnSpc>
                <a:spcPct val="155000"/>
              </a:lnSpc>
            </a:pPr>
            <a:r>
              <a:rPr kumimoji="0" lang="zh-CN" altLang="en-US">
                <a:solidFill>
                  <a:schemeClr val="tx2"/>
                </a:solidFill>
              </a:rPr>
              <a:t>   逐渐变小的有</a:t>
            </a:r>
            <a:r>
              <a:rPr kumimoji="0" lang="en-US" altLang="zh-CN">
                <a:solidFill>
                  <a:schemeClr val="tx2"/>
                </a:solidFill>
              </a:rPr>
              <a:t>__________(</a:t>
            </a:r>
            <a:r>
              <a:rPr kumimoji="0" lang="zh-CN" altLang="en-US">
                <a:solidFill>
                  <a:schemeClr val="tx2"/>
                </a:solidFill>
              </a:rPr>
              <a:t>填题号</a:t>
            </a:r>
            <a:r>
              <a:rPr kumimoji="0" lang="en-US" altLang="zh-CN">
                <a:solidFill>
                  <a:schemeClr val="tx2"/>
                </a:solidFill>
              </a:rPr>
              <a:t>)</a:t>
            </a:r>
            <a:r>
              <a:rPr kumimoji="0" lang="zh-CN" altLang="en-US">
                <a:solidFill>
                  <a:schemeClr val="tx2"/>
                </a:solidFill>
              </a:rPr>
              <a:t>．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741738" y="3290888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②③⑥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3473450" y="4962525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①④⑤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5364163" y="3854450"/>
            <a:ext cx="1766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⑤</a:t>
            </a:r>
          </a:p>
        </p:txBody>
      </p:sp>
      <p:pic>
        <p:nvPicPr>
          <p:cNvPr id="45063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57325" y="1577975"/>
            <a:ext cx="3497263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1" grpId="0"/>
      <p:bldP spid="152582" grpId="0"/>
      <p:bldP spid="1525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958850" y="3151188"/>
            <a:ext cx="618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en-US" altLang="zh-CN" dirty="0">
                <a:solidFill>
                  <a:schemeClr val="tx2"/>
                </a:solidFill>
                <a:cs typeface="Times New Roman" panose="02020603050405020304" pitchFamily="18" charset="0"/>
              </a:rPr>
              <a:t>1.</a:t>
            </a:r>
            <a:r>
              <a:rPr kumimoji="0" lang="zh-CN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二次函数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y=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的图象是什么？</a:t>
            </a:r>
            <a:endParaRPr kumimoji="0" lang="zh-CN" altLang="en-US" baseline="300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941388" y="3992563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en-US" altLang="zh-CN">
                <a:solidFill>
                  <a:schemeClr val="tx2"/>
                </a:solidFill>
                <a:cs typeface="Times New Roman" panose="02020603050405020304" pitchFamily="18" charset="0"/>
              </a:rPr>
              <a:t>2.</a:t>
            </a:r>
            <a:r>
              <a:rPr kumimoji="0" lang="zh-CN" altLang="en-US">
                <a:solidFill>
                  <a:schemeClr val="tx2"/>
                </a:solidFill>
                <a:cs typeface="Times New Roman" panose="02020603050405020304" pitchFamily="18" charset="0"/>
              </a:rPr>
              <a:t>二次函数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y=ax</a:t>
            </a:r>
            <a:r>
              <a:rPr kumimoji="0" lang="en-US" altLang="zh-CN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>
                <a:solidFill>
                  <a:schemeClr val="tx2"/>
                </a:solidFill>
                <a:cs typeface="Times New Roman" panose="02020603050405020304" pitchFamily="18" charset="0"/>
              </a:rPr>
              <a:t>的图象有什么性质？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41388" y="4868863"/>
            <a:ext cx="641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en-US" altLang="zh-CN">
                <a:solidFill>
                  <a:schemeClr val="tx2"/>
                </a:solidFill>
                <a:cs typeface="Times New Roman" panose="02020603050405020304" pitchFamily="18" charset="0"/>
              </a:rPr>
              <a:t>3.</a:t>
            </a:r>
            <a:r>
              <a:rPr kumimoji="0" lang="zh-CN" altLang="en-US">
                <a:solidFill>
                  <a:schemeClr val="tx2"/>
                </a:solidFill>
                <a:cs typeface="Times New Roman" panose="02020603050405020304" pitchFamily="18" charset="0"/>
              </a:rPr>
              <a:t>抛物线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y=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zh-CN" i="1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zh-CN" altLang="en-US">
                <a:solidFill>
                  <a:schemeClr val="tx2"/>
                </a:solidFill>
                <a:cs typeface="Times New Roman" panose="02020603050405020304" pitchFamily="18" charset="0"/>
              </a:rPr>
              <a:t>与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y=-ax</a:t>
            </a:r>
            <a:r>
              <a:rPr kumimoji="0" lang="en-US" altLang="zh-CN" baseline="3000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2</a:t>
            </a:r>
            <a:r>
              <a:rPr kumimoji="0" lang="zh-CN" altLang="en-US">
                <a:solidFill>
                  <a:schemeClr val="tx2"/>
                </a:solidFill>
                <a:cs typeface="Times New Roman" panose="02020603050405020304" pitchFamily="18" charset="0"/>
              </a:rPr>
              <a:t>有怎样的关系？</a:t>
            </a:r>
          </a:p>
        </p:txBody>
      </p:sp>
      <p:sp>
        <p:nvSpPr>
          <p:cNvPr id="47109" name="Rectangle 9"/>
          <p:cNvSpPr>
            <a:spLocks noChangeArrowheads="1"/>
          </p:cNvSpPr>
          <p:nvPr/>
        </p:nvSpPr>
        <p:spPr bwMode="auto">
          <a:xfrm>
            <a:off x="1012825" y="2149475"/>
            <a:ext cx="64198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kumimoji="0" lang="zh-CN" altLang="en-US" dirty="0">
                <a:solidFill>
                  <a:schemeClr val="tx2"/>
                </a:solidFill>
              </a:rPr>
              <a:t>通过本课时的学习，需要我们掌握：</a:t>
            </a:r>
          </a:p>
        </p:txBody>
      </p:sp>
      <p:pic>
        <p:nvPicPr>
          <p:cNvPr id="47110" name="Picture 10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0213" y="896938"/>
            <a:ext cx="32004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803275" y="2360613"/>
            <a:ext cx="752951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    </a:t>
            </a:r>
            <a:r>
              <a:rPr lang="zh-CN" altLang="en-US" dirty="0">
                <a:solidFill>
                  <a:schemeClr val="tx2"/>
                </a:solidFill>
              </a:rPr>
              <a:t>一次函数的图象是一条直线，反比例函数的图象是双曲线，二次函数的图象是什么形状呢？通常怎样画一个函数的图象？</a:t>
            </a:r>
          </a:p>
        </p:txBody>
      </p:sp>
      <p:sp>
        <p:nvSpPr>
          <p:cNvPr id="289814" name="WordArt 22"/>
          <p:cNvSpPr>
            <a:spLocks noChangeArrowheads="1" noChangeShapeType="1" noTextEdit="1"/>
          </p:cNvSpPr>
          <p:nvPr/>
        </p:nvSpPr>
        <p:spPr bwMode="auto">
          <a:xfrm>
            <a:off x="1644650" y="4489450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列表</a:t>
            </a:r>
          </a:p>
        </p:txBody>
      </p:sp>
      <p:sp>
        <p:nvSpPr>
          <p:cNvPr id="289815" name="WordArt 23"/>
          <p:cNvSpPr>
            <a:spLocks noChangeArrowheads="1" noChangeShapeType="1" noTextEdit="1"/>
          </p:cNvSpPr>
          <p:nvPr/>
        </p:nvSpPr>
        <p:spPr bwMode="auto">
          <a:xfrm>
            <a:off x="3881438" y="4489450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描点</a:t>
            </a:r>
          </a:p>
        </p:txBody>
      </p:sp>
      <p:sp>
        <p:nvSpPr>
          <p:cNvPr id="289816" name="WordArt 24"/>
          <p:cNvSpPr>
            <a:spLocks noChangeArrowheads="1" noChangeShapeType="1" noTextEdit="1"/>
          </p:cNvSpPr>
          <p:nvPr/>
        </p:nvSpPr>
        <p:spPr bwMode="auto">
          <a:xfrm>
            <a:off x="6175375" y="4489450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连线</a:t>
            </a:r>
          </a:p>
        </p:txBody>
      </p:sp>
      <p:sp>
        <p:nvSpPr>
          <p:cNvPr id="8198" name="Text Box 70"/>
          <p:cNvSpPr txBox="1">
            <a:spLocks noChangeArrowheads="1"/>
          </p:cNvSpPr>
          <p:nvPr/>
        </p:nvSpPr>
        <p:spPr bwMode="auto">
          <a:xfrm>
            <a:off x="793750" y="1790700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思考</a:t>
            </a:r>
          </a:p>
        </p:txBody>
      </p:sp>
      <p:pic>
        <p:nvPicPr>
          <p:cNvPr id="8199" name="Picture 15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2775" y="788988"/>
            <a:ext cx="34448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14" grpId="0" animBg="1"/>
      <p:bldP spid="289815" grpId="0" animBg="1"/>
      <p:bldP spid="2898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595313" y="2052638"/>
            <a:ext cx="440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用描点法画二次函数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y=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</a:t>
            </a:r>
            <a:endParaRPr kumimoji="0" lang="en-US" altLang="zh-CN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56" name="Group 60"/>
          <p:cNvGraphicFramePr>
            <a:graphicFrameLocks noGrp="1"/>
          </p:cNvGraphicFramePr>
          <p:nvPr/>
        </p:nvGraphicFramePr>
        <p:xfrm>
          <a:off x="752475" y="3789363"/>
          <a:ext cx="7516813" cy="1390650"/>
        </p:xfrm>
        <a:graphic>
          <a:graphicData uri="http://schemas.openxmlformats.org/drawingml/2006/table">
            <a:tbl>
              <a:tblPr/>
              <a:tblGrid>
                <a:gridCol w="105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1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x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EU-BX" pitchFamily="65" charset="-122"/>
                        <a:ea typeface="EU-BX" pitchFamily="65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…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-3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-2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…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y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=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EU-BX" pitchFamily="65" charset="-122"/>
                          <a:ea typeface="EU-BX" pitchFamily="65" charset="-122"/>
                        </a:rPr>
                        <a:t>x</a:t>
                      </a:r>
                      <a:r>
                        <a:rPr kumimoji="0" lang="en-US" altLang="zh-CN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…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…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5432" name="Rectangle 40"/>
          <p:cNvSpPr>
            <a:spLocks noChangeArrowheads="1"/>
          </p:cNvSpPr>
          <p:nvPr/>
        </p:nvSpPr>
        <p:spPr bwMode="auto">
          <a:xfrm>
            <a:off x="2773363" y="4532313"/>
            <a:ext cx="388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0"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15433" name="Rectangle 41"/>
          <p:cNvSpPr>
            <a:spLocks noChangeArrowheads="1"/>
          </p:cNvSpPr>
          <p:nvPr/>
        </p:nvSpPr>
        <p:spPr bwMode="auto">
          <a:xfrm>
            <a:off x="3433763" y="4529138"/>
            <a:ext cx="388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0"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5434" name="Rectangle 42"/>
          <p:cNvSpPr>
            <a:spLocks noChangeArrowheads="1"/>
          </p:cNvSpPr>
          <p:nvPr/>
        </p:nvSpPr>
        <p:spPr bwMode="auto">
          <a:xfrm>
            <a:off x="4208463" y="4513263"/>
            <a:ext cx="388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0"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5435" name="Rectangle 43"/>
          <p:cNvSpPr>
            <a:spLocks noChangeArrowheads="1"/>
          </p:cNvSpPr>
          <p:nvPr/>
        </p:nvSpPr>
        <p:spPr bwMode="auto">
          <a:xfrm>
            <a:off x="5557838" y="4525963"/>
            <a:ext cx="388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5436" name="Rectangle 44"/>
          <p:cNvSpPr>
            <a:spLocks noChangeArrowheads="1"/>
          </p:cNvSpPr>
          <p:nvPr/>
        </p:nvSpPr>
        <p:spPr bwMode="auto">
          <a:xfrm>
            <a:off x="4856163" y="4516438"/>
            <a:ext cx="388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0"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15437" name="Rectangle 45"/>
          <p:cNvSpPr>
            <a:spLocks noChangeArrowheads="1"/>
          </p:cNvSpPr>
          <p:nvPr/>
        </p:nvSpPr>
        <p:spPr bwMode="auto">
          <a:xfrm>
            <a:off x="6208713" y="4516438"/>
            <a:ext cx="388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0"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5438" name="Rectangle 46"/>
          <p:cNvSpPr>
            <a:spLocks noChangeArrowheads="1"/>
          </p:cNvSpPr>
          <p:nvPr/>
        </p:nvSpPr>
        <p:spPr bwMode="auto">
          <a:xfrm>
            <a:off x="6940550" y="4529138"/>
            <a:ext cx="388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0"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10285" name="Picture 50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8" y="784225"/>
            <a:ext cx="33782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6" name="Text Box 51"/>
          <p:cNvSpPr txBox="1">
            <a:spLocks noChangeArrowheads="1"/>
          </p:cNvSpPr>
          <p:nvPr/>
        </p:nvSpPr>
        <p:spPr bwMode="auto">
          <a:xfrm>
            <a:off x="574675" y="2581275"/>
            <a:ext cx="79248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dirty="0">
                <a:solidFill>
                  <a:schemeClr val="tx2"/>
                </a:solidFill>
              </a:rPr>
              <a:t>          观察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y=x</a:t>
            </a:r>
            <a:r>
              <a:rPr kumimoji="0" lang="en-US" altLang="zh-CN" baseline="30000" dirty="0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2</a:t>
            </a:r>
            <a:r>
              <a:rPr kumimoji="0" lang="zh-CN" altLang="en-US" dirty="0">
                <a:solidFill>
                  <a:schemeClr val="tx2"/>
                </a:solidFill>
              </a:rPr>
              <a:t>的表达式</a:t>
            </a:r>
            <a:r>
              <a:rPr kumimoji="0" lang="en-US" altLang="zh-CN" dirty="0">
                <a:solidFill>
                  <a:schemeClr val="tx2"/>
                </a:solidFill>
              </a:rPr>
              <a:t>,</a:t>
            </a:r>
            <a:r>
              <a:rPr kumimoji="0" lang="zh-CN" altLang="en-US" dirty="0">
                <a:solidFill>
                  <a:schemeClr val="tx2"/>
                </a:solidFill>
              </a:rPr>
              <a:t>选择适当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zh-CN" altLang="en-US" dirty="0">
                <a:solidFill>
                  <a:schemeClr val="tx2"/>
                </a:solidFill>
              </a:rPr>
              <a:t>值</a:t>
            </a:r>
            <a:r>
              <a:rPr kumimoji="0" lang="en-US" altLang="zh-CN" dirty="0">
                <a:solidFill>
                  <a:schemeClr val="tx2"/>
                </a:solidFill>
              </a:rPr>
              <a:t>,</a:t>
            </a:r>
            <a:r>
              <a:rPr kumimoji="0" lang="zh-CN" altLang="en-US" dirty="0">
                <a:solidFill>
                  <a:schemeClr val="tx2"/>
                </a:solidFill>
              </a:rPr>
              <a:t>并计算</a:t>
            </a:r>
          </a:p>
          <a:p>
            <a:pPr eaLnBrk="1" hangingPunct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dirty="0">
                <a:solidFill>
                  <a:schemeClr val="tx2"/>
                </a:solidFill>
              </a:rPr>
              <a:t>          相应的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 dirty="0">
                <a:solidFill>
                  <a:schemeClr val="tx2"/>
                </a:solidFill>
              </a:rPr>
              <a:t>值，完成下表：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289814" name="WordArt 22"/>
          <p:cNvSpPr>
            <a:spLocks noChangeArrowheads="1" noChangeShapeType="1" noTextEdit="1"/>
          </p:cNvSpPr>
          <p:nvPr/>
        </p:nvSpPr>
        <p:spPr bwMode="auto">
          <a:xfrm>
            <a:off x="757238" y="2832100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列表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32" grpId="0" build="p" autoUpdateAnimBg="0"/>
      <p:bldP spid="315433" grpId="0" build="p" autoUpdateAnimBg="0"/>
      <p:bldP spid="315434" grpId="0" build="p" autoUpdateAnimBg="0"/>
      <p:bldP spid="315435" grpId="0" build="p" autoUpdateAnimBg="0"/>
      <p:bldP spid="315436" grpId="0" build="p" autoUpdateAnimBg="0"/>
      <p:bldP spid="315437" grpId="0" build="p" autoUpdateAnimBg="0"/>
      <p:bldP spid="315438" grpId="0" build="p" autoUpdateAnimBg="0"/>
      <p:bldP spid="2898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/>
          <p:nvPr/>
        </p:nvGrpSpPr>
        <p:grpSpPr bwMode="auto">
          <a:xfrm>
            <a:off x="827088" y="693738"/>
            <a:ext cx="7732712" cy="5580062"/>
            <a:chOff x="0" y="0"/>
            <a:chExt cx="4871" cy="3680"/>
          </a:xfrm>
        </p:grpSpPr>
        <p:sp>
          <p:nvSpPr>
            <p:cNvPr id="12302" name="Line 3"/>
            <p:cNvSpPr>
              <a:spLocks noChangeShapeType="1"/>
            </p:cNvSpPr>
            <p:nvPr/>
          </p:nvSpPr>
          <p:spPr bwMode="auto">
            <a:xfrm>
              <a:off x="0" y="2783"/>
              <a:ext cx="46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3" name="Line 4"/>
            <p:cNvSpPr>
              <a:spLocks noChangeShapeType="1"/>
            </p:cNvSpPr>
            <p:nvPr/>
          </p:nvSpPr>
          <p:spPr bwMode="auto">
            <a:xfrm flipV="1">
              <a:off x="2359" y="45"/>
              <a:ext cx="0" cy="3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Text Box 5"/>
            <p:cNvSpPr txBox="1">
              <a:spLocks noChangeArrowheads="1"/>
            </p:cNvSpPr>
            <p:nvPr/>
          </p:nvSpPr>
          <p:spPr bwMode="auto">
            <a:xfrm>
              <a:off x="4462" y="2786"/>
              <a:ext cx="409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sz="3200" i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2305" name="Text Box 6"/>
            <p:cNvSpPr txBox="1">
              <a:spLocks noChangeArrowheads="1"/>
            </p:cNvSpPr>
            <p:nvPr/>
          </p:nvSpPr>
          <p:spPr bwMode="auto">
            <a:xfrm>
              <a:off x="2132" y="0"/>
              <a:ext cx="363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sz="3200" i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2306" name="Text Box 7"/>
            <p:cNvSpPr txBox="1">
              <a:spLocks noChangeArrowheads="1"/>
            </p:cNvSpPr>
            <p:nvPr/>
          </p:nvSpPr>
          <p:spPr bwMode="auto">
            <a:xfrm>
              <a:off x="2132" y="2834"/>
              <a:ext cx="31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2307" name="Line 8"/>
            <p:cNvSpPr>
              <a:spLocks noChangeShapeType="1"/>
            </p:cNvSpPr>
            <p:nvPr/>
          </p:nvSpPr>
          <p:spPr bwMode="auto">
            <a:xfrm>
              <a:off x="91" y="2313"/>
              <a:ext cx="45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8" name="Line 9"/>
            <p:cNvSpPr>
              <a:spLocks noChangeShapeType="1"/>
            </p:cNvSpPr>
            <p:nvPr/>
          </p:nvSpPr>
          <p:spPr bwMode="auto">
            <a:xfrm>
              <a:off x="227" y="499"/>
              <a:ext cx="45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9" name="Line 10"/>
            <p:cNvSpPr>
              <a:spLocks noChangeShapeType="1"/>
            </p:cNvSpPr>
            <p:nvPr/>
          </p:nvSpPr>
          <p:spPr bwMode="auto">
            <a:xfrm>
              <a:off x="96" y="1860"/>
              <a:ext cx="45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0" name="Line 11"/>
            <p:cNvSpPr>
              <a:spLocks noChangeShapeType="1"/>
            </p:cNvSpPr>
            <p:nvPr/>
          </p:nvSpPr>
          <p:spPr bwMode="auto">
            <a:xfrm>
              <a:off x="96" y="3221"/>
              <a:ext cx="45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1" name="Line 12"/>
            <p:cNvSpPr>
              <a:spLocks noChangeShapeType="1"/>
            </p:cNvSpPr>
            <p:nvPr/>
          </p:nvSpPr>
          <p:spPr bwMode="auto">
            <a:xfrm>
              <a:off x="91" y="45"/>
              <a:ext cx="4534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2" name="Line 13"/>
            <p:cNvSpPr>
              <a:spLocks noChangeShapeType="1"/>
            </p:cNvSpPr>
            <p:nvPr/>
          </p:nvSpPr>
          <p:spPr bwMode="auto">
            <a:xfrm>
              <a:off x="66" y="1406"/>
              <a:ext cx="45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3" name="Line 14"/>
            <p:cNvSpPr>
              <a:spLocks noChangeShapeType="1"/>
            </p:cNvSpPr>
            <p:nvPr/>
          </p:nvSpPr>
          <p:spPr bwMode="auto">
            <a:xfrm>
              <a:off x="76" y="953"/>
              <a:ext cx="456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4" name="Line 15"/>
            <p:cNvSpPr>
              <a:spLocks noChangeShapeType="1"/>
            </p:cNvSpPr>
            <p:nvPr/>
          </p:nvSpPr>
          <p:spPr bwMode="auto">
            <a:xfrm>
              <a:off x="2813" y="0"/>
              <a:ext cx="0" cy="344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5" name="Line 16"/>
            <p:cNvSpPr>
              <a:spLocks noChangeShapeType="1"/>
            </p:cNvSpPr>
            <p:nvPr/>
          </p:nvSpPr>
          <p:spPr bwMode="auto">
            <a:xfrm>
              <a:off x="3266" y="45"/>
              <a:ext cx="0" cy="34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6" name="Line 17"/>
            <p:cNvSpPr>
              <a:spLocks noChangeShapeType="1"/>
            </p:cNvSpPr>
            <p:nvPr/>
          </p:nvSpPr>
          <p:spPr bwMode="auto">
            <a:xfrm>
              <a:off x="1905" y="0"/>
              <a:ext cx="0" cy="344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7" name="Line 18"/>
            <p:cNvSpPr>
              <a:spLocks noChangeShapeType="1"/>
            </p:cNvSpPr>
            <p:nvPr/>
          </p:nvSpPr>
          <p:spPr bwMode="auto">
            <a:xfrm>
              <a:off x="1452" y="0"/>
              <a:ext cx="0" cy="344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Line 19"/>
            <p:cNvSpPr>
              <a:spLocks noChangeShapeType="1"/>
            </p:cNvSpPr>
            <p:nvPr/>
          </p:nvSpPr>
          <p:spPr bwMode="auto">
            <a:xfrm flipV="1">
              <a:off x="998" y="45"/>
              <a:ext cx="0" cy="34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9" name="Line 20"/>
            <p:cNvSpPr>
              <a:spLocks noChangeShapeType="1"/>
            </p:cNvSpPr>
            <p:nvPr/>
          </p:nvSpPr>
          <p:spPr bwMode="auto">
            <a:xfrm flipH="1" flipV="1">
              <a:off x="3707" y="45"/>
              <a:ext cx="0" cy="34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0" name="Line 21"/>
            <p:cNvSpPr>
              <a:spLocks noChangeShapeType="1"/>
            </p:cNvSpPr>
            <p:nvPr/>
          </p:nvSpPr>
          <p:spPr bwMode="auto">
            <a:xfrm flipV="1">
              <a:off x="4173" y="45"/>
              <a:ext cx="0" cy="34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1" name="Line 22"/>
            <p:cNvSpPr>
              <a:spLocks noChangeShapeType="1"/>
            </p:cNvSpPr>
            <p:nvPr/>
          </p:nvSpPr>
          <p:spPr bwMode="auto">
            <a:xfrm flipV="1">
              <a:off x="545" y="45"/>
              <a:ext cx="0" cy="34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2" name="Text Box 23"/>
            <p:cNvSpPr txBox="1">
              <a:spLocks noChangeArrowheads="1"/>
            </p:cNvSpPr>
            <p:nvPr/>
          </p:nvSpPr>
          <p:spPr bwMode="auto">
            <a:xfrm>
              <a:off x="310" y="2828"/>
              <a:ext cx="46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2323" name="Text Box 24"/>
            <p:cNvSpPr txBox="1">
              <a:spLocks noChangeArrowheads="1"/>
            </p:cNvSpPr>
            <p:nvPr/>
          </p:nvSpPr>
          <p:spPr bwMode="auto">
            <a:xfrm>
              <a:off x="765" y="2828"/>
              <a:ext cx="328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2324" name="Text Box 25"/>
            <p:cNvSpPr txBox="1">
              <a:spLocks noChangeArrowheads="1"/>
            </p:cNvSpPr>
            <p:nvPr/>
          </p:nvSpPr>
          <p:spPr bwMode="auto">
            <a:xfrm>
              <a:off x="1211" y="2828"/>
              <a:ext cx="454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2325" name="Text Box 26"/>
            <p:cNvSpPr txBox="1">
              <a:spLocks noChangeArrowheads="1"/>
            </p:cNvSpPr>
            <p:nvPr/>
          </p:nvSpPr>
          <p:spPr bwMode="auto">
            <a:xfrm>
              <a:off x="1693" y="2835"/>
              <a:ext cx="45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2326" name="Text Box 27"/>
            <p:cNvSpPr txBox="1">
              <a:spLocks noChangeArrowheads="1"/>
            </p:cNvSpPr>
            <p:nvPr/>
          </p:nvSpPr>
          <p:spPr bwMode="auto">
            <a:xfrm>
              <a:off x="2669" y="2822"/>
              <a:ext cx="453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27" name="Text Box 28"/>
            <p:cNvSpPr txBox="1">
              <a:spLocks noChangeArrowheads="1"/>
            </p:cNvSpPr>
            <p:nvPr/>
          </p:nvSpPr>
          <p:spPr bwMode="auto">
            <a:xfrm>
              <a:off x="3101" y="2814"/>
              <a:ext cx="454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328" name="Text Box 29"/>
            <p:cNvSpPr txBox="1">
              <a:spLocks noChangeArrowheads="1"/>
            </p:cNvSpPr>
            <p:nvPr/>
          </p:nvSpPr>
          <p:spPr bwMode="auto">
            <a:xfrm>
              <a:off x="3542" y="2814"/>
              <a:ext cx="454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329" name="Text Box 30"/>
            <p:cNvSpPr txBox="1">
              <a:spLocks noChangeArrowheads="1"/>
            </p:cNvSpPr>
            <p:nvPr/>
          </p:nvSpPr>
          <p:spPr bwMode="auto">
            <a:xfrm>
              <a:off x="4023" y="2822"/>
              <a:ext cx="362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30" name="Text Box 31"/>
            <p:cNvSpPr txBox="1">
              <a:spLocks noChangeArrowheads="1"/>
            </p:cNvSpPr>
            <p:nvPr/>
          </p:nvSpPr>
          <p:spPr bwMode="auto">
            <a:xfrm>
              <a:off x="1905" y="423"/>
              <a:ext cx="681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endParaRPr kumimoji="0" lang="zh-CN" altLang="zh-CN" b="0">
                <a:latin typeface="Comic Sans MS" panose="030F0702030302020204" pitchFamily="66" charset="0"/>
              </a:endParaRPr>
            </a:p>
          </p:txBody>
        </p:sp>
        <p:sp>
          <p:nvSpPr>
            <p:cNvPr id="12331" name="Text Box 32"/>
            <p:cNvSpPr txBox="1">
              <a:spLocks noChangeArrowheads="1"/>
            </p:cNvSpPr>
            <p:nvPr/>
          </p:nvSpPr>
          <p:spPr bwMode="auto">
            <a:xfrm>
              <a:off x="2065" y="341"/>
              <a:ext cx="454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2332" name="Text Box 33"/>
            <p:cNvSpPr txBox="1">
              <a:spLocks noChangeArrowheads="1"/>
            </p:cNvSpPr>
            <p:nvPr/>
          </p:nvSpPr>
          <p:spPr bwMode="auto">
            <a:xfrm>
              <a:off x="2129" y="795"/>
              <a:ext cx="227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2333" name="Text Box 34"/>
            <p:cNvSpPr txBox="1">
              <a:spLocks noChangeArrowheads="1"/>
            </p:cNvSpPr>
            <p:nvPr/>
          </p:nvSpPr>
          <p:spPr bwMode="auto">
            <a:xfrm>
              <a:off x="2123" y="1255"/>
              <a:ext cx="341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2334" name="Text Box 35"/>
            <p:cNvSpPr txBox="1">
              <a:spLocks noChangeArrowheads="1"/>
            </p:cNvSpPr>
            <p:nvPr/>
          </p:nvSpPr>
          <p:spPr bwMode="auto">
            <a:xfrm>
              <a:off x="2132" y="1695"/>
              <a:ext cx="249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35" name="Text Box 36"/>
            <p:cNvSpPr txBox="1">
              <a:spLocks noChangeArrowheads="1"/>
            </p:cNvSpPr>
            <p:nvPr/>
          </p:nvSpPr>
          <p:spPr bwMode="auto">
            <a:xfrm>
              <a:off x="2124" y="2169"/>
              <a:ext cx="249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336" name="Text Box 37"/>
            <p:cNvSpPr txBox="1">
              <a:spLocks noChangeArrowheads="1"/>
            </p:cNvSpPr>
            <p:nvPr/>
          </p:nvSpPr>
          <p:spPr bwMode="auto">
            <a:xfrm>
              <a:off x="2087" y="3105"/>
              <a:ext cx="340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2337" name="Text Box 38"/>
            <p:cNvSpPr txBox="1">
              <a:spLocks noChangeArrowheads="1"/>
            </p:cNvSpPr>
            <p:nvPr/>
          </p:nvSpPr>
          <p:spPr bwMode="auto">
            <a:xfrm>
              <a:off x="2110" y="2428"/>
              <a:ext cx="227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endParaRPr kumimoji="0" lang="zh-CN" altLang="zh-CN" b="0">
                <a:latin typeface="Comic Sans MS" panose="030F0702030302020204" pitchFamily="66" charset="0"/>
              </a:endParaRPr>
            </a:p>
          </p:txBody>
        </p:sp>
      </p:grpSp>
      <p:sp>
        <p:nvSpPr>
          <p:cNvPr id="12291" name="Rectangle 39"/>
          <p:cNvSpPr>
            <a:spLocks noChangeArrowheads="1"/>
          </p:cNvSpPr>
          <p:nvPr/>
        </p:nvSpPr>
        <p:spPr bwMode="auto">
          <a:xfrm>
            <a:off x="357188" y="1092200"/>
            <a:ext cx="39544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kumimoji="0" lang="zh-CN" altLang="en-US" sz="320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描点</a:t>
            </a:r>
            <a:endParaRPr kumimoji="0" lang="en-US" altLang="zh-CN" sz="320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kumimoji="0" lang="zh-CN" altLang="en-US" sz="320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连线</a:t>
            </a:r>
          </a:p>
        </p:txBody>
      </p:sp>
      <p:sp>
        <p:nvSpPr>
          <p:cNvPr id="316456" name="Oval 40"/>
          <p:cNvSpPr>
            <a:spLocks noChangeArrowheads="1"/>
          </p:cNvSpPr>
          <p:nvPr/>
        </p:nvSpPr>
        <p:spPr bwMode="auto">
          <a:xfrm flipH="1" flipV="1">
            <a:off x="2338388" y="1709738"/>
            <a:ext cx="144462" cy="14446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316457" name="Oval 41"/>
          <p:cNvSpPr>
            <a:spLocks noChangeArrowheads="1"/>
          </p:cNvSpPr>
          <p:nvPr/>
        </p:nvSpPr>
        <p:spPr bwMode="auto">
          <a:xfrm flipH="1" flipV="1">
            <a:off x="3059113" y="3440113"/>
            <a:ext cx="144462" cy="14446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316458" name="Oval 42"/>
          <p:cNvSpPr>
            <a:spLocks noChangeArrowheads="1"/>
          </p:cNvSpPr>
          <p:nvPr/>
        </p:nvSpPr>
        <p:spPr bwMode="auto">
          <a:xfrm flipH="1" flipV="1">
            <a:off x="3778250" y="4486275"/>
            <a:ext cx="144463" cy="1444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pPr algn="ctr"/>
            <a:endParaRPr kumimoji="0" lang="zh-CN" altLang="zh-CN" b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16459" name="Oval 43"/>
          <p:cNvSpPr>
            <a:spLocks noChangeArrowheads="1"/>
          </p:cNvSpPr>
          <p:nvPr/>
        </p:nvSpPr>
        <p:spPr bwMode="auto">
          <a:xfrm flipH="1" flipV="1">
            <a:off x="4498975" y="4886325"/>
            <a:ext cx="144463" cy="1444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pPr algn="ctr"/>
            <a:endParaRPr kumimoji="0" lang="zh-CN" altLang="zh-CN" b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16460" name="Oval 44"/>
          <p:cNvSpPr>
            <a:spLocks noChangeArrowheads="1"/>
          </p:cNvSpPr>
          <p:nvPr/>
        </p:nvSpPr>
        <p:spPr bwMode="auto">
          <a:xfrm flipH="1" flipV="1">
            <a:off x="5219700" y="4486275"/>
            <a:ext cx="144463" cy="1444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316461" name="Oval 45"/>
          <p:cNvSpPr>
            <a:spLocks noChangeArrowheads="1"/>
          </p:cNvSpPr>
          <p:nvPr/>
        </p:nvSpPr>
        <p:spPr bwMode="auto">
          <a:xfrm flipH="1" flipV="1">
            <a:off x="5938838" y="3440113"/>
            <a:ext cx="144462" cy="14446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316462" name="Oval 46"/>
          <p:cNvSpPr>
            <a:spLocks noChangeArrowheads="1"/>
          </p:cNvSpPr>
          <p:nvPr/>
        </p:nvSpPr>
        <p:spPr bwMode="auto">
          <a:xfrm flipH="1" flipV="1">
            <a:off x="6638925" y="1708150"/>
            <a:ext cx="144463" cy="144463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  <p:sp>
        <p:nvSpPr>
          <p:cNvPr id="316463" name="Freeform 47"/>
          <p:cNvSpPr/>
          <p:nvPr/>
        </p:nvSpPr>
        <p:spPr bwMode="auto">
          <a:xfrm>
            <a:off x="2051050" y="631825"/>
            <a:ext cx="2520950" cy="4321175"/>
          </a:xfrm>
          <a:custGeom>
            <a:avLst/>
            <a:gdLst>
              <a:gd name="T0" fmla="*/ 2147483646 w 1588"/>
              <a:gd name="T1" fmla="*/ 2147483646 h 2722"/>
              <a:gd name="T2" fmla="*/ 2147483646 w 1588"/>
              <a:gd name="T3" fmla="*/ 2147483646 h 2722"/>
              <a:gd name="T4" fmla="*/ 2147483646 w 1588"/>
              <a:gd name="T5" fmla="*/ 2147483646 h 2722"/>
              <a:gd name="T6" fmla="*/ 2147483646 w 1588"/>
              <a:gd name="T7" fmla="*/ 2147483646 h 2722"/>
              <a:gd name="T8" fmla="*/ 0 w 1588"/>
              <a:gd name="T9" fmla="*/ 0 h 2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2722"/>
              <a:gd name="T17" fmla="*/ 1588 w 1588"/>
              <a:gd name="T18" fmla="*/ 2722 h 27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2722">
                <a:moveTo>
                  <a:pt x="1588" y="2722"/>
                </a:moveTo>
                <a:cubicBezTo>
                  <a:pt x="1436" y="2684"/>
                  <a:pt x="1285" y="2646"/>
                  <a:pt x="1134" y="2495"/>
                </a:cubicBezTo>
                <a:cubicBezTo>
                  <a:pt x="983" y="2344"/>
                  <a:pt x="832" y="2117"/>
                  <a:pt x="681" y="1815"/>
                </a:cubicBezTo>
                <a:cubicBezTo>
                  <a:pt x="530" y="1513"/>
                  <a:pt x="340" y="984"/>
                  <a:pt x="227" y="681"/>
                </a:cubicBezTo>
                <a:cubicBezTo>
                  <a:pt x="114" y="378"/>
                  <a:pt x="38" y="114"/>
                  <a:pt x="0" y="0"/>
                </a:cubicBezTo>
              </a:path>
            </a:pathLst>
          </a:custGeom>
          <a:noFill/>
          <a:ln w="4445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6464" name="Freeform 48"/>
          <p:cNvSpPr/>
          <p:nvPr/>
        </p:nvSpPr>
        <p:spPr bwMode="auto">
          <a:xfrm>
            <a:off x="4572000" y="631825"/>
            <a:ext cx="2520950" cy="4321175"/>
          </a:xfrm>
          <a:custGeom>
            <a:avLst/>
            <a:gdLst>
              <a:gd name="T0" fmla="*/ 0 w 1588"/>
              <a:gd name="T1" fmla="*/ 2147483646 h 2722"/>
              <a:gd name="T2" fmla="*/ 2147483646 w 1588"/>
              <a:gd name="T3" fmla="*/ 2147483646 h 2722"/>
              <a:gd name="T4" fmla="*/ 2147483646 w 1588"/>
              <a:gd name="T5" fmla="*/ 2147483646 h 2722"/>
              <a:gd name="T6" fmla="*/ 2147483646 w 1588"/>
              <a:gd name="T7" fmla="*/ 2147483646 h 2722"/>
              <a:gd name="T8" fmla="*/ 2147483646 w 1588"/>
              <a:gd name="T9" fmla="*/ 0 h 2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2722"/>
              <a:gd name="T17" fmla="*/ 1588 w 1588"/>
              <a:gd name="T18" fmla="*/ 2722 h 27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2722">
                <a:moveTo>
                  <a:pt x="0" y="2722"/>
                </a:moveTo>
                <a:cubicBezTo>
                  <a:pt x="151" y="2684"/>
                  <a:pt x="303" y="2646"/>
                  <a:pt x="454" y="2495"/>
                </a:cubicBezTo>
                <a:cubicBezTo>
                  <a:pt x="605" y="2344"/>
                  <a:pt x="756" y="2117"/>
                  <a:pt x="907" y="1815"/>
                </a:cubicBezTo>
                <a:cubicBezTo>
                  <a:pt x="1058" y="1513"/>
                  <a:pt x="1248" y="984"/>
                  <a:pt x="1361" y="681"/>
                </a:cubicBezTo>
                <a:cubicBezTo>
                  <a:pt x="1474" y="378"/>
                  <a:pt x="1550" y="114"/>
                  <a:pt x="1588" y="0"/>
                </a:cubicBezTo>
              </a:path>
            </a:pathLst>
          </a:custGeom>
          <a:noFill/>
          <a:ln w="4445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6465" name="Text Box 49"/>
          <p:cNvSpPr txBox="1">
            <a:spLocks noChangeArrowheads="1"/>
          </p:cNvSpPr>
          <p:nvPr/>
        </p:nvSpPr>
        <p:spPr bwMode="auto">
          <a:xfrm>
            <a:off x="5651500" y="631825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en-US" altLang="zh-CN" sz="2800" b="0" i="1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y=x</a:t>
            </a:r>
            <a:r>
              <a:rPr kumimoji="0" lang="en-US" altLang="zh-CN" sz="2800" baseline="30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56" grpId="0" animBg="1"/>
      <p:bldP spid="316457" grpId="0" animBg="1"/>
      <p:bldP spid="316458" grpId="0" animBg="1" autoUpdateAnimBg="0"/>
      <p:bldP spid="316459" grpId="0" animBg="1" autoUpdateAnimBg="0"/>
      <p:bldP spid="316460" grpId="0" animBg="1"/>
      <p:bldP spid="316461" grpId="0" animBg="1"/>
      <p:bldP spid="316462" grpId="0" animBg="1"/>
      <p:bldP spid="316463" grpId="0" animBg="1"/>
      <p:bldP spid="316464" grpId="0" animBg="1"/>
      <p:bldP spid="3164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097_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9450" y="944563"/>
            <a:ext cx="2895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Img21326514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0550" y="3722688"/>
            <a:ext cx="15621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45" name="Picture 5" descr="112415899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7500" y="3892550"/>
            <a:ext cx="5048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46" name="Freeform 6"/>
          <p:cNvSpPr/>
          <p:nvPr/>
        </p:nvSpPr>
        <p:spPr bwMode="auto">
          <a:xfrm>
            <a:off x="1878013" y="1654175"/>
            <a:ext cx="4268787" cy="2241550"/>
          </a:xfrm>
          <a:custGeom>
            <a:avLst/>
            <a:gdLst>
              <a:gd name="T0" fmla="*/ 0 w 2731"/>
              <a:gd name="T1" fmla="*/ 2147483646 h 1644"/>
              <a:gd name="T2" fmla="*/ 2147483646 w 2731"/>
              <a:gd name="T3" fmla="*/ 2147483646 h 1644"/>
              <a:gd name="T4" fmla="*/ 2147483646 w 2731"/>
              <a:gd name="T5" fmla="*/ 2147483646 h 1644"/>
              <a:gd name="T6" fmla="*/ 2147483646 w 2731"/>
              <a:gd name="T7" fmla="*/ 2147483646 h 1644"/>
              <a:gd name="T8" fmla="*/ 2147483646 w 2731"/>
              <a:gd name="T9" fmla="*/ 2147483646 h 1644"/>
              <a:gd name="T10" fmla="*/ 2147483646 w 2731"/>
              <a:gd name="T11" fmla="*/ 2147483646 h 16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31"/>
              <a:gd name="T19" fmla="*/ 0 h 1644"/>
              <a:gd name="T20" fmla="*/ 2731 w 2731"/>
              <a:gd name="T21" fmla="*/ 1644 h 16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31" h="1644">
                <a:moveTo>
                  <a:pt x="0" y="1644"/>
                </a:moveTo>
                <a:cubicBezTo>
                  <a:pt x="74" y="1361"/>
                  <a:pt x="148" y="1078"/>
                  <a:pt x="269" y="870"/>
                </a:cubicBezTo>
                <a:cubicBezTo>
                  <a:pt x="390" y="662"/>
                  <a:pt x="523" y="529"/>
                  <a:pt x="725" y="393"/>
                </a:cubicBezTo>
                <a:cubicBezTo>
                  <a:pt x="927" y="257"/>
                  <a:pt x="1214" y="110"/>
                  <a:pt x="1480" y="55"/>
                </a:cubicBezTo>
                <a:cubicBezTo>
                  <a:pt x="1746" y="0"/>
                  <a:pt x="2116" y="20"/>
                  <a:pt x="2324" y="65"/>
                </a:cubicBezTo>
                <a:cubicBezTo>
                  <a:pt x="2532" y="110"/>
                  <a:pt x="2663" y="280"/>
                  <a:pt x="2731" y="323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18487" name="AutoShape 23"/>
          <p:cNvSpPr>
            <a:spLocks noChangeArrowheads="1"/>
          </p:cNvSpPr>
          <p:nvPr/>
        </p:nvSpPr>
        <p:spPr bwMode="auto">
          <a:xfrm>
            <a:off x="3003550" y="3917950"/>
            <a:ext cx="3287713" cy="1693863"/>
          </a:xfrm>
          <a:prstGeom prst="wedgeRectCallout">
            <a:avLst>
              <a:gd name="adj1" fmla="val -41213"/>
              <a:gd name="adj2" fmla="val -159495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二次函数</a:t>
            </a:r>
            <a:r>
              <a:rPr kumimoji="0" lang="en-US" altLang="zh-CN" sz="3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y=</a:t>
            </a:r>
            <a:r>
              <a:rPr kumimoji="0" lang="en-US" altLang="zh-CN" sz="3200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的图象形如物体抛射时所经过的路线</a:t>
            </a:r>
            <a:r>
              <a:rPr kumimoji="0" lang="en-US" altLang="zh-CN" dirty="0">
                <a:solidFill>
                  <a:srgbClr val="0000FF"/>
                </a:solidFill>
                <a:cs typeface="Times New Roman" panose="02020603050405020304" pitchFamily="18" charset="0"/>
              </a:rPr>
              <a:t>,</a:t>
            </a:r>
            <a:r>
              <a:rPr kumimoji="0" lang="zh-CN" altLang="en-US" dirty="0">
                <a:solidFill>
                  <a:srgbClr val="0000FF"/>
                </a:solidFill>
                <a:cs typeface="Times New Roman" panose="02020603050405020304" pitchFamily="18" charset="0"/>
              </a:rPr>
              <a:t>我们把它叫做</a:t>
            </a:r>
            <a:r>
              <a:rPr kumimoji="0" lang="zh-CN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抛物线</a:t>
            </a:r>
            <a:r>
              <a:rPr kumimoji="0" lang="en-US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endParaRPr kumimoji="0" lang="en-US" altLang="zh-CN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14343" name="Picture 20" descr="图片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2313" y="879475"/>
            <a:ext cx="1990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022E-16 C 0.00555 -0.02222 0.01788 -0.09167 0.03351 -0.13287 C 0.04913 -0.17407 0.0592 -0.20972 0.09392 -0.24769 C 0.12864 -0.28565 0.19514 -0.34005 0.24219 -0.36042 C 0.28923 -0.38079 0.33715 -0.37917 0.37656 -0.36968 C 0.41632 -0.36019 0.46198 -0.3169 0.48003 -0.30301 C 0.49809 -0.28912 0.4842 -0.29028 0.48524 -0.28681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-1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524 -0.28681 C 0.48142 -0.30371 0.49306 -0.28681 0.48871 -0.28681 C 0.46024 -0.28681 0.475 -0.02315 0.475 0.24884 C 0.475 0.11134 0.41615 0.04189 0.40243 0.04189 C 0.38785 0.04189 0.35017 0.0868 0.35017 0.22176 C 0.35017 0.15347 0.34062 0.11319 0.33351 0.11319 C 0.32621 0.11319 0.32101 0.15115 0.32101 0.22176 C 0.32101 0.18634 0.31736 0.15347 0.31371 0.15347 C 0.31024 0.15347 0.30642 0.1875 0.30642 0.22176 C 0.30642 0.20347 0.30451 0.18634 0.30278 0.18634 C 0.30191 0.18634 0.29913 0.20347 0.29913 0.22176 C 0.29913 0.2118 0.29826 0.20347 0.29722 0.20347 C 0.29722 0.20092 0.27153 0.21365 0.27153 0.22361 C 0.27153 0.21852 0.29531 0.2118 0.29444 0.2118 C 0.29444 0.21435 0.2934 0.21666 0.2934 0.22176 C 0.2934 0.21898 0.2934 0.21666 0.2934 0.21435 C 0.29253 0.21435 0.29253 0.21666 0.29253 0.21898 C 0.29167 0.21898 0.29167 0.21666 0.29167 0.21435 C 0.2908 0.21435 0.2908 0.21666 0.2908 0.21898 " pathEditMode="relative" rAng="0" ptsTypes="fffffffffffffffffff">
                                      <p:cBhvr>
                                        <p:cTn id="9" dur="2000" fill="hold"/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95" y="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3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6" grpId="0" animBg="1"/>
      <p:bldP spid="31848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466" name="Object 2"/>
          <p:cNvGraphicFramePr/>
          <p:nvPr/>
        </p:nvGraphicFramePr>
        <p:xfrm>
          <a:off x="2305050" y="5462588"/>
          <a:ext cx="52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r:id="rId4" imgW="2440305" imgH="4413250" progId="MS_ClipArt_Gallery.2">
                  <p:embed/>
                </p:oleObj>
              </mc:Choice>
              <mc:Fallback>
                <p:oleObj r:id="rId4" imgW="2440305" imgH="441325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5462588"/>
                        <a:ext cx="520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8467" name="Picture 3" descr="27"/>
          <p:cNvPicPr>
            <a:picLocks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1388" y="3157538"/>
            <a:ext cx="48133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482" name="Picture 18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7125" y="5672138"/>
            <a:ext cx="1273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8483" name="Object 19"/>
          <p:cNvGraphicFramePr/>
          <p:nvPr/>
        </p:nvGraphicFramePr>
        <p:xfrm>
          <a:off x="695325" y="4638675"/>
          <a:ext cx="172402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r:id="rId8" imgW="1724025" imgH="1733550" progId="Paint.Picture">
                  <p:embed/>
                </p:oleObj>
              </mc:Choice>
              <mc:Fallback>
                <p:oleObj r:id="rId8" imgW="1724025" imgH="1733550" progId="Paint.Picture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4638675"/>
                        <a:ext cx="1724025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0" name="Picture 20" descr="31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101" b="48563"/>
          <a:stretch>
            <a:fillRect/>
          </a:stretch>
        </p:blipFill>
        <p:spPr bwMode="auto">
          <a:xfrm>
            <a:off x="4048125" y="979488"/>
            <a:ext cx="438626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91" name="Object 21"/>
          <p:cNvGraphicFramePr/>
          <p:nvPr/>
        </p:nvGraphicFramePr>
        <p:xfrm>
          <a:off x="4432300" y="579438"/>
          <a:ext cx="8763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r:id="rId11" imgW="419100" imgH="228600" progId="Equation.3">
                  <p:embed/>
                </p:oleObj>
              </mc:Choice>
              <mc:Fallback>
                <p:oleObj r:id="rId11" imgW="419100" imgH="228600" progId="Equation.3">
                  <p:embed/>
                  <p:pic>
                    <p:nvPicPr>
                      <p:cNvPr id="0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579438"/>
                        <a:ext cx="87630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88" name="AutoShape 24"/>
          <p:cNvSpPr>
            <a:spLocks noChangeArrowheads="1"/>
          </p:cNvSpPr>
          <p:nvPr/>
        </p:nvSpPr>
        <p:spPr bwMode="auto">
          <a:xfrm>
            <a:off x="1187450" y="1084263"/>
            <a:ext cx="1985963" cy="1852612"/>
          </a:xfrm>
          <a:prstGeom prst="wedgeRoundRectCallout">
            <a:avLst>
              <a:gd name="adj1" fmla="val 170625"/>
              <a:gd name="adj2" fmla="val -17292"/>
              <a:gd name="adj3" fmla="val 16667"/>
            </a:avLst>
          </a:prstGeom>
          <a:noFill/>
          <a:ln w="25400">
            <a:solidFill>
              <a:schemeClr val="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kumimoji="0" lang="zh-CN" altLang="en-US" sz="2000" dirty="0">
                <a:solidFill>
                  <a:schemeClr val="tx2"/>
                </a:solidFill>
              </a:rPr>
              <a:t>这条抛物线关于</a:t>
            </a:r>
            <a:r>
              <a:rPr kumimoji="0" lang="en-US" altLang="zh-CN" sz="2000" i="1" dirty="0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y</a:t>
            </a:r>
            <a:r>
              <a:rPr kumimoji="0" lang="zh-CN" altLang="en-US" sz="2000" dirty="0">
                <a:solidFill>
                  <a:schemeClr val="tx2"/>
                </a:solidFill>
              </a:rPr>
              <a:t>轴对称</a:t>
            </a:r>
            <a:r>
              <a:rPr kumimoji="0" lang="en-US" altLang="zh-CN" sz="2000" dirty="0">
                <a:solidFill>
                  <a:schemeClr val="tx2"/>
                </a:solidFill>
              </a:rPr>
              <a:t>,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zh-CN" altLang="en-US" sz="2000" dirty="0">
                <a:solidFill>
                  <a:schemeClr val="tx2"/>
                </a:solidFill>
              </a:rPr>
              <a:t>轴就是它的对称轴</a:t>
            </a:r>
            <a:r>
              <a:rPr kumimoji="0" lang="en-US" altLang="zh-CN" sz="2000" dirty="0">
                <a:solidFill>
                  <a:schemeClr val="tx2"/>
                </a:solidFill>
              </a:rPr>
              <a:t>.</a:t>
            </a:r>
            <a:r>
              <a:rPr kumimoji="0"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</a:t>
            </a:r>
          </a:p>
        </p:txBody>
      </p:sp>
      <p:sp>
        <p:nvSpPr>
          <p:cNvPr id="318489" name="AutoShape 25"/>
          <p:cNvSpPr>
            <a:spLocks noChangeArrowheads="1"/>
          </p:cNvSpPr>
          <p:nvPr/>
        </p:nvSpPr>
        <p:spPr bwMode="auto">
          <a:xfrm>
            <a:off x="6362700" y="3111500"/>
            <a:ext cx="2514600" cy="1323975"/>
          </a:xfrm>
          <a:prstGeom prst="wedgeRectCallout">
            <a:avLst>
              <a:gd name="adj1" fmla="val -54736"/>
              <a:gd name="adj2" fmla="val -99162"/>
            </a:avLst>
          </a:prstGeom>
          <a:noFill/>
          <a:ln w="25400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kumimoji="0" lang="zh-CN" altLang="en-US" sz="1800" dirty="0">
                <a:solidFill>
                  <a:schemeClr val="tx2"/>
                </a:solidFill>
              </a:rPr>
              <a:t>对称轴与抛线的交点叫做抛物线的顶点</a:t>
            </a:r>
            <a:r>
              <a:rPr kumimoji="0" lang="en-US" altLang="zh-CN" sz="1800" dirty="0">
                <a:solidFill>
                  <a:schemeClr val="tx2"/>
                </a:solidFill>
              </a:rPr>
              <a:t>,</a:t>
            </a:r>
          </a:p>
          <a:p>
            <a:pPr eaLnBrk="1" hangingPunct="1">
              <a:lnSpc>
                <a:spcPct val="110000"/>
              </a:lnSpc>
            </a:pPr>
            <a:r>
              <a:rPr kumimoji="0" lang="zh-CN" altLang="en-US" sz="1800" dirty="0">
                <a:solidFill>
                  <a:schemeClr val="tx2"/>
                </a:solidFill>
              </a:rPr>
              <a:t>顶点是抛物线的最低点或最高点</a:t>
            </a:r>
            <a:r>
              <a:rPr kumimoji="0" lang="en-US" altLang="zh-CN" sz="18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18490" name="Line 26"/>
          <p:cNvSpPr>
            <a:spLocks noChangeShapeType="1"/>
          </p:cNvSpPr>
          <p:nvPr/>
        </p:nvSpPr>
        <p:spPr bwMode="auto">
          <a:xfrm flipV="1">
            <a:off x="6223000" y="635000"/>
            <a:ext cx="0" cy="251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8491" name="Oval 27"/>
          <p:cNvSpPr>
            <a:spLocks noChangeArrowheads="1"/>
          </p:cNvSpPr>
          <p:nvPr/>
        </p:nvSpPr>
        <p:spPr bwMode="auto">
          <a:xfrm>
            <a:off x="6149975" y="2368550"/>
            <a:ext cx="147638" cy="147638"/>
          </a:xfrm>
          <a:prstGeom prst="ellipse">
            <a:avLst/>
          </a:prstGeom>
          <a:solidFill>
            <a:srgbClr val="660066"/>
          </a:solidFill>
          <a:ln w="9525">
            <a:solidFill>
              <a:srgbClr val="FF3300"/>
            </a:solidFill>
            <a:round/>
          </a:ln>
        </p:spPr>
        <p:txBody>
          <a:bodyPr wrap="none" anchor="ctr"/>
          <a:lstStyle/>
          <a:p>
            <a:pPr algn="ctr" eaLnBrk="1" hangingPunct="1"/>
            <a:endParaRPr kumimoji="0" lang="zh-CN" altLang="zh-CN" b="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5945188" y="557213"/>
            <a:ext cx="3524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900"/>
              <a:t>y</a:t>
            </a:r>
          </a:p>
        </p:txBody>
      </p:sp>
      <p:sp>
        <p:nvSpPr>
          <p:cNvPr id="16397" name="Text Box 7"/>
          <p:cNvSpPr txBox="1">
            <a:spLocks noChangeArrowheads="1"/>
          </p:cNvSpPr>
          <p:nvPr/>
        </p:nvSpPr>
        <p:spPr bwMode="auto">
          <a:xfrm>
            <a:off x="5905500" y="2389188"/>
            <a:ext cx="50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altLang="zh-CN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2385E-6 C 0.00902 -0.03421 0.01805 -0.06841 0.03941 -0.1107 C 0.06076 -0.153 0.096 -0.21724 0.12777 -0.25307 C 0.15972 -0.28866 0.19357 -0.32101 0.23055 -0.3254 C 0.2677 -0.32956 0.31284 -0.31547 0.35069 -0.27964 C 0.38854 -0.24382 0.43159 -0.15785 0.45816 -0.1107 C 0.48472 -0.06356 0.50139 -0.01664 0.51041 0.00254 " pathEditMode="relative" rAng="0" ptsTypes="aaaaaaA">
                                      <p:cBhvr>
                                        <p:cTn id="12" dur="20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-16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88" grpId="0" animBg="1" autoUpdateAnimBg="0"/>
      <p:bldP spid="318489" grpId="0" animBg="1" autoUpdateAnimBg="0"/>
      <p:bldP spid="318490" grpId="0" animBg="1"/>
      <p:bldP spid="31849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/>
          <p:nvPr/>
        </p:nvGrpSpPr>
        <p:grpSpPr bwMode="auto">
          <a:xfrm>
            <a:off x="839788" y="2357438"/>
            <a:ext cx="7529512" cy="1200150"/>
            <a:chOff x="0" y="0"/>
            <a:chExt cx="5760" cy="672"/>
          </a:xfrm>
        </p:grpSpPr>
        <p:sp>
          <p:nvSpPr>
            <p:cNvPr id="18462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18463" name="Line 36"/>
            <p:cNvSpPr>
              <a:spLocks noChangeShapeType="1"/>
            </p:cNvSpPr>
            <p:nvPr/>
          </p:nvSpPr>
          <p:spPr bwMode="auto">
            <a:xfrm>
              <a:off x="0" y="336"/>
              <a:ext cx="57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4" name="Line 37"/>
            <p:cNvSpPr>
              <a:spLocks noChangeShapeType="1"/>
            </p:cNvSpPr>
            <p:nvPr/>
          </p:nvSpPr>
          <p:spPr bwMode="auto">
            <a:xfrm>
              <a:off x="720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5" name="Line 38"/>
            <p:cNvSpPr>
              <a:spLocks noChangeShapeType="1"/>
            </p:cNvSpPr>
            <p:nvPr/>
          </p:nvSpPr>
          <p:spPr bwMode="auto">
            <a:xfrm>
              <a:off x="0" y="672"/>
              <a:ext cx="57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6" name="Text Box 39"/>
            <p:cNvSpPr txBox="1">
              <a:spLocks noChangeArrowheads="1"/>
            </p:cNvSpPr>
            <p:nvPr/>
          </p:nvSpPr>
          <p:spPr bwMode="auto">
            <a:xfrm>
              <a:off x="230" y="26"/>
              <a:ext cx="24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x</a:t>
              </a:r>
            </a:p>
          </p:txBody>
        </p:sp>
        <p:sp>
          <p:nvSpPr>
            <p:cNvPr id="18467" name="Text Box 40"/>
            <p:cNvSpPr txBox="1">
              <a:spLocks noChangeArrowheads="1"/>
            </p:cNvSpPr>
            <p:nvPr/>
          </p:nvSpPr>
          <p:spPr bwMode="auto">
            <a:xfrm>
              <a:off x="81" y="397"/>
              <a:ext cx="141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endParaRPr lang="zh-CN" altLang="zh-CN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68" name="Text Box 41"/>
            <p:cNvSpPr txBox="1">
              <a:spLocks noChangeArrowheads="1"/>
            </p:cNvSpPr>
            <p:nvPr/>
          </p:nvSpPr>
          <p:spPr bwMode="auto">
            <a:xfrm>
              <a:off x="795" y="26"/>
              <a:ext cx="31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  <a:latin typeface="Times New Roman" panose="02020603050405020304" pitchFamily="18" charset="0"/>
                </a:rPr>
                <a:t>...</a:t>
              </a:r>
            </a:p>
          </p:txBody>
        </p:sp>
        <p:sp>
          <p:nvSpPr>
            <p:cNvPr id="18469" name="Text Box 42"/>
            <p:cNvSpPr txBox="1">
              <a:spLocks noChangeArrowheads="1"/>
            </p:cNvSpPr>
            <p:nvPr/>
          </p:nvSpPr>
          <p:spPr bwMode="auto">
            <a:xfrm>
              <a:off x="795" y="288"/>
              <a:ext cx="31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  <a:latin typeface="Times New Roman" panose="02020603050405020304" pitchFamily="18" charset="0"/>
                </a:rPr>
                <a:t>...</a:t>
              </a:r>
            </a:p>
          </p:txBody>
        </p:sp>
        <p:sp>
          <p:nvSpPr>
            <p:cNvPr id="18470" name="Text Box 43"/>
            <p:cNvSpPr txBox="1">
              <a:spLocks noChangeArrowheads="1"/>
            </p:cNvSpPr>
            <p:nvPr/>
          </p:nvSpPr>
          <p:spPr bwMode="auto">
            <a:xfrm>
              <a:off x="5424" y="26"/>
              <a:ext cx="31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  <a:latin typeface="Times New Roman" panose="02020603050405020304" pitchFamily="18" charset="0"/>
                </a:rPr>
                <a:t>...</a:t>
              </a:r>
            </a:p>
          </p:txBody>
        </p:sp>
        <p:sp>
          <p:nvSpPr>
            <p:cNvPr id="18471" name="Text Box 44"/>
            <p:cNvSpPr txBox="1">
              <a:spLocks noChangeArrowheads="1"/>
            </p:cNvSpPr>
            <p:nvPr/>
          </p:nvSpPr>
          <p:spPr bwMode="auto">
            <a:xfrm>
              <a:off x="5452" y="336"/>
              <a:ext cx="29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  <a:latin typeface="Times New Roman" panose="02020603050405020304" pitchFamily="18" charset="0"/>
                </a:rPr>
                <a:t>...</a:t>
              </a:r>
            </a:p>
          </p:txBody>
        </p:sp>
        <p:sp>
          <p:nvSpPr>
            <p:cNvPr id="18472" name="Text Box 45"/>
            <p:cNvSpPr txBox="1">
              <a:spLocks noChangeArrowheads="1"/>
            </p:cNvSpPr>
            <p:nvPr/>
          </p:nvSpPr>
          <p:spPr bwMode="auto">
            <a:xfrm>
              <a:off x="2832" y="48"/>
              <a:ext cx="25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8473" name="Text Box 46"/>
            <p:cNvSpPr txBox="1">
              <a:spLocks noChangeArrowheads="1"/>
            </p:cNvSpPr>
            <p:nvPr/>
          </p:nvSpPr>
          <p:spPr bwMode="auto">
            <a:xfrm>
              <a:off x="1072" y="58"/>
              <a:ext cx="37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 dirty="0">
                  <a:solidFill>
                    <a:srgbClr val="0000FF"/>
                  </a:solidFill>
                </a:rPr>
                <a:t>-4</a:t>
              </a:r>
            </a:p>
          </p:txBody>
        </p:sp>
        <p:sp>
          <p:nvSpPr>
            <p:cNvPr id="18474" name="Text Box 47"/>
            <p:cNvSpPr txBox="1">
              <a:spLocks noChangeArrowheads="1"/>
            </p:cNvSpPr>
            <p:nvPr/>
          </p:nvSpPr>
          <p:spPr bwMode="auto">
            <a:xfrm>
              <a:off x="1452" y="48"/>
              <a:ext cx="37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</a:rPr>
                <a:t>-3</a:t>
              </a:r>
            </a:p>
          </p:txBody>
        </p:sp>
        <p:sp>
          <p:nvSpPr>
            <p:cNvPr id="18475" name="Text Box 48"/>
            <p:cNvSpPr txBox="1">
              <a:spLocks noChangeArrowheads="1"/>
            </p:cNvSpPr>
            <p:nvPr/>
          </p:nvSpPr>
          <p:spPr bwMode="auto">
            <a:xfrm>
              <a:off x="1958" y="48"/>
              <a:ext cx="37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</a:rPr>
                <a:t>-2</a:t>
              </a:r>
            </a:p>
          </p:txBody>
        </p:sp>
        <p:sp>
          <p:nvSpPr>
            <p:cNvPr id="18476" name="Text Box 49"/>
            <p:cNvSpPr txBox="1">
              <a:spLocks noChangeArrowheads="1"/>
            </p:cNvSpPr>
            <p:nvPr/>
          </p:nvSpPr>
          <p:spPr bwMode="auto">
            <a:xfrm>
              <a:off x="2304" y="48"/>
              <a:ext cx="37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</a:rPr>
                <a:t>-1</a:t>
              </a:r>
            </a:p>
          </p:txBody>
        </p:sp>
        <p:sp>
          <p:nvSpPr>
            <p:cNvPr id="18477" name="Text Box 50"/>
            <p:cNvSpPr txBox="1">
              <a:spLocks noChangeArrowheads="1"/>
            </p:cNvSpPr>
            <p:nvPr/>
          </p:nvSpPr>
          <p:spPr bwMode="auto">
            <a:xfrm>
              <a:off x="3868" y="48"/>
              <a:ext cx="25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18478" name="Text Box 51"/>
            <p:cNvSpPr txBox="1">
              <a:spLocks noChangeArrowheads="1"/>
            </p:cNvSpPr>
            <p:nvPr/>
          </p:nvSpPr>
          <p:spPr bwMode="auto">
            <a:xfrm>
              <a:off x="4300" y="48"/>
              <a:ext cx="25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18479" name="Text Box 52"/>
            <p:cNvSpPr txBox="1">
              <a:spLocks noChangeArrowheads="1"/>
            </p:cNvSpPr>
            <p:nvPr/>
          </p:nvSpPr>
          <p:spPr bwMode="auto">
            <a:xfrm>
              <a:off x="3371" y="48"/>
              <a:ext cx="25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8480" name="Text Box 53"/>
            <p:cNvSpPr txBox="1">
              <a:spLocks noChangeArrowheads="1"/>
            </p:cNvSpPr>
            <p:nvPr/>
          </p:nvSpPr>
          <p:spPr bwMode="auto">
            <a:xfrm>
              <a:off x="4934" y="26"/>
              <a:ext cx="25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18481" name="Line 54"/>
            <p:cNvSpPr>
              <a:spLocks noChangeShapeType="1"/>
            </p:cNvSpPr>
            <p:nvPr/>
          </p:nvSpPr>
          <p:spPr bwMode="auto">
            <a:xfrm>
              <a:off x="1056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2" name="Line 55"/>
            <p:cNvSpPr>
              <a:spLocks noChangeShapeType="1"/>
            </p:cNvSpPr>
            <p:nvPr/>
          </p:nvSpPr>
          <p:spPr bwMode="auto">
            <a:xfrm>
              <a:off x="1440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3" name="Line 56"/>
            <p:cNvSpPr>
              <a:spLocks noChangeShapeType="1"/>
            </p:cNvSpPr>
            <p:nvPr/>
          </p:nvSpPr>
          <p:spPr bwMode="auto">
            <a:xfrm>
              <a:off x="1920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4" name="Line 57"/>
            <p:cNvSpPr>
              <a:spLocks noChangeShapeType="1"/>
            </p:cNvSpPr>
            <p:nvPr/>
          </p:nvSpPr>
          <p:spPr bwMode="auto">
            <a:xfrm>
              <a:off x="2304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5" name="Line 58"/>
            <p:cNvSpPr>
              <a:spLocks noChangeShapeType="1"/>
            </p:cNvSpPr>
            <p:nvPr/>
          </p:nvSpPr>
          <p:spPr bwMode="auto">
            <a:xfrm>
              <a:off x="2784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6" name="Line 59"/>
            <p:cNvSpPr>
              <a:spLocks noChangeShapeType="1"/>
            </p:cNvSpPr>
            <p:nvPr/>
          </p:nvSpPr>
          <p:spPr bwMode="auto">
            <a:xfrm>
              <a:off x="3216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7" name="Line 60"/>
            <p:cNvSpPr>
              <a:spLocks noChangeShapeType="1"/>
            </p:cNvSpPr>
            <p:nvPr/>
          </p:nvSpPr>
          <p:spPr bwMode="auto">
            <a:xfrm>
              <a:off x="3744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8" name="Line 61"/>
            <p:cNvSpPr>
              <a:spLocks noChangeShapeType="1"/>
            </p:cNvSpPr>
            <p:nvPr/>
          </p:nvSpPr>
          <p:spPr bwMode="auto">
            <a:xfrm>
              <a:off x="4176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9" name="Line 62"/>
            <p:cNvSpPr>
              <a:spLocks noChangeShapeType="1"/>
            </p:cNvSpPr>
            <p:nvPr/>
          </p:nvSpPr>
          <p:spPr bwMode="auto">
            <a:xfrm>
              <a:off x="4752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0" name="Line 63"/>
            <p:cNvSpPr>
              <a:spLocks noChangeShapeType="1"/>
            </p:cNvSpPr>
            <p:nvPr/>
          </p:nvSpPr>
          <p:spPr bwMode="auto">
            <a:xfrm>
              <a:off x="5328" y="0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329792" name="Object 64"/>
          <p:cNvGraphicFramePr>
            <a:graphicFrameLocks noChangeAspect="1"/>
          </p:cNvGraphicFramePr>
          <p:nvPr/>
        </p:nvGraphicFramePr>
        <p:xfrm>
          <a:off x="996950" y="2898775"/>
          <a:ext cx="6683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公式" r:id="rId4" imgW="698500" imgH="495300" progId="Equation.3">
                  <p:embed/>
                </p:oleObj>
              </mc:Choice>
              <mc:Fallback>
                <p:oleObj name="公式" r:id="rId4" imgW="698500" imgH="4953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898775"/>
                        <a:ext cx="66833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93" name="Text Box 65"/>
          <p:cNvSpPr txBox="1">
            <a:spLocks noChangeArrowheads="1"/>
          </p:cNvSpPr>
          <p:nvPr/>
        </p:nvSpPr>
        <p:spPr bwMode="auto">
          <a:xfrm>
            <a:off x="4581525" y="2987675"/>
            <a:ext cx="3254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9794" name="Text Box 66"/>
          <p:cNvSpPr txBox="1">
            <a:spLocks noChangeArrowheads="1"/>
          </p:cNvSpPr>
          <p:nvPr/>
        </p:nvSpPr>
        <p:spPr bwMode="auto">
          <a:xfrm>
            <a:off x="5064125" y="3027363"/>
            <a:ext cx="6588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200">
                <a:solidFill>
                  <a:srgbClr val="0000FF"/>
                </a:solidFill>
              </a:rPr>
              <a:t>0.5</a:t>
            </a:r>
          </a:p>
        </p:txBody>
      </p:sp>
      <p:sp>
        <p:nvSpPr>
          <p:cNvPr id="329795" name="Text Box 67"/>
          <p:cNvSpPr txBox="1">
            <a:spLocks noChangeArrowheads="1"/>
          </p:cNvSpPr>
          <p:nvPr/>
        </p:nvSpPr>
        <p:spPr bwMode="auto">
          <a:xfrm>
            <a:off x="5913438" y="2992438"/>
            <a:ext cx="3254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2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29796" name="Text Box 68"/>
          <p:cNvSpPr txBox="1">
            <a:spLocks noChangeArrowheads="1"/>
          </p:cNvSpPr>
          <p:nvPr/>
        </p:nvSpPr>
        <p:spPr bwMode="auto">
          <a:xfrm>
            <a:off x="6292850" y="3049588"/>
            <a:ext cx="7191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200">
                <a:solidFill>
                  <a:srgbClr val="0000FF"/>
                </a:solidFill>
              </a:rPr>
              <a:t>4.5</a:t>
            </a:r>
          </a:p>
        </p:txBody>
      </p:sp>
      <p:sp>
        <p:nvSpPr>
          <p:cNvPr id="329797" name="Text Box 69"/>
          <p:cNvSpPr txBox="1">
            <a:spLocks noChangeArrowheads="1"/>
          </p:cNvSpPr>
          <p:nvPr/>
        </p:nvSpPr>
        <p:spPr bwMode="auto">
          <a:xfrm>
            <a:off x="7277100" y="3016250"/>
            <a:ext cx="3254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2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329798" name="Text Box 70"/>
          <p:cNvSpPr txBox="1">
            <a:spLocks noChangeArrowheads="1"/>
          </p:cNvSpPr>
          <p:nvPr/>
        </p:nvSpPr>
        <p:spPr bwMode="auto">
          <a:xfrm>
            <a:off x="3757613" y="3025775"/>
            <a:ext cx="70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000">
                <a:solidFill>
                  <a:srgbClr val="0000FF"/>
                </a:solidFill>
              </a:rPr>
              <a:t> 0.5</a:t>
            </a:r>
          </a:p>
        </p:txBody>
      </p:sp>
      <p:sp>
        <p:nvSpPr>
          <p:cNvPr id="329799" name="Text Box 71"/>
          <p:cNvSpPr txBox="1">
            <a:spLocks noChangeArrowheads="1"/>
          </p:cNvSpPr>
          <p:nvPr/>
        </p:nvSpPr>
        <p:spPr bwMode="auto">
          <a:xfrm>
            <a:off x="3478213" y="2990850"/>
            <a:ext cx="3254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2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29800" name="Text Box 72"/>
          <p:cNvSpPr txBox="1">
            <a:spLocks noChangeArrowheads="1"/>
          </p:cNvSpPr>
          <p:nvPr/>
        </p:nvSpPr>
        <p:spPr bwMode="auto">
          <a:xfrm>
            <a:off x="2733675" y="3024188"/>
            <a:ext cx="7080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200">
                <a:solidFill>
                  <a:srgbClr val="0000FF"/>
                </a:solidFill>
              </a:rPr>
              <a:t>4.5</a:t>
            </a:r>
          </a:p>
        </p:txBody>
      </p:sp>
      <p:sp>
        <p:nvSpPr>
          <p:cNvPr id="329801" name="Text Box 73"/>
          <p:cNvSpPr txBox="1">
            <a:spLocks noChangeArrowheads="1"/>
          </p:cNvSpPr>
          <p:nvPr/>
        </p:nvSpPr>
        <p:spPr bwMode="auto">
          <a:xfrm>
            <a:off x="2306638" y="2997200"/>
            <a:ext cx="3254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22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8445" name="Text Box 135"/>
          <p:cNvSpPr txBox="1">
            <a:spLocks noChangeArrowheads="1"/>
          </p:cNvSpPr>
          <p:nvPr/>
        </p:nvSpPr>
        <p:spPr bwMode="auto">
          <a:xfrm>
            <a:off x="671513" y="1622425"/>
            <a:ext cx="81184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2"/>
                </a:solidFill>
              </a:rPr>
              <a:t>在同一直角坐标系中，画出</a:t>
            </a:r>
            <a:r>
              <a:rPr kumimoji="0" lang="en-US" altLang="zh-CN" dirty="0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chemeClr val="tx2"/>
                </a:solidFill>
              </a:rPr>
              <a:t>=    </a:t>
            </a:r>
            <a:r>
              <a:rPr lang="zh-CN" altLang="en-US" dirty="0">
                <a:solidFill>
                  <a:schemeClr val="tx2"/>
                </a:solidFill>
              </a:rPr>
              <a:t>的图象</a:t>
            </a:r>
            <a:r>
              <a:rPr lang="en-US" altLang="zh-CN" dirty="0">
                <a:solidFill>
                  <a:schemeClr val="tx2"/>
                </a:solidFill>
              </a:rPr>
              <a:t>.</a:t>
            </a:r>
            <a:endParaRPr lang="en-US" altLang="zh-CN" baseline="30000" dirty="0">
              <a:solidFill>
                <a:schemeClr val="tx2"/>
              </a:solidFill>
            </a:endParaRPr>
          </a:p>
        </p:txBody>
      </p:sp>
      <p:grpSp>
        <p:nvGrpSpPr>
          <p:cNvPr id="3" name="Group 67"/>
          <p:cNvGrpSpPr/>
          <p:nvPr/>
        </p:nvGrpSpPr>
        <p:grpSpPr bwMode="auto">
          <a:xfrm>
            <a:off x="2774950" y="3621088"/>
            <a:ext cx="3614738" cy="2808287"/>
            <a:chOff x="1741" y="2029"/>
            <a:chExt cx="2277" cy="1769"/>
          </a:xfrm>
        </p:grpSpPr>
        <p:grpSp>
          <p:nvGrpSpPr>
            <p:cNvPr id="18454" name="Group 58"/>
            <p:cNvGrpSpPr/>
            <p:nvPr/>
          </p:nvGrpSpPr>
          <p:grpSpPr bwMode="auto">
            <a:xfrm>
              <a:off x="1741" y="2029"/>
              <a:ext cx="2277" cy="1769"/>
              <a:chOff x="1741" y="2029"/>
              <a:chExt cx="2277" cy="1769"/>
            </a:xfrm>
          </p:grpSpPr>
          <p:grpSp>
            <p:nvGrpSpPr>
              <p:cNvPr id="18456" name="Group 57"/>
              <p:cNvGrpSpPr/>
              <p:nvPr/>
            </p:nvGrpSpPr>
            <p:grpSpPr bwMode="auto">
              <a:xfrm>
                <a:off x="1741" y="2029"/>
                <a:ext cx="2277" cy="1769"/>
                <a:chOff x="1741" y="2029"/>
                <a:chExt cx="2277" cy="1769"/>
              </a:xfrm>
            </p:grpSpPr>
            <p:grpSp>
              <p:nvGrpSpPr>
                <p:cNvPr id="18458" name="Group 55"/>
                <p:cNvGrpSpPr/>
                <p:nvPr/>
              </p:nvGrpSpPr>
              <p:grpSpPr bwMode="auto">
                <a:xfrm>
                  <a:off x="1741" y="2116"/>
                  <a:ext cx="2277" cy="1682"/>
                  <a:chOff x="1741" y="2116"/>
                  <a:chExt cx="2277" cy="1682"/>
                </a:xfrm>
              </p:grpSpPr>
              <p:pic>
                <p:nvPicPr>
                  <p:cNvPr id="18460" name="Picture 130" descr="32"/>
                  <p:cNvPicPr>
                    <a:picLocks noChangeArrowheads="1"/>
                  </p:cNvPicPr>
                  <p:nvPr/>
                </p:nvPicPr>
                <p:blipFill>
                  <a:blip r:embed="rId6" cstate="email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 t="7463"/>
                  <a:stretch>
                    <a:fillRect/>
                  </a:stretch>
                </p:blipFill>
                <p:spPr bwMode="auto">
                  <a:xfrm>
                    <a:off x="1741" y="2158"/>
                    <a:ext cx="2277" cy="1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8461" name="Line 54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2860" y="2116"/>
                    <a:ext cx="0" cy="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tailEnd type="triangle" w="med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8459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711" y="2029"/>
                  <a:ext cx="222" cy="1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150000"/>
                    </a:lnSpc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900"/>
                    <a:t>y</a:t>
                  </a:r>
                </a:p>
              </p:txBody>
            </p:sp>
          </p:grpSp>
          <p:graphicFrame>
            <p:nvGraphicFramePr>
              <p:cNvPr id="18457" name="Object 131"/>
              <p:cNvGraphicFramePr>
                <a:graphicFrameLocks noChangeAspect="1"/>
              </p:cNvGraphicFramePr>
              <p:nvPr/>
            </p:nvGraphicFramePr>
            <p:xfrm>
              <a:off x="2942" y="2115"/>
              <a:ext cx="432" cy="3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02" name="Equation" r:id="rId7" imgW="546100" imgH="393700" progId="Equation.3">
                      <p:embed/>
                    </p:oleObj>
                  </mc:Choice>
                  <mc:Fallback>
                    <p:oleObj name="Equation" r:id="rId7" imgW="546100" imgH="393700" progId="Equation.3">
                      <p:embed/>
                      <p:pic>
                        <p:nvPicPr>
                          <p:cNvPr id="0" name="Object 1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42" y="2115"/>
                            <a:ext cx="432" cy="32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455" name="Text Box 66"/>
            <p:cNvSpPr txBox="1">
              <a:spLocks noChangeArrowheads="1"/>
            </p:cNvSpPr>
            <p:nvPr/>
          </p:nvSpPr>
          <p:spPr bwMode="auto">
            <a:xfrm>
              <a:off x="2743" y="3351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150000"/>
                </a:lnSpc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200"/>
                <a:t>o</a:t>
              </a:r>
            </a:p>
          </p:txBody>
        </p:sp>
      </p:grpSp>
      <p:pic>
        <p:nvPicPr>
          <p:cNvPr id="18447" name="Picture 77" descr="图片3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9900" y="733425"/>
            <a:ext cx="22431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8" name="AutoShape 55"/>
          <p:cNvSpPr>
            <a:spLocks noChangeAspect="1" noChangeArrowheads="1" noTextEdit="1"/>
          </p:cNvSpPr>
          <p:nvPr/>
        </p:nvSpPr>
        <p:spPr bwMode="auto">
          <a:xfrm>
            <a:off x="4797425" y="1647825"/>
            <a:ext cx="52546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9" name="Line 57"/>
          <p:cNvSpPr>
            <a:spLocks noChangeShapeType="1"/>
          </p:cNvSpPr>
          <p:nvPr/>
        </p:nvSpPr>
        <p:spPr bwMode="auto">
          <a:xfrm>
            <a:off x="4841875" y="2006600"/>
            <a:ext cx="165100" cy="0"/>
          </a:xfrm>
          <a:prstGeom prst="line">
            <a:avLst/>
          </a:prstGeom>
          <a:noFill/>
          <a:ln w="11113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0" name="Rectangle 58"/>
          <p:cNvSpPr>
            <a:spLocks noChangeArrowheads="1"/>
          </p:cNvSpPr>
          <p:nvPr/>
        </p:nvSpPr>
        <p:spPr bwMode="auto">
          <a:xfrm>
            <a:off x="5203825" y="1687513"/>
            <a:ext cx="7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1200" b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18451" name="Rectangle 59"/>
          <p:cNvSpPr>
            <a:spLocks noChangeArrowheads="1"/>
          </p:cNvSpPr>
          <p:nvPr/>
        </p:nvSpPr>
        <p:spPr bwMode="auto">
          <a:xfrm>
            <a:off x="4860925" y="1866900"/>
            <a:ext cx="1333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100" b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18452" name="Rectangle 60"/>
          <p:cNvSpPr>
            <a:spLocks noChangeArrowheads="1"/>
          </p:cNvSpPr>
          <p:nvPr/>
        </p:nvSpPr>
        <p:spPr bwMode="auto">
          <a:xfrm>
            <a:off x="4856163" y="1549400"/>
            <a:ext cx="1333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100" b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18453" name="Rectangle 61"/>
          <p:cNvSpPr>
            <a:spLocks noChangeArrowheads="1"/>
          </p:cNvSpPr>
          <p:nvPr/>
        </p:nvSpPr>
        <p:spPr bwMode="auto">
          <a:xfrm>
            <a:off x="5065713" y="1706563"/>
            <a:ext cx="119062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100" b="0" i="1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endParaRPr lang="en-US" altLang="zh-CN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93" grpId="0" autoUpdateAnimBg="0"/>
      <p:bldP spid="329794" grpId="0" autoUpdateAnimBg="0"/>
      <p:bldP spid="329795" grpId="0" autoUpdateAnimBg="0"/>
      <p:bldP spid="329796" grpId="0" autoUpdateAnimBg="0"/>
      <p:bldP spid="329797" grpId="0" autoUpdateAnimBg="0"/>
      <p:bldP spid="329798" grpId="0" autoUpdateAnimBg="0"/>
      <p:bldP spid="329799" grpId="0" autoUpdateAnimBg="0"/>
      <p:bldP spid="329800" grpId="0" autoUpdateAnimBg="0"/>
      <p:bldP spid="32980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4"/>
          <p:cNvSpPr txBox="1">
            <a:spLocks noChangeArrowheads="1"/>
          </p:cNvSpPr>
          <p:nvPr/>
        </p:nvSpPr>
        <p:spPr bwMode="auto">
          <a:xfrm>
            <a:off x="554038" y="652463"/>
            <a:ext cx="37211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tx2"/>
                </a:solidFill>
                <a:cs typeface="Times New Roman" panose="02020603050405020304" pitchFamily="18" charset="0"/>
              </a:rPr>
              <a:t>再画函数 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kumimoji="0" lang="en-US" altLang="zh-CN" i="1">
                <a:solidFill>
                  <a:schemeClr val="tx2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=</a:t>
            </a:r>
            <a:r>
              <a:rPr kumimoji="0" lang="en-US" altLang="zh-CN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sz="2000" baseline="30000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2</a:t>
            </a:r>
            <a:r>
              <a:rPr lang="en-US" altLang="zh-CN" baseline="3000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>
                <a:solidFill>
                  <a:schemeClr val="tx2"/>
                </a:solidFill>
                <a:cs typeface="Times New Roman" panose="02020603050405020304" pitchFamily="18" charset="0"/>
              </a:rPr>
              <a:t>的图象与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y</a:t>
            </a:r>
            <a:r>
              <a:rPr kumimoji="0" lang="en-US" altLang="zh-CN" i="1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=</a:t>
            </a:r>
            <a:r>
              <a:rPr kumimoji="0" lang="en-US" altLang="zh-CN">
                <a:solidFill>
                  <a:schemeClr val="tx2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>
                <a:solidFill>
                  <a:schemeClr val="tx2"/>
                </a:solidFill>
                <a:latin typeface="Times New Roman" panose="02020603050405020304" pitchFamily="18" charset="0"/>
                <a:ea typeface="EU-BX" pitchFamily="65" charset="-122"/>
              </a:rPr>
              <a:t>2</a:t>
            </a:r>
            <a:r>
              <a:rPr lang="zh-CN" altLang="en-US">
                <a:solidFill>
                  <a:schemeClr val="tx2"/>
                </a:solidFill>
                <a:cs typeface="Times New Roman" panose="02020603050405020304" pitchFamily="18" charset="0"/>
              </a:rPr>
              <a:t>的图象相比，有什么共同点和不同点？ </a:t>
            </a:r>
          </a:p>
        </p:txBody>
      </p:sp>
      <p:pic>
        <p:nvPicPr>
          <p:cNvPr id="20483" name="Picture 4" descr="3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84" r="10472" b="48982"/>
          <a:stretch>
            <a:fillRect/>
          </a:stretch>
        </p:blipFill>
        <p:spPr bwMode="auto">
          <a:xfrm>
            <a:off x="4892675" y="1209675"/>
            <a:ext cx="3648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Freeform 6"/>
          <p:cNvSpPr/>
          <p:nvPr/>
        </p:nvSpPr>
        <p:spPr bwMode="auto">
          <a:xfrm>
            <a:off x="5289550" y="2395538"/>
            <a:ext cx="2911475" cy="649287"/>
          </a:xfrm>
          <a:custGeom>
            <a:avLst/>
            <a:gdLst>
              <a:gd name="T0" fmla="*/ 0 w 1529"/>
              <a:gd name="T1" fmla="*/ 0 h 1084"/>
              <a:gd name="T2" fmla="*/ 2147483646 w 1529"/>
              <a:gd name="T3" fmla="*/ 2147483646 h 1084"/>
              <a:gd name="T4" fmla="*/ 2147483646 w 1529"/>
              <a:gd name="T5" fmla="*/ 2147483646 h 1084"/>
              <a:gd name="T6" fmla="*/ 2147483646 w 1529"/>
              <a:gd name="T7" fmla="*/ 2147483646 h 1084"/>
              <a:gd name="T8" fmla="*/ 2147483646 w 1529"/>
              <a:gd name="T9" fmla="*/ 0 h 10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9"/>
              <a:gd name="T16" fmla="*/ 0 h 1084"/>
              <a:gd name="T17" fmla="*/ 1529 w 1529"/>
              <a:gd name="T18" fmla="*/ 1084 h 10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9" h="1084">
                <a:moveTo>
                  <a:pt x="0" y="0"/>
                </a:moveTo>
                <a:cubicBezTo>
                  <a:pt x="48" y="96"/>
                  <a:pt x="157" y="401"/>
                  <a:pt x="288" y="576"/>
                </a:cubicBezTo>
                <a:cubicBezTo>
                  <a:pt x="419" y="751"/>
                  <a:pt x="618" y="1061"/>
                  <a:pt x="785" y="1053"/>
                </a:cubicBezTo>
                <a:cubicBezTo>
                  <a:pt x="1017" y="1084"/>
                  <a:pt x="1167" y="701"/>
                  <a:pt x="1291" y="526"/>
                </a:cubicBezTo>
                <a:cubicBezTo>
                  <a:pt x="1415" y="351"/>
                  <a:pt x="1480" y="110"/>
                  <a:pt x="1529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5818188" y="741363"/>
            <a:ext cx="992187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2800" b="0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=2</a:t>
            </a:r>
            <a:r>
              <a:rPr kumimoji="0" lang="en-US" altLang="zh-CN" sz="2800" b="0">
                <a:solidFill>
                  <a:srgbClr val="FF0000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7423150" y="700088"/>
            <a:ext cx="9921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en-US" altLang="zh-CN" sz="320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y=x</a:t>
            </a:r>
            <a:r>
              <a:rPr lang="en-US" altLang="zh-CN" baseline="30000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0775" name="Rectangle 23"/>
          <p:cNvSpPr>
            <a:spLocks noChangeArrowheads="1"/>
          </p:cNvSpPr>
          <p:nvPr/>
        </p:nvSpPr>
        <p:spPr bwMode="auto">
          <a:xfrm>
            <a:off x="554038" y="2322513"/>
            <a:ext cx="4197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kumimoji="0" lang="en-US" altLang="zh-CN">
                <a:solidFill>
                  <a:schemeClr val="tx2"/>
                </a:solidFill>
              </a:rPr>
              <a:t>(1)</a:t>
            </a:r>
            <a:r>
              <a:rPr kumimoji="0" lang="zh-CN" altLang="en-US">
                <a:solidFill>
                  <a:schemeClr val="tx2"/>
                </a:solidFill>
              </a:rPr>
              <a:t>图象是轴对称图形吗？</a:t>
            </a:r>
          </a:p>
          <a:p>
            <a:pPr eaLnBrk="1" hangingPunct="1">
              <a:lnSpc>
                <a:spcPct val="110000"/>
              </a:lnSpc>
            </a:pPr>
            <a:r>
              <a:rPr kumimoji="0" lang="zh-CN" altLang="en-US">
                <a:solidFill>
                  <a:schemeClr val="tx2"/>
                </a:solidFill>
              </a:rPr>
              <a:t>   如果是</a:t>
            </a:r>
            <a:r>
              <a:rPr kumimoji="0" lang="en-US" altLang="zh-CN">
                <a:solidFill>
                  <a:schemeClr val="tx2"/>
                </a:solidFill>
              </a:rPr>
              <a:t>,</a:t>
            </a:r>
            <a:r>
              <a:rPr kumimoji="0" lang="zh-CN" altLang="en-US">
                <a:solidFill>
                  <a:schemeClr val="tx2"/>
                </a:solidFill>
              </a:rPr>
              <a:t>它的对称轴是什么</a:t>
            </a:r>
            <a:r>
              <a:rPr kumimoji="0" lang="en-US" altLang="zh-CN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20488" name="Line 15"/>
          <p:cNvSpPr>
            <a:spLocks noChangeShapeType="1"/>
          </p:cNvSpPr>
          <p:nvPr/>
        </p:nvSpPr>
        <p:spPr bwMode="auto">
          <a:xfrm rot="-5400000">
            <a:off x="8529638" y="2973388"/>
            <a:ext cx="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489" name="Text Box 16"/>
          <p:cNvSpPr txBox="1">
            <a:spLocks noChangeArrowheads="1"/>
          </p:cNvSpPr>
          <p:nvPr/>
        </p:nvSpPr>
        <p:spPr bwMode="auto">
          <a:xfrm>
            <a:off x="8369300" y="2747963"/>
            <a:ext cx="3524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00"/>
              <a:t>x</a:t>
            </a:r>
          </a:p>
        </p:txBody>
      </p:sp>
      <p:sp>
        <p:nvSpPr>
          <p:cNvPr id="20490" name="Text Box 17"/>
          <p:cNvSpPr txBox="1">
            <a:spLocks noChangeArrowheads="1"/>
          </p:cNvSpPr>
          <p:nvPr/>
        </p:nvSpPr>
        <p:spPr bwMode="auto">
          <a:xfrm>
            <a:off x="6591300" y="2901950"/>
            <a:ext cx="35242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00"/>
              <a:t>o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998538" y="3022600"/>
            <a:ext cx="50736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图象是轴对称图形，对称轴都是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轴</a:t>
            </a:r>
            <a:r>
              <a:rPr lang="en-US" altLang="zh-CN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042988" y="4283075"/>
            <a:ext cx="49323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图象开口向上， 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越大开口越小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023938" y="5516563"/>
            <a:ext cx="60452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图象的顶点都是原点，为抛物线的最低点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54038" y="3560763"/>
            <a:ext cx="7029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>
                <a:solidFill>
                  <a:schemeClr val="tx2"/>
                </a:solidFill>
              </a:rPr>
              <a:t>(2)</a:t>
            </a:r>
            <a:r>
              <a:rPr kumimoji="0" lang="zh-CN" altLang="en-US">
                <a:solidFill>
                  <a:schemeClr val="tx2"/>
                </a:solidFill>
              </a:rPr>
              <a:t>图象的开口方向是向上还是向下？图象的开口</a:t>
            </a:r>
          </a:p>
          <a:p>
            <a:pPr eaLnBrk="1" hangingPunct="1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chemeClr val="tx2"/>
                </a:solidFill>
              </a:rPr>
              <a:t>   大小有什么规律？</a:t>
            </a:r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554038" y="4848225"/>
            <a:ext cx="70437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>
                <a:solidFill>
                  <a:schemeClr val="tx2"/>
                </a:solidFill>
              </a:rPr>
              <a:t>(3)</a:t>
            </a:r>
            <a:r>
              <a:rPr kumimoji="0" lang="zh-CN" altLang="en-US">
                <a:solidFill>
                  <a:schemeClr val="tx2"/>
                </a:solidFill>
              </a:rPr>
              <a:t>图象的顶点是什么？顶点是抛物线的最高点还</a:t>
            </a:r>
          </a:p>
          <a:p>
            <a:pPr eaLnBrk="1" hangingPunct="1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>
                <a:solidFill>
                  <a:schemeClr val="tx2"/>
                </a:solidFill>
              </a:rPr>
              <a:t>   是最低点？</a:t>
            </a:r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20496" name="Freeform 26"/>
          <p:cNvSpPr/>
          <p:nvPr/>
        </p:nvSpPr>
        <p:spPr bwMode="auto">
          <a:xfrm>
            <a:off x="6119813" y="1447800"/>
            <a:ext cx="1303337" cy="1590675"/>
          </a:xfrm>
          <a:custGeom>
            <a:avLst/>
            <a:gdLst>
              <a:gd name="T0" fmla="*/ 0 w 807"/>
              <a:gd name="T1" fmla="*/ 0 h 1002"/>
              <a:gd name="T2" fmla="*/ 2147483646 w 807"/>
              <a:gd name="T3" fmla="*/ 2147483646 h 1002"/>
              <a:gd name="T4" fmla="*/ 2147483646 w 807"/>
              <a:gd name="T5" fmla="*/ 2147483646 h 1002"/>
              <a:gd name="T6" fmla="*/ 0 60000 65536"/>
              <a:gd name="T7" fmla="*/ 0 60000 65536"/>
              <a:gd name="T8" fmla="*/ 0 60000 65536"/>
              <a:gd name="T9" fmla="*/ 0 w 807"/>
              <a:gd name="T10" fmla="*/ 0 h 1002"/>
              <a:gd name="T11" fmla="*/ 807 w 807"/>
              <a:gd name="T12" fmla="*/ 1002 h 10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7" h="1002">
                <a:moveTo>
                  <a:pt x="0" y="0"/>
                </a:moveTo>
                <a:cubicBezTo>
                  <a:pt x="67" y="166"/>
                  <a:pt x="272" y="990"/>
                  <a:pt x="406" y="996"/>
                </a:cubicBezTo>
                <a:cubicBezTo>
                  <a:pt x="540" y="1002"/>
                  <a:pt x="724" y="238"/>
                  <a:pt x="807" y="3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497" name="Text Box 27"/>
          <p:cNvSpPr txBox="1">
            <a:spLocks noChangeArrowheads="1"/>
          </p:cNvSpPr>
          <p:nvPr/>
        </p:nvSpPr>
        <p:spPr bwMode="auto">
          <a:xfrm>
            <a:off x="5319713" y="2906713"/>
            <a:ext cx="290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/>
              <a:t>-3    -2    -1         1    2    3</a:t>
            </a:r>
          </a:p>
        </p:txBody>
      </p:sp>
      <p:grpSp>
        <p:nvGrpSpPr>
          <p:cNvPr id="20498" name="Group 49"/>
          <p:cNvGrpSpPr/>
          <p:nvPr/>
        </p:nvGrpSpPr>
        <p:grpSpPr bwMode="auto">
          <a:xfrm>
            <a:off x="4787900" y="1435100"/>
            <a:ext cx="838200" cy="811213"/>
            <a:chOff x="3090" y="393"/>
            <a:chExt cx="528" cy="511"/>
          </a:xfrm>
        </p:grpSpPr>
        <p:sp>
          <p:nvSpPr>
            <p:cNvPr id="20499" name="Line 41"/>
            <p:cNvSpPr>
              <a:spLocks noChangeShapeType="1"/>
            </p:cNvSpPr>
            <p:nvPr/>
          </p:nvSpPr>
          <p:spPr bwMode="auto">
            <a:xfrm>
              <a:off x="3332" y="690"/>
              <a:ext cx="102" cy="0"/>
            </a:xfrm>
            <a:prstGeom prst="line">
              <a:avLst/>
            </a:prstGeom>
            <a:noFill/>
            <a:ln w="14288">
              <a:solidFill>
                <a:srgbClr val="CCFF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0" name="Rectangle 42"/>
            <p:cNvSpPr>
              <a:spLocks noChangeArrowheads="1"/>
            </p:cNvSpPr>
            <p:nvPr/>
          </p:nvSpPr>
          <p:spPr bwMode="auto">
            <a:xfrm>
              <a:off x="3354" y="393"/>
              <a:ext cx="8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200" b="0">
                  <a:solidFill>
                    <a:srgbClr val="CCFF99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>
                <a:solidFill>
                  <a:srgbClr val="CCFF99"/>
                </a:solidFill>
              </a:endParaRPr>
            </a:p>
          </p:txBody>
        </p:sp>
        <p:sp>
          <p:nvSpPr>
            <p:cNvPr id="20501" name="Rectangle 43"/>
            <p:cNvSpPr>
              <a:spLocks noChangeArrowheads="1"/>
            </p:cNvSpPr>
            <p:nvPr/>
          </p:nvSpPr>
          <p:spPr bwMode="auto">
            <a:xfrm>
              <a:off x="3353" y="587"/>
              <a:ext cx="8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200" b="0">
                  <a:solidFill>
                    <a:srgbClr val="CCFF99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>
                <a:solidFill>
                  <a:srgbClr val="CCFF99"/>
                </a:solidFill>
              </a:endParaRPr>
            </a:p>
          </p:txBody>
        </p:sp>
        <p:sp>
          <p:nvSpPr>
            <p:cNvPr id="20502" name="Rectangle 45"/>
            <p:cNvSpPr>
              <a:spLocks noChangeArrowheads="1"/>
            </p:cNvSpPr>
            <p:nvPr/>
          </p:nvSpPr>
          <p:spPr bwMode="auto">
            <a:xfrm>
              <a:off x="3480" y="470"/>
              <a:ext cx="13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200" b="0" i="1">
                  <a:solidFill>
                    <a:srgbClr val="CCFF99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200" b="0" baseline="30000">
                  <a:solidFill>
                    <a:srgbClr val="CCFF99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503" name="Rectangle 46"/>
            <p:cNvSpPr>
              <a:spLocks noChangeArrowheads="1"/>
            </p:cNvSpPr>
            <p:nvPr/>
          </p:nvSpPr>
          <p:spPr bwMode="auto">
            <a:xfrm>
              <a:off x="3214" y="491"/>
              <a:ext cx="9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200" b="0">
                  <a:solidFill>
                    <a:srgbClr val="CCFF99"/>
                  </a:solidFill>
                  <a:latin typeface="Symbol" panose="05050102010706020507" pitchFamily="18" charset="2"/>
                </a:rPr>
                <a:t>=</a:t>
              </a:r>
              <a:endParaRPr lang="en-US" altLang="zh-CN">
                <a:solidFill>
                  <a:srgbClr val="CCFF99"/>
                </a:solidFill>
              </a:endParaRPr>
            </a:p>
          </p:txBody>
        </p:sp>
        <p:sp>
          <p:nvSpPr>
            <p:cNvPr id="20504" name="Rectangle 47"/>
            <p:cNvSpPr>
              <a:spLocks noChangeArrowheads="1"/>
            </p:cNvSpPr>
            <p:nvPr/>
          </p:nvSpPr>
          <p:spPr bwMode="auto">
            <a:xfrm>
              <a:off x="3090" y="470"/>
              <a:ext cx="7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zh-CN" sz="2200" b="0" i="1">
                  <a:solidFill>
                    <a:srgbClr val="CCFF99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>
                <a:solidFill>
                  <a:srgbClr val="CCFF99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75" grpId="0" autoUpdateAnimBg="0"/>
      <p:bldP spid="3093" grpId="0"/>
      <p:bldP spid="3094" grpId="0"/>
      <p:bldP spid="3095" grpId="0"/>
      <p:bldP spid="3096" grpId="0"/>
      <p:bldP spid="309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1174</Words>
  <Application>Microsoft Office PowerPoint</Application>
  <PresentationFormat>全屏显示(4:3)</PresentationFormat>
  <Paragraphs>231</Paragraphs>
  <Slides>22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22</vt:i4>
      </vt:variant>
    </vt:vector>
  </HeadingPairs>
  <TitlesOfParts>
    <vt:vector size="41" baseType="lpstr">
      <vt:lpstr>EU-BX</vt:lpstr>
      <vt:lpstr>MS Gothic</vt:lpstr>
      <vt:lpstr>黑体</vt:lpstr>
      <vt:lpstr>楷体_GB2312</vt:lpstr>
      <vt:lpstr>隶书</vt:lpstr>
      <vt:lpstr>宋体</vt:lpstr>
      <vt:lpstr>微软雅黑</vt:lpstr>
      <vt:lpstr>Arial</vt:lpstr>
      <vt:lpstr>Comic Sans MS</vt:lpstr>
      <vt:lpstr>Symbol</vt:lpstr>
      <vt:lpstr>Tahoma</vt:lpstr>
      <vt:lpstr>Times New Roman</vt:lpstr>
      <vt:lpstr>Wingdings</vt:lpstr>
      <vt:lpstr>WWW.2PPT.COM
</vt:lpstr>
      <vt:lpstr>MS_ClipArt_Gallery.2</vt:lpstr>
      <vt:lpstr>Bitmap Image</vt:lpstr>
      <vt:lpstr>Equation.3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2015-01-21T09:12:00Z</dcterms:created>
  <dcterms:modified xsi:type="dcterms:W3CDTF">2023-01-17T00:44:10Z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35B542DB71194616AB5E1A5297FD2824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