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4"/>
  </p:notesMasterIdLst>
  <p:handoutMasterIdLst>
    <p:handoutMasterId r:id="rId25"/>
  </p:handoutMasterIdLst>
  <p:sldIdLst>
    <p:sldId id="1583" r:id="rId3"/>
    <p:sldId id="1585" r:id="rId4"/>
    <p:sldId id="1586" r:id="rId5"/>
    <p:sldId id="1590" r:id="rId6"/>
    <p:sldId id="1591" r:id="rId7"/>
    <p:sldId id="1592" r:id="rId8"/>
    <p:sldId id="1609" r:id="rId9"/>
    <p:sldId id="1593" r:id="rId10"/>
    <p:sldId id="1594" r:id="rId11"/>
    <p:sldId id="1595" r:id="rId12"/>
    <p:sldId id="1596" r:id="rId13"/>
    <p:sldId id="1610" r:id="rId14"/>
    <p:sldId id="1598" r:id="rId15"/>
    <p:sldId id="1599" r:id="rId16"/>
    <p:sldId id="1611" r:id="rId17"/>
    <p:sldId id="1600" r:id="rId18"/>
    <p:sldId id="1597" r:id="rId19"/>
    <p:sldId id="1601" r:id="rId20"/>
    <p:sldId id="1602" r:id="rId21"/>
    <p:sldId id="1603" r:id="rId22"/>
    <p:sldId id="1614" r:id="rId23"/>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0">
          <p15:clr>
            <a:srgbClr val="A4A3A4"/>
          </p15:clr>
        </p15:guide>
        <p15:guide id="2" pos="38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04F"/>
    <a:srgbClr val="D6E9C1"/>
    <a:srgbClr val="C11116"/>
    <a:srgbClr val="03132E"/>
    <a:srgbClr val="0E9D70"/>
    <a:srgbClr val="008000"/>
    <a:srgbClr val="000D23"/>
    <a:srgbClr val="01417B"/>
    <a:srgbClr val="DB2820"/>
    <a:srgbClr val="0E7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7" autoAdjust="0"/>
    <p:restoredTop sz="94200" autoAdjust="0"/>
  </p:normalViewPr>
  <p:slideViewPr>
    <p:cSldViewPr>
      <p:cViewPr>
        <p:scale>
          <a:sx n="64" d="100"/>
          <a:sy n="64" d="100"/>
        </p:scale>
        <p:origin x="-2148" y="-1038"/>
      </p:cViewPr>
      <p:guideLst>
        <p:guide orient="horz" pos="4000"/>
        <p:guide pos="38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charset="-122"/>
                <a:ea typeface="微软雅黑" panose="020B0503020204020204" charset="-122"/>
                <a:sym typeface="微软雅黑" panose="020B0503020204020204" charset="-122"/>
              </a:rPr>
              <a:t>                        版权声明</a:t>
            </a:r>
            <a:br>
              <a:rPr lang="zh-CN" altLang="en-US" sz="200" dirty="0">
                <a:solidFill>
                  <a:schemeClr val="bg1"/>
                </a:solidFill>
                <a:latin typeface="微软雅黑" panose="020B0503020204020204" charset="-122"/>
                <a:ea typeface="微软雅黑" panose="020B0503020204020204" charset="-122"/>
                <a:sym typeface="微软雅黑" panose="020B0503020204020204" charset="-122"/>
              </a:rPr>
            </a:b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
            </a:r>
            <a:b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b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感谢您下载平台上提供的</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
            </a:r>
            <a:b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b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
            </a:r>
            <a:b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b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1.</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在熊猫办公出售的</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模板是免版税类（</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RF</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Royalty-Free</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）正版受</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中国人民共和国著作法</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和</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世界版权公约</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的保护，作品的所有权、版权和著作权归熊猫办公所有，您下载的是</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模板素材的使用权。</a:t>
            </a:r>
            <a:b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b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2.</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不得将熊猫办公的</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模板、</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br>
            <a:endPar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charset="-122"/>
                <a:ea typeface="微软雅黑" panose="020B0503020204020204" charset="-122"/>
                <a:sym typeface="微软雅黑" panose="020B0503020204020204" charset="-122"/>
              </a:rPr>
              <a:t>                        版权声明</a:t>
            </a:r>
            <a:br>
              <a:rPr lang="zh-CN" altLang="en-US" sz="200" dirty="0">
                <a:solidFill>
                  <a:schemeClr val="bg1"/>
                </a:solidFill>
                <a:latin typeface="微软雅黑" panose="020B0503020204020204" charset="-122"/>
                <a:ea typeface="微软雅黑" panose="020B0503020204020204" charset="-122"/>
                <a:sym typeface="微软雅黑" panose="020B0503020204020204" charset="-122"/>
              </a:rPr>
            </a:b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
            </a:r>
            <a:b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b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感谢您下载平台上提供的</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
            </a:r>
            <a:b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b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
            </a:r>
            <a:b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b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1.</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在熊猫办公出售的</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模板是免版税类（</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RF</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Royalty-Free</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）正版受</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中国人民共和国著作法</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和</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世界版权公约</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的保护，作品的所有权、版权和著作权归熊猫办公所有，您下载的是</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模板素材的使用权。</a:t>
            </a:r>
            <a:b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b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2.</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不得将熊猫办公的</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模板、</a:t>
            </a:r>
            <a:r>
              <a:rPr lang="en-US" altLang="zh-CN" sz="200" spc="12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rPr>
            </a:br>
            <a:endParaRPr lang="zh-CN" altLang="en-US" sz="200" spc="12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34317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6386" cy="68729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C04F"/>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9200" cy="10800"/>
          </a:xfrm>
        </p:grpSpPr>
        <p:pic>
          <p:nvPicPr>
            <p:cNvPr id="4" name="图片 3" descr="未标题-1"/>
            <p:cNvPicPr>
              <a:picLocks noChangeAspect="1"/>
            </p:cNvPicPr>
            <p:nvPr/>
          </p:nvPicPr>
          <p:blipFill>
            <a:blip r:embed="rId21"/>
            <a:stretch>
              <a:fillRect/>
            </a:stretch>
          </p:blipFill>
          <p:spPr>
            <a:xfrm>
              <a:off x="0" y="0"/>
              <a:ext cx="19200" cy="10800"/>
            </a:xfrm>
            <a:prstGeom prst="rect">
              <a:avLst/>
            </a:prstGeom>
          </p:spPr>
        </p:pic>
        <p:sp>
          <p:nvSpPr>
            <p:cNvPr id="5" name="矩形 4"/>
            <p:cNvSpPr/>
            <p:nvPr/>
          </p:nvSpPr>
          <p:spPr>
            <a:xfrm>
              <a:off x="206" y="425"/>
              <a:ext cx="18806" cy="10073"/>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FC04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pic>
        <p:nvPicPr>
          <p:cNvPr id="10" name="图片 9" descr="D:\360安全浏览器下载\51miz-E1050337-BB657D1F.png51miz-E1050337-BB657D1F"/>
          <p:cNvPicPr>
            <a:picLocks noChangeAspect="1"/>
          </p:cNvPicPr>
          <p:nvPr/>
        </p:nvPicPr>
        <p:blipFill>
          <a:blip r:embed="rId3" cstate="screen"/>
          <a:srcRect/>
          <a:stretch>
            <a:fillRect/>
          </a:stretch>
        </p:blipFill>
        <p:spPr>
          <a:xfrm>
            <a:off x="1965325" y="1469073"/>
            <a:ext cx="8261350" cy="2177415"/>
          </a:xfrm>
          <a:prstGeom prst="rect">
            <a:avLst/>
          </a:prstGeom>
        </p:spPr>
      </p:pic>
      <p:sp>
        <p:nvSpPr>
          <p:cNvPr id="6" name="椭圆 5"/>
          <p:cNvSpPr/>
          <p:nvPr/>
        </p:nvSpPr>
        <p:spPr>
          <a:xfrm>
            <a:off x="302069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保</a:t>
            </a:r>
          </a:p>
        </p:txBody>
      </p:sp>
      <p:sp>
        <p:nvSpPr>
          <p:cNvPr id="16" name="椭圆 15"/>
          <p:cNvSpPr/>
          <p:nvPr/>
        </p:nvSpPr>
        <p:spPr>
          <a:xfrm>
            <a:off x="368681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护</a:t>
            </a:r>
          </a:p>
        </p:txBody>
      </p:sp>
      <p:sp>
        <p:nvSpPr>
          <p:cNvPr id="18" name="椭圆 17"/>
          <p:cNvSpPr/>
          <p:nvPr/>
        </p:nvSpPr>
        <p:spPr>
          <a:xfrm>
            <a:off x="437070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环</a:t>
            </a:r>
          </a:p>
        </p:txBody>
      </p:sp>
      <p:sp>
        <p:nvSpPr>
          <p:cNvPr id="23" name="椭圆 22"/>
          <p:cNvSpPr/>
          <p:nvPr/>
        </p:nvSpPr>
        <p:spPr>
          <a:xfrm>
            <a:off x="503809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境</a:t>
            </a:r>
          </a:p>
        </p:txBody>
      </p:sp>
      <p:sp>
        <p:nvSpPr>
          <p:cNvPr id="8" name="矩形 7"/>
          <p:cNvSpPr/>
          <p:nvPr/>
        </p:nvSpPr>
        <p:spPr>
          <a:xfrm>
            <a:off x="2874508" y="3646645"/>
            <a:ext cx="5976615" cy="584775"/>
          </a:xfrm>
          <a:prstGeom prst="rect">
            <a:avLst/>
          </a:prstGeom>
        </p:spPr>
        <p:txBody>
          <a:bodyPr wrap="square">
            <a:spAutoFit/>
          </a:bodyPr>
          <a:lstStyle/>
          <a:p>
            <a:pPr algn="ctr"/>
            <a:r>
              <a:rPr lang="zh-CN" altLang="en-US" sz="1600" dirty="0">
                <a:cs typeface="+mn-ea"/>
                <a:sym typeface="+mn-lt"/>
              </a:rPr>
              <a:t>世界环境日为每年的</a:t>
            </a:r>
            <a:r>
              <a:rPr lang="en-US" altLang="zh-CN" sz="1600" dirty="0">
                <a:cs typeface="+mn-ea"/>
                <a:sym typeface="+mn-lt"/>
              </a:rPr>
              <a:t>6</a:t>
            </a:r>
            <a:r>
              <a:rPr lang="zh-CN" altLang="en-US" sz="1600" dirty="0">
                <a:cs typeface="+mn-ea"/>
                <a:sym typeface="+mn-lt"/>
              </a:rPr>
              <a:t>月</a:t>
            </a:r>
            <a:r>
              <a:rPr lang="en-US" altLang="zh-CN" sz="1600" dirty="0">
                <a:cs typeface="+mn-ea"/>
                <a:sym typeface="+mn-lt"/>
              </a:rPr>
              <a:t>5</a:t>
            </a:r>
            <a:r>
              <a:rPr lang="zh-CN" altLang="en-US" sz="1600" dirty="0">
                <a:cs typeface="+mn-ea"/>
                <a:sym typeface="+mn-lt"/>
              </a:rPr>
              <a:t>日，它反映了世界各国人民对环境问题的认识和态度，表达了人类对美好环境的向往和追求。</a:t>
            </a:r>
          </a:p>
        </p:txBody>
      </p:sp>
      <p:cxnSp>
        <p:nvCxnSpPr>
          <p:cNvPr id="12" name="直接连接符 11"/>
          <p:cNvCxnSpPr/>
          <p:nvPr/>
        </p:nvCxnSpPr>
        <p:spPr>
          <a:xfrm>
            <a:off x="5834958" y="4373017"/>
            <a:ext cx="0" cy="70231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835015" y="4445000"/>
            <a:ext cx="4910455" cy="521970"/>
          </a:xfrm>
          <a:prstGeom prst="rect">
            <a:avLst/>
          </a:prstGeom>
        </p:spPr>
        <p:txBody>
          <a:bodyPr wrap="square">
            <a:spAutoFit/>
          </a:bodyPr>
          <a:lstStyle/>
          <a:p>
            <a:r>
              <a:rPr lang="zh-CN" altLang="en-US" sz="1400" dirty="0">
                <a:cs typeface="+mn-ea"/>
                <a:sym typeface="+mn-lt"/>
              </a:rPr>
              <a:t>它是联合国促进全球环境意识、提高政府对环境问题的注意并采取行动的主要媒介之一。</a:t>
            </a:r>
          </a:p>
        </p:txBody>
      </p:sp>
      <p:sp>
        <p:nvSpPr>
          <p:cNvPr id="27" name="文本框 26"/>
          <p:cNvSpPr txBox="1"/>
          <p:nvPr/>
        </p:nvSpPr>
        <p:spPr>
          <a:xfrm>
            <a:off x="7946759" y="331473"/>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9" name="文本框 28"/>
          <p:cNvSpPr txBox="1"/>
          <p:nvPr/>
        </p:nvSpPr>
        <p:spPr>
          <a:xfrm>
            <a:off x="11610834" y="1503158"/>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
        <p:nvSpPr>
          <p:cNvPr id="30" name="文本框 29"/>
          <p:cNvSpPr txBox="1"/>
          <p:nvPr/>
        </p:nvSpPr>
        <p:spPr>
          <a:xfrm>
            <a:off x="85896" y="1445696"/>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
        <p:nvSpPr>
          <p:cNvPr id="14" name="文本框 13"/>
          <p:cNvSpPr txBox="1"/>
          <p:nvPr/>
        </p:nvSpPr>
        <p:spPr>
          <a:xfrm>
            <a:off x="4151784" y="5275580"/>
            <a:ext cx="3556000" cy="368300"/>
          </a:xfrm>
          <a:prstGeom prst="rect">
            <a:avLst/>
          </a:prstGeom>
          <a:noFill/>
        </p:spPr>
        <p:txBody>
          <a:bodyPr wrap="square" rtlCol="0">
            <a:spAutoFit/>
          </a:bodyPr>
          <a:lstStyle/>
          <a:p>
            <a:pPr algn="ctr"/>
            <a:r>
              <a:rPr lang="zh-CN" altLang="en-US" smtClean="0">
                <a:cs typeface="+mn-ea"/>
                <a:sym typeface="+mn-lt"/>
              </a:rPr>
              <a:t>汇报人：</a:t>
            </a:r>
            <a:r>
              <a:rPr lang="en-US" altLang="zh-CN" smtClean="0">
                <a:cs typeface="+mn-ea"/>
                <a:sym typeface="+mn-lt"/>
              </a:rPr>
              <a:t>PPT818</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750"/>
                                        <p:tgtEl>
                                          <p:spTgt spid="3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childTnLst>
                          </p:cTn>
                        </p:par>
                        <p:par>
                          <p:cTn id="24" fill="hold">
                            <p:stCondLst>
                              <p:cond delay="4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750"/>
                                        <p:tgtEl>
                                          <p:spTgt spid="6"/>
                                        </p:tgtEl>
                                      </p:cBhvr>
                                    </p:animEffect>
                                  </p:childTnLst>
                                </p:cTn>
                              </p:par>
                            </p:childTnLst>
                          </p:cTn>
                        </p:par>
                        <p:par>
                          <p:cTn id="28" fill="hold">
                            <p:stCondLst>
                              <p:cond delay="550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65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750"/>
                                        <p:tgtEl>
                                          <p:spTgt spid="18"/>
                                        </p:tgtEl>
                                      </p:cBhvr>
                                    </p:animEffect>
                                  </p:childTnLst>
                                </p:cTn>
                              </p:par>
                            </p:childTnLst>
                          </p:cTn>
                        </p:par>
                        <p:par>
                          <p:cTn id="36" fill="hold">
                            <p:stCondLst>
                              <p:cond delay="7500"/>
                            </p:stCondLst>
                            <p:childTnLst>
                              <p:par>
                                <p:cTn id="37" presetID="6"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750"/>
                                        <p:tgtEl>
                                          <p:spTgt spid="23"/>
                                        </p:tgtEl>
                                      </p:cBhvr>
                                    </p:animEffect>
                                  </p:childTnLst>
                                </p:cTn>
                              </p:par>
                            </p:childTnLst>
                          </p:cTn>
                        </p:par>
                        <p:par>
                          <p:cTn id="40" fill="hold">
                            <p:stCondLst>
                              <p:cond delay="85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750"/>
                                        <p:tgtEl>
                                          <p:spTgt spid="12"/>
                                        </p:tgtEl>
                                      </p:cBhvr>
                                    </p:animEffect>
                                  </p:childTnLst>
                                </p:cTn>
                              </p:par>
                            </p:childTnLst>
                          </p:cTn>
                        </p:par>
                        <p:par>
                          <p:cTn id="44" fill="hold">
                            <p:stCondLst>
                              <p:cond delay="95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bldLvl="0" animBg="1"/>
      <p:bldP spid="18" grpId="0" bldLvl="0" animBg="1"/>
      <p:bldP spid="23" grpId="0" bldLvl="0" animBg="1"/>
      <p:bldP spid="8" grpId="0"/>
      <p:bldP spid="26" grpId="0"/>
      <p:bldP spid="27"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219"/>
          <p:cNvSpPr txBox="1">
            <a:spLocks noChangeArrowheads="1"/>
          </p:cNvSpPr>
          <p:nvPr/>
        </p:nvSpPr>
        <p:spPr bwMode="auto">
          <a:xfrm>
            <a:off x="1270120" y="1686530"/>
            <a:ext cx="6101382" cy="646331"/>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solidFill>
                  <a:srgbClr val="0E9D70"/>
                </a:solidFill>
                <a:latin typeface="+mn-lt"/>
                <a:ea typeface="+mn-ea"/>
                <a:cs typeface="+mn-ea"/>
                <a:sym typeface="+mn-lt"/>
              </a:rPr>
              <a:t>你见过这样的太湖吗？</a:t>
            </a:r>
          </a:p>
        </p:txBody>
      </p:sp>
      <p:sp>
        <p:nvSpPr>
          <p:cNvPr id="3" name="文本框 10243"/>
          <p:cNvSpPr txBox="1">
            <a:spLocks noChangeArrowheads="1"/>
          </p:cNvSpPr>
          <p:nvPr/>
        </p:nvSpPr>
        <p:spPr bwMode="auto">
          <a:xfrm>
            <a:off x="1088640" y="2372445"/>
            <a:ext cx="5040560" cy="3046988"/>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    2007年，太湖水富营养化严重，导致蓝藻爆发，出现自来水发臭现象，无锡市民无法饮用</a:t>
            </a:r>
          </a:p>
        </p:txBody>
      </p:sp>
      <p:pic>
        <p:nvPicPr>
          <p:cNvPr id="6" name="图片 5" descr="D:\360安全浏览器下载\51miz-E1119544-73681BAF.png51miz-E1119544-73681BAF"/>
          <p:cNvPicPr>
            <a:picLocks noChangeAspect="1"/>
          </p:cNvPicPr>
          <p:nvPr/>
        </p:nvPicPr>
        <p:blipFill>
          <a:blip r:embed="rId2" cstate="screen"/>
          <a:srcRect/>
          <a:stretch>
            <a:fillRect/>
          </a:stretch>
        </p:blipFill>
        <p:spPr>
          <a:xfrm flipH="1">
            <a:off x="5850008" y="894584"/>
            <a:ext cx="5960992" cy="5960745"/>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219"/>
          <p:cNvSpPr txBox="1">
            <a:spLocks noChangeArrowheads="1"/>
          </p:cNvSpPr>
          <p:nvPr/>
        </p:nvSpPr>
        <p:spPr bwMode="auto">
          <a:xfrm>
            <a:off x="6138415" y="2011898"/>
            <a:ext cx="5046662" cy="58477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3200" dirty="0">
                <a:solidFill>
                  <a:srgbClr val="0E9D70"/>
                </a:solidFill>
                <a:latin typeface="+mn-lt"/>
                <a:ea typeface="+mn-ea"/>
                <a:cs typeface="+mn-ea"/>
                <a:sym typeface="+mn-lt"/>
              </a:rPr>
              <a:t>你听说过人鼠大战吗？</a:t>
            </a:r>
          </a:p>
        </p:txBody>
      </p:sp>
      <p:sp>
        <p:nvSpPr>
          <p:cNvPr id="3" name="文本框 13316"/>
          <p:cNvSpPr txBox="1">
            <a:spLocks noChangeArrowheads="1"/>
          </p:cNvSpPr>
          <p:nvPr/>
        </p:nvSpPr>
        <p:spPr bwMode="auto">
          <a:xfrm>
            <a:off x="6428927" y="2646264"/>
            <a:ext cx="4756150" cy="148265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2007年洞庭湖湿地生态环境破坏，引发鼠患。</a:t>
            </a:r>
          </a:p>
        </p:txBody>
      </p:sp>
      <p:sp>
        <p:nvSpPr>
          <p:cNvPr id="4" name="文本框 14341"/>
          <p:cNvSpPr txBox="1">
            <a:spLocks noChangeArrowheads="1"/>
          </p:cNvSpPr>
          <p:nvPr/>
        </p:nvSpPr>
        <p:spPr bwMode="auto">
          <a:xfrm>
            <a:off x="6428927" y="4762190"/>
            <a:ext cx="4288353" cy="584775"/>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a:solidFill>
                  <a:schemeClr val="tx1">
                    <a:lumMod val="75000"/>
                    <a:lumOff val="25000"/>
                  </a:schemeClr>
                </a:solidFill>
                <a:latin typeface="+mn-lt"/>
                <a:ea typeface="+mn-ea"/>
                <a:cs typeface="+mn-ea"/>
                <a:sym typeface="+mn-lt"/>
              </a:rPr>
              <a:t>田鼠向农田大举进犯。</a:t>
            </a:r>
          </a:p>
        </p:txBody>
      </p:sp>
      <p:pic>
        <p:nvPicPr>
          <p:cNvPr id="6" name="图片 5" descr="D:\360安全浏览器下载\51miz-E1096784-5F4730BC.png51miz-E1096784-5F4730BC"/>
          <p:cNvPicPr>
            <a:picLocks noChangeAspect="1"/>
          </p:cNvPicPr>
          <p:nvPr/>
        </p:nvPicPr>
        <p:blipFill>
          <a:blip r:embed="rId2" cstate="screen"/>
          <a:srcRect/>
          <a:stretch>
            <a:fillRect/>
          </a:stretch>
        </p:blipFill>
        <p:spPr>
          <a:xfrm>
            <a:off x="1042670" y="802640"/>
            <a:ext cx="5463540" cy="5461000"/>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373408" y="3134936"/>
            <a:ext cx="5059680" cy="829945"/>
          </a:xfrm>
          <a:prstGeom prst="rect">
            <a:avLst/>
          </a:prstGeom>
          <a:noFill/>
        </p:spPr>
        <p:txBody>
          <a:bodyPr vert="horz" wrap="none">
            <a:spAutoFit/>
          </a:bodyPr>
          <a:lstStyle/>
          <a:p>
            <a:pPr algn="l" defTabSz="914400" eaLnBrk="1" fontAlgn="auto" hangingPunct="1">
              <a:spcBef>
                <a:spcPts val="0"/>
              </a:spcBef>
              <a:spcAft>
                <a:spcPts val="0"/>
              </a:spcAft>
              <a:defRPr/>
            </a:pPr>
            <a:r>
              <a:rPr lang="zh-CN" altLang="en-US" sz="4800" b="1" dirty="0">
                <a:cs typeface="+mn-ea"/>
                <a:sym typeface="+mn-lt"/>
              </a:rPr>
              <a:t>对保护环境的感受</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03</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349"/>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5361"/>
          <p:cNvSpPr txBox="1">
            <a:spLocks noChangeArrowheads="1"/>
          </p:cNvSpPr>
          <p:nvPr/>
        </p:nvSpPr>
        <p:spPr>
          <a:xfrm>
            <a:off x="-32008" y="1628800"/>
            <a:ext cx="11582400" cy="2689225"/>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5400" dirty="0">
                <a:solidFill>
                  <a:srgbClr val="0E9D70"/>
                </a:solidFill>
                <a:latin typeface="+mn-lt"/>
                <a:ea typeface="+mn-ea"/>
                <a:cs typeface="+mn-ea"/>
                <a:sym typeface="+mn-lt"/>
              </a:rPr>
              <a:t>       同学们，此时你最想说些什么？</a:t>
            </a:r>
          </a:p>
        </p:txBody>
      </p:sp>
      <p:pic>
        <p:nvPicPr>
          <p:cNvPr id="4" name="图片 3" descr="D:\360安全浏览器下载\51miz-E1116860-0964873E.png51miz-E1116860-0964873E"/>
          <p:cNvPicPr>
            <a:picLocks noChangeAspect="1"/>
          </p:cNvPicPr>
          <p:nvPr/>
        </p:nvPicPr>
        <p:blipFill>
          <a:blip r:embed="rId2" cstate="screen"/>
          <a:srcRect/>
          <a:stretch>
            <a:fillRect/>
          </a:stretch>
        </p:blipFill>
        <p:spPr>
          <a:xfrm>
            <a:off x="3527425" y="2456498"/>
            <a:ext cx="5136515" cy="3851910"/>
          </a:xfrm>
          <a:prstGeom prst="rect">
            <a:avLst/>
          </a:prstGeom>
        </p:spPr>
      </p:pic>
      <p:sp>
        <p:nvSpPr>
          <p:cNvPr id="5" name="文本框 4"/>
          <p:cNvSpPr txBox="1"/>
          <p:nvPr/>
        </p:nvSpPr>
        <p:spPr>
          <a:xfrm>
            <a:off x="4217967" y="478413"/>
            <a:ext cx="3877986"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对保护环境的感受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360安全浏览器下载\51miz-E1117481-DED59D72.png51miz-E1117481-DED59D72"/>
          <p:cNvPicPr>
            <a:picLocks noChangeAspect="1"/>
          </p:cNvPicPr>
          <p:nvPr/>
        </p:nvPicPr>
        <p:blipFill>
          <a:blip r:embed="rId2" cstate="screen"/>
          <a:srcRect/>
          <a:stretch>
            <a:fillRect/>
          </a:stretch>
        </p:blipFill>
        <p:spPr>
          <a:xfrm>
            <a:off x="3575685" y="1932940"/>
            <a:ext cx="4580890" cy="4356735"/>
          </a:xfrm>
          <a:prstGeom prst="rect">
            <a:avLst/>
          </a:prstGeom>
        </p:spPr>
      </p:pic>
      <p:sp>
        <p:nvSpPr>
          <p:cNvPr id="2" name="矩形 16385"/>
          <p:cNvSpPr>
            <a:spLocks noChangeArrowheads="1" noChangeShapeType="1" noTextEdit="1"/>
          </p:cNvSpPr>
          <p:nvPr/>
        </p:nvSpPr>
        <p:spPr bwMode="auto">
          <a:xfrm>
            <a:off x="1920240" y="1783080"/>
            <a:ext cx="8534400" cy="1219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9600" kern="10" spc="1921" dirty="0">
                <a:solidFill>
                  <a:srgbClr val="0E9D70"/>
                </a:solidFill>
                <a:cs typeface="+mn-ea"/>
                <a:sym typeface="+mn-lt"/>
              </a:rPr>
              <a:t>我们该怎么做？</a:t>
            </a:r>
          </a:p>
        </p:txBody>
      </p:sp>
      <p:sp>
        <p:nvSpPr>
          <p:cNvPr id="3" name="矩形 16386"/>
          <p:cNvSpPr>
            <a:spLocks noChangeArrowheads="1"/>
          </p:cNvSpPr>
          <p:nvPr/>
        </p:nvSpPr>
        <p:spPr bwMode="auto">
          <a:xfrm>
            <a:off x="4427220" y="4450080"/>
            <a:ext cx="4495800" cy="155575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solidFill>
                  <a:srgbClr val="0E9D70"/>
                </a:solidFill>
                <a:latin typeface="+mn-lt"/>
                <a:ea typeface="+mn-ea"/>
                <a:cs typeface="+mn-ea"/>
                <a:sym typeface="+mn-lt"/>
              </a:rPr>
              <a:t>How should we do</a:t>
            </a:r>
            <a:r>
              <a:rPr lang="en-US" altLang="zh-CN" sz="9600" dirty="0">
                <a:solidFill>
                  <a:srgbClr val="0E9D70"/>
                </a:solidFill>
                <a:latin typeface="+mn-lt"/>
                <a:ea typeface="+mn-ea"/>
                <a:cs typeface="+mn-ea"/>
                <a:sym typeface="+mn-lt"/>
              </a:rPr>
              <a:t>?</a:t>
            </a:r>
          </a:p>
        </p:txBody>
      </p:sp>
      <p:sp>
        <p:nvSpPr>
          <p:cNvPr id="6" name="文本框 5"/>
          <p:cNvSpPr txBox="1"/>
          <p:nvPr/>
        </p:nvSpPr>
        <p:spPr>
          <a:xfrm>
            <a:off x="4217967" y="478413"/>
            <a:ext cx="3877986"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对保护环境的感受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404648" y="3200976"/>
            <a:ext cx="3230880" cy="829945"/>
          </a:xfrm>
          <a:prstGeom prst="rect">
            <a:avLst/>
          </a:prstGeom>
          <a:noFill/>
        </p:spPr>
        <p:txBody>
          <a:bodyPr vert="horz" wrap="none">
            <a:spAutoFit/>
          </a:bodyPr>
          <a:lstStyle/>
          <a:p>
            <a:pPr algn="l" defTabSz="914400" eaLnBrk="1" fontAlgn="auto" hangingPunct="1">
              <a:spcBef>
                <a:spcPts val="0"/>
              </a:spcBef>
              <a:spcAft>
                <a:spcPts val="0"/>
              </a:spcAft>
              <a:defRPr/>
            </a:pPr>
            <a:r>
              <a:rPr lang="zh-CN" altLang="en-US" sz="4800" b="1" dirty="0">
                <a:cs typeface="+mn-ea"/>
                <a:sym typeface="+mn-lt"/>
              </a:rPr>
              <a:t>植物的作用</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04</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01"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8434"/>
          <p:cNvSpPr txBox="1">
            <a:spLocks noChangeArrowheads="1"/>
          </p:cNvSpPr>
          <p:nvPr/>
        </p:nvSpPr>
        <p:spPr>
          <a:xfrm>
            <a:off x="1127448" y="2119484"/>
            <a:ext cx="4582616" cy="3697188"/>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3600" dirty="0">
                <a:solidFill>
                  <a:schemeClr val="tx1">
                    <a:lumMod val="75000"/>
                    <a:lumOff val="25000"/>
                  </a:schemeClr>
                </a:solidFill>
                <a:cs typeface="+mn-ea"/>
                <a:sym typeface="+mn-lt"/>
              </a:rPr>
              <a:t>         天然消音器：花草树木能有效减少噪音污染。</a:t>
            </a:r>
          </a:p>
        </p:txBody>
      </p:sp>
      <p:pic>
        <p:nvPicPr>
          <p:cNvPr id="4" name="图片 3" descr="D:\360安全浏览器下载\51miz-E1116861-BB1FE27A.png51miz-E1116861-BB1FE27A"/>
          <p:cNvPicPr>
            <a:picLocks noChangeAspect="1"/>
          </p:cNvPicPr>
          <p:nvPr/>
        </p:nvPicPr>
        <p:blipFill>
          <a:blip r:embed="rId2" cstate="screen"/>
          <a:srcRect/>
          <a:stretch>
            <a:fillRect/>
          </a:stretch>
        </p:blipFill>
        <p:spPr>
          <a:xfrm>
            <a:off x="5948045" y="818833"/>
            <a:ext cx="5808345" cy="580771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9460"/>
          <p:cNvSpPr txBox="1">
            <a:spLocks noChangeArrowheads="1"/>
          </p:cNvSpPr>
          <p:nvPr/>
        </p:nvSpPr>
        <p:spPr bwMode="auto">
          <a:xfrm>
            <a:off x="6096000" y="2348880"/>
            <a:ext cx="5256584" cy="2677656"/>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4000" dirty="0">
                <a:solidFill>
                  <a:schemeClr val="tx1">
                    <a:lumMod val="75000"/>
                    <a:lumOff val="25000"/>
                  </a:schemeClr>
                </a:solidFill>
                <a:latin typeface="+mn-lt"/>
                <a:ea typeface="+mn-ea"/>
                <a:cs typeface="+mn-ea"/>
                <a:sym typeface="+mn-lt"/>
              </a:rPr>
              <a:t>自动调温器：</a:t>
            </a:r>
            <a:r>
              <a:rPr lang="zh-CN" altLang="en-US" sz="3600" dirty="0">
                <a:solidFill>
                  <a:schemeClr val="tx1">
                    <a:lumMod val="75000"/>
                    <a:lumOff val="25000"/>
                  </a:schemeClr>
                </a:solidFill>
                <a:latin typeface="+mn-lt"/>
                <a:ea typeface="+mn-ea"/>
                <a:cs typeface="+mn-ea"/>
                <a:sym typeface="+mn-lt"/>
              </a:rPr>
              <a:t>夏日树荫下气温比空地上低10度左右，冬季高2—3度。</a:t>
            </a:r>
          </a:p>
        </p:txBody>
      </p:sp>
      <p:pic>
        <p:nvPicPr>
          <p:cNvPr id="4" name="图片 3" descr="D:\360安全浏览器下载\51miz-E1116988-D50F7BE7.png51miz-E1116988-D50F7BE7"/>
          <p:cNvPicPr>
            <a:picLocks noChangeAspect="1"/>
          </p:cNvPicPr>
          <p:nvPr/>
        </p:nvPicPr>
        <p:blipFill>
          <a:blip r:embed="rId2" cstate="screen"/>
          <a:srcRect/>
          <a:stretch>
            <a:fillRect/>
          </a:stretch>
        </p:blipFill>
        <p:spPr>
          <a:xfrm>
            <a:off x="801053" y="1151255"/>
            <a:ext cx="5293995" cy="529463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
        <p:nvSpPr>
          <p:cNvPr id="7" name="TextBox 6"/>
          <p:cNvSpPr txBox="1"/>
          <p:nvPr/>
        </p:nvSpPr>
        <p:spPr>
          <a:xfrm>
            <a:off x="801053" y="632745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0484"/>
          <p:cNvSpPr txBox="1">
            <a:spLocks noChangeArrowheads="1"/>
          </p:cNvSpPr>
          <p:nvPr/>
        </p:nvSpPr>
        <p:spPr bwMode="auto">
          <a:xfrm>
            <a:off x="1295919" y="1977129"/>
            <a:ext cx="4703831" cy="3785652"/>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天然除尘器：树叶能吸附烟尘中的炭、硫化物等有害微粒和病菌、病毒等有害物质，还可以减少空气中的尘埃。</a:t>
            </a:r>
          </a:p>
        </p:txBody>
      </p:sp>
      <p:pic>
        <p:nvPicPr>
          <p:cNvPr id="4" name="图片 3" descr="D:\360安全浏览器下载\51miz-E1116869-2B83FA1B.png51miz-E1116869-2B83FA1B"/>
          <p:cNvPicPr>
            <a:picLocks noChangeAspect="1"/>
          </p:cNvPicPr>
          <p:nvPr/>
        </p:nvPicPr>
        <p:blipFill>
          <a:blip r:embed="rId2" cstate="screen"/>
          <a:srcRect/>
          <a:stretch>
            <a:fillRect/>
          </a:stretch>
        </p:blipFill>
        <p:spPr>
          <a:xfrm>
            <a:off x="5938674" y="809328"/>
            <a:ext cx="5760085" cy="576064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1508"/>
          <p:cNvSpPr txBox="1">
            <a:spLocks noChangeArrowheads="1"/>
          </p:cNvSpPr>
          <p:nvPr/>
        </p:nvSpPr>
        <p:spPr bwMode="auto">
          <a:xfrm>
            <a:off x="6096000" y="2492896"/>
            <a:ext cx="4824413" cy="2585323"/>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消毒细菌站：松树、樟树等能分泌杀菌素，能有效杀菌。</a:t>
            </a:r>
          </a:p>
        </p:txBody>
      </p:sp>
      <p:pic>
        <p:nvPicPr>
          <p:cNvPr id="4" name="图片 3" descr="D:\360安全浏览器下载\51miz-E1115825-DE946B86.png51miz-E1115825-DE946B86"/>
          <p:cNvPicPr>
            <a:picLocks noChangeAspect="1"/>
          </p:cNvPicPr>
          <p:nvPr/>
        </p:nvPicPr>
        <p:blipFill>
          <a:blip r:embed="rId2" cstate="screen"/>
          <a:srcRect/>
          <a:stretch>
            <a:fillRect/>
          </a:stretch>
        </p:blipFill>
        <p:spPr>
          <a:xfrm>
            <a:off x="818338" y="1215033"/>
            <a:ext cx="5156835" cy="5157192"/>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stretch>
            <a:fillRect/>
          </a:stretch>
        </p:blipFill>
        <p:spPr>
          <a:xfrm>
            <a:off x="6195390" y="-85191"/>
            <a:ext cx="6262310" cy="7935559"/>
          </a:xfrm>
          <a:prstGeom prst="rect">
            <a:avLst/>
          </a:prstGeom>
        </p:spPr>
      </p:pic>
      <p:sp>
        <p:nvSpPr>
          <p:cNvPr id="15" name="MH_Others_1"/>
          <p:cNvSpPr txBox="1"/>
          <p:nvPr>
            <p:custDataLst>
              <p:tags r:id="rId1"/>
            </p:custDataLst>
          </p:nvPr>
        </p:nvSpPr>
        <p:spPr>
          <a:xfrm>
            <a:off x="4573588" y="2692565"/>
            <a:ext cx="1522412" cy="2301395"/>
          </a:xfrm>
          <a:prstGeom prst="rect">
            <a:avLst/>
          </a:prstGeom>
          <a:noFill/>
        </p:spPr>
        <p:txBody>
          <a:bodyPr vert="eaVert"/>
          <a:lstStyle/>
          <a:p>
            <a:pPr defTabSz="914400" eaLnBrk="1" fontAlgn="auto" hangingPunct="1">
              <a:spcBef>
                <a:spcPts val="0"/>
              </a:spcBef>
              <a:spcAft>
                <a:spcPts val="0"/>
              </a:spcAft>
              <a:defRPr/>
            </a:pPr>
            <a:r>
              <a:rPr lang="zh-CN" altLang="en-US" sz="6000" b="1" dirty="0">
                <a:cs typeface="+mn-ea"/>
                <a:sym typeface="+mn-lt"/>
              </a:rPr>
              <a:t>目 录</a:t>
            </a:r>
          </a:p>
        </p:txBody>
      </p:sp>
      <p:sp>
        <p:nvSpPr>
          <p:cNvPr id="16" name="文本框 15"/>
          <p:cNvSpPr txBox="1"/>
          <p:nvPr/>
        </p:nvSpPr>
        <p:spPr>
          <a:xfrm>
            <a:off x="6240173" y="1705810"/>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01</a:t>
            </a:r>
          </a:p>
        </p:txBody>
      </p:sp>
      <p:sp>
        <p:nvSpPr>
          <p:cNvPr id="18" name="文本框 17"/>
          <p:cNvSpPr txBox="1"/>
          <p:nvPr/>
        </p:nvSpPr>
        <p:spPr>
          <a:xfrm>
            <a:off x="6499648" y="2790428"/>
            <a:ext cx="615553" cy="2605842"/>
          </a:xfrm>
          <a:prstGeom prst="rect">
            <a:avLst/>
          </a:prstGeom>
          <a:noFill/>
        </p:spPr>
        <p:txBody>
          <a:bodyPr vert="eaVert" wrap="none">
            <a:spAutoFit/>
          </a:bodyPr>
          <a:lstStyle/>
          <a:p>
            <a:pPr algn="ctr" defTabSz="914400" eaLnBrk="1" fontAlgn="auto" hangingPunct="1">
              <a:spcBef>
                <a:spcPts val="0"/>
              </a:spcBef>
              <a:spcAft>
                <a:spcPts val="0"/>
              </a:spcAft>
              <a:defRPr/>
            </a:pPr>
            <a:r>
              <a:rPr lang="zh-CN" altLang="en-US" sz="2800" b="1" dirty="0">
                <a:cs typeface="+mn-ea"/>
                <a:sym typeface="+mn-lt"/>
              </a:rPr>
              <a:t>世界环境日由来</a:t>
            </a:r>
          </a:p>
        </p:txBody>
      </p:sp>
      <p:sp>
        <p:nvSpPr>
          <p:cNvPr id="23" name="文本框 22"/>
          <p:cNvSpPr txBox="1"/>
          <p:nvPr/>
        </p:nvSpPr>
        <p:spPr>
          <a:xfrm>
            <a:off x="7989015" y="2708920"/>
            <a:ext cx="615553" cy="1887696"/>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环境的影响</a:t>
            </a:r>
          </a:p>
        </p:txBody>
      </p:sp>
      <p:sp>
        <p:nvSpPr>
          <p:cNvPr id="24" name="文本框 23"/>
          <p:cNvSpPr txBox="1"/>
          <p:nvPr/>
        </p:nvSpPr>
        <p:spPr>
          <a:xfrm>
            <a:off x="9355690" y="2838440"/>
            <a:ext cx="615553" cy="2964914"/>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对保护环境的感受</a:t>
            </a:r>
          </a:p>
        </p:txBody>
      </p:sp>
      <p:sp>
        <p:nvSpPr>
          <p:cNvPr id="25" name="文本框 24"/>
          <p:cNvSpPr txBox="1"/>
          <p:nvPr/>
        </p:nvSpPr>
        <p:spPr>
          <a:xfrm>
            <a:off x="10642169" y="2714103"/>
            <a:ext cx="615553" cy="1887696"/>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植物的作用</a:t>
            </a:r>
          </a:p>
        </p:txBody>
      </p:sp>
      <p:sp>
        <p:nvSpPr>
          <p:cNvPr id="26" name="文本框 25"/>
          <p:cNvSpPr txBox="1"/>
          <p:nvPr/>
        </p:nvSpPr>
        <p:spPr>
          <a:xfrm>
            <a:off x="7674136" y="1709093"/>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02</a:t>
            </a:r>
          </a:p>
        </p:txBody>
      </p:sp>
      <p:sp>
        <p:nvSpPr>
          <p:cNvPr id="27" name="文本框 26"/>
          <p:cNvSpPr txBox="1"/>
          <p:nvPr/>
        </p:nvSpPr>
        <p:spPr>
          <a:xfrm>
            <a:off x="9031286" y="1699996"/>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03</a:t>
            </a:r>
          </a:p>
        </p:txBody>
      </p:sp>
      <p:sp>
        <p:nvSpPr>
          <p:cNvPr id="28" name="文本框 27"/>
          <p:cNvSpPr txBox="1"/>
          <p:nvPr/>
        </p:nvSpPr>
        <p:spPr>
          <a:xfrm>
            <a:off x="10296016" y="1690306"/>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04</a:t>
            </a:r>
          </a:p>
        </p:txBody>
      </p:sp>
      <p:sp>
        <p:nvSpPr>
          <p:cNvPr id="29" name="文本框 28"/>
          <p:cNvSpPr txBox="1"/>
          <p:nvPr/>
        </p:nvSpPr>
        <p:spPr>
          <a:xfrm>
            <a:off x="8049629" y="838838"/>
            <a:ext cx="3103058" cy="337185"/>
          </a:xfrm>
          <a:prstGeom prst="rect">
            <a:avLst/>
          </a:prstGeom>
          <a:noFill/>
        </p:spPr>
        <p:txBody>
          <a:bodyPr wrap="square" rtlCol="0">
            <a:spAutoFit/>
          </a:bodyPr>
          <a:lstStyle/>
          <a:p>
            <a:pPr algn="dist"/>
            <a:r>
              <a:rPr lang="zh-CN" altLang="en-US" sz="1600" dirty="0">
                <a:cs typeface="+mn-ea"/>
                <a:sym typeface="+mn-lt"/>
              </a:rPr>
              <a:t>保护环境 从我做起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drap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15"/>
                                        </p:tgtEl>
                                        <p:attrNameLst>
                                          <p:attrName>style.visibility</p:attrName>
                                        </p:attrNameLst>
                                      </p:cBhvr>
                                      <p:to>
                                        <p:strVal val="visible"/>
                                      </p:to>
                                    </p:set>
                                    <p:set>
                                      <p:cBhvr>
                                        <p:cTn id="15" dur="227" fill="hold">
                                          <p:stCondLst>
                                            <p:cond delay="0"/>
                                          </p:stCondLst>
                                        </p:cTn>
                                        <p:tgtEl>
                                          <p:spTgt spid="15"/>
                                        </p:tgtEl>
                                        <p:attrNameLst>
                                          <p:attrName>style.rotation</p:attrName>
                                        </p:attrNameLst>
                                      </p:cBhvr>
                                      <p:to>
                                        <p:strVal val="-45.0"/>
                                      </p:to>
                                    </p:set>
                                    <p:anim calcmode="lin" valueType="num">
                                      <p:cBhvr>
                                        <p:cTn id="16" dur="227" fill="hold">
                                          <p:stCondLst>
                                            <p:cond delay="227"/>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8" dur="2" decel="50000" autoRev="1" fill="hold">
                                          <p:stCondLst>
                                            <p:cond delay="227"/>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9" dur="1" fill="hold">
                                          <p:stCondLst>
                                            <p:cond delay="499"/>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2250"/>
                            </p:stCondLst>
                            <p:childTnLst>
                              <p:par>
                                <p:cTn id="21" presetID="45"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ppt_w</p:attrName>
                                        </p:attrNameLst>
                                      </p:cBhvr>
                                      <p:tavLst>
                                        <p:tav tm="0" fmla="#ppt_w*sin(2.5*pi*$)">
                                          <p:val>
                                            <p:fltVal val="0"/>
                                          </p:val>
                                        </p:tav>
                                        <p:tav tm="100000">
                                          <p:val>
                                            <p:fltVal val="1"/>
                                          </p:val>
                                        </p:tav>
                                      </p:tavLst>
                                    </p:anim>
                                    <p:anim calcmode="lin" valueType="num">
                                      <p:cBhvr>
                                        <p:cTn id="25" dur="500" fill="hold"/>
                                        <p:tgtEl>
                                          <p:spTgt spid="16"/>
                                        </p:tgtEl>
                                        <p:attrNameLst>
                                          <p:attrName>ppt_h</p:attrName>
                                        </p:attrNameLst>
                                      </p:cBhvr>
                                      <p:tavLst>
                                        <p:tav tm="0">
                                          <p:val>
                                            <p:strVal val="#ppt_h"/>
                                          </p:val>
                                        </p:tav>
                                        <p:tav tm="100000">
                                          <p:val>
                                            <p:strVal val="#ppt_h"/>
                                          </p:val>
                                        </p:tav>
                                      </p:tavLst>
                                    </p:anim>
                                  </p:childTnLst>
                                </p:cTn>
                              </p:par>
                            </p:childTnLst>
                          </p:cTn>
                        </p:par>
                        <p:par>
                          <p:cTn id="26" fill="hold">
                            <p:stCondLst>
                              <p:cond delay="275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3250"/>
                            </p:stCondLst>
                            <p:childTnLst>
                              <p:par>
                                <p:cTn id="32" presetID="45"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ppt_w</p:attrName>
                                        </p:attrNameLst>
                                      </p:cBhvr>
                                      <p:tavLst>
                                        <p:tav tm="0" fmla="#ppt_w*sin(2.5*pi*$)">
                                          <p:val>
                                            <p:fltVal val="0"/>
                                          </p:val>
                                        </p:tav>
                                        <p:tav tm="100000">
                                          <p:val>
                                            <p:fltVal val="1"/>
                                          </p:val>
                                        </p:tav>
                                      </p:tavLst>
                                    </p:anim>
                                    <p:anim calcmode="lin" valueType="num">
                                      <p:cBhvr>
                                        <p:cTn id="36" dur="500" fill="hold"/>
                                        <p:tgtEl>
                                          <p:spTgt spid="26"/>
                                        </p:tgtEl>
                                        <p:attrNameLst>
                                          <p:attrName>ppt_h</p:attrName>
                                        </p:attrNameLst>
                                      </p:cBhvr>
                                      <p:tavLst>
                                        <p:tav tm="0">
                                          <p:val>
                                            <p:strVal val="#ppt_h"/>
                                          </p:val>
                                        </p:tav>
                                        <p:tav tm="100000">
                                          <p:val>
                                            <p:strVal val="#ppt_h"/>
                                          </p:val>
                                        </p:tav>
                                      </p:tavLst>
                                    </p:anim>
                                  </p:childTnLst>
                                </p:cTn>
                              </p:par>
                            </p:childTnLst>
                          </p:cTn>
                        </p:par>
                        <p:par>
                          <p:cTn id="37" fill="hold">
                            <p:stCondLst>
                              <p:cond delay="3750"/>
                            </p:stCondLst>
                            <p:childTnLst>
                              <p:par>
                                <p:cTn id="38" presetID="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4250"/>
                            </p:stCondLst>
                            <p:childTnLst>
                              <p:par>
                                <p:cTn id="43" presetID="45"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ppt_w</p:attrName>
                                        </p:attrNameLst>
                                      </p:cBhvr>
                                      <p:tavLst>
                                        <p:tav tm="0" fmla="#ppt_w*sin(2.5*pi*$)">
                                          <p:val>
                                            <p:fltVal val="0"/>
                                          </p:val>
                                        </p:tav>
                                        <p:tav tm="100000">
                                          <p:val>
                                            <p:fltVal val="1"/>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45"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ppt_w</p:attrName>
                                        </p:attrNameLst>
                                      </p:cBhvr>
                                      <p:tavLst>
                                        <p:tav tm="0" fmla="#ppt_w*sin(2.5*pi*$)">
                                          <p:val>
                                            <p:fltVal val="0"/>
                                          </p:val>
                                        </p:tav>
                                        <p:tav tm="100000">
                                          <p:val>
                                            <p:fltVal val="1"/>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childTnLst>
                                </p:cTn>
                              </p:par>
                            </p:childTnLst>
                          </p:cTn>
                        </p:par>
                        <p:par>
                          <p:cTn id="59" fill="hold">
                            <p:stCondLst>
                              <p:cond delay="5750"/>
                            </p:stCondLst>
                            <p:childTnLst>
                              <p:par>
                                <p:cTn id="60" presetID="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3" grpId="0"/>
      <p:bldP spid="24" grpId="0"/>
      <p:bldP spid="25" grpId="0"/>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532"/>
          <p:cNvSpPr txBox="1">
            <a:spLocks noChangeArrowheads="1"/>
          </p:cNvSpPr>
          <p:nvPr/>
        </p:nvSpPr>
        <p:spPr bwMode="auto">
          <a:xfrm>
            <a:off x="1343472" y="2060848"/>
            <a:ext cx="4479876" cy="341632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氧气制造厂：树叶在阳光下能吸收二氧化碳，并制造人体所需要的氧气</a:t>
            </a:r>
          </a:p>
        </p:txBody>
      </p:sp>
      <p:pic>
        <p:nvPicPr>
          <p:cNvPr id="4" name="图片 3" descr="D:\360安全浏览器下载\51miz-E1096779-8B0F1980.png51miz-E1096779-8B0F1980"/>
          <p:cNvPicPr>
            <a:picLocks noChangeAspect="1"/>
          </p:cNvPicPr>
          <p:nvPr/>
        </p:nvPicPr>
        <p:blipFill>
          <a:blip r:embed="rId2" cstate="screen"/>
          <a:srcRect/>
          <a:stretch>
            <a:fillRect/>
          </a:stretch>
        </p:blipFill>
        <p:spPr>
          <a:xfrm>
            <a:off x="6006154" y="730273"/>
            <a:ext cx="5400996" cy="5398135"/>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600" fill="hold"/>
                                        <p:tgtEl>
                                          <p:spTgt spid="2"/>
                                        </p:tgtEl>
                                        <p:attrNameLst>
                                          <p:attrName>ppt_x</p:attrName>
                                        </p:attrNameLst>
                                      </p:cBhvr>
                                      <p:tavLst>
                                        <p:tav tm="0">
                                          <p:val>
                                            <p:strVal val="#ppt_x"/>
                                          </p:val>
                                        </p:tav>
                                        <p:tav tm="100000">
                                          <p:val>
                                            <p:strVal val="#ppt_x"/>
                                          </p:val>
                                        </p:tav>
                                      </p:tavLst>
                                    </p:anim>
                                    <p:anim calcmode="lin" valueType="num">
                                      <p:cBhvr additive="base">
                                        <p:cTn id="14" dur="6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7FC04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pic>
        <p:nvPicPr>
          <p:cNvPr id="10" name="图片 9" descr="D:\360安全浏览器下载\51miz-E1050337-BB657D1F.png51miz-E1050337-BB657D1F"/>
          <p:cNvPicPr>
            <a:picLocks noChangeAspect="1"/>
          </p:cNvPicPr>
          <p:nvPr/>
        </p:nvPicPr>
        <p:blipFill>
          <a:blip r:embed="rId3" cstate="screen"/>
          <a:srcRect/>
          <a:stretch>
            <a:fillRect/>
          </a:stretch>
        </p:blipFill>
        <p:spPr>
          <a:xfrm>
            <a:off x="1965325" y="1469073"/>
            <a:ext cx="8261350" cy="2177415"/>
          </a:xfrm>
          <a:prstGeom prst="rect">
            <a:avLst/>
          </a:prstGeom>
        </p:spPr>
      </p:pic>
      <p:sp>
        <p:nvSpPr>
          <p:cNvPr id="6" name="椭圆 5"/>
          <p:cNvSpPr/>
          <p:nvPr/>
        </p:nvSpPr>
        <p:spPr>
          <a:xfrm>
            <a:off x="302069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保</a:t>
            </a:r>
          </a:p>
        </p:txBody>
      </p:sp>
      <p:sp>
        <p:nvSpPr>
          <p:cNvPr id="16" name="椭圆 15"/>
          <p:cNvSpPr/>
          <p:nvPr/>
        </p:nvSpPr>
        <p:spPr>
          <a:xfrm>
            <a:off x="368681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护</a:t>
            </a:r>
          </a:p>
        </p:txBody>
      </p:sp>
      <p:sp>
        <p:nvSpPr>
          <p:cNvPr id="18" name="椭圆 17"/>
          <p:cNvSpPr/>
          <p:nvPr/>
        </p:nvSpPr>
        <p:spPr>
          <a:xfrm>
            <a:off x="437070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环</a:t>
            </a:r>
          </a:p>
        </p:txBody>
      </p:sp>
      <p:sp>
        <p:nvSpPr>
          <p:cNvPr id="23" name="椭圆 22"/>
          <p:cNvSpPr/>
          <p:nvPr/>
        </p:nvSpPr>
        <p:spPr>
          <a:xfrm>
            <a:off x="503809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境</a:t>
            </a:r>
          </a:p>
        </p:txBody>
      </p:sp>
      <p:sp>
        <p:nvSpPr>
          <p:cNvPr id="8" name="矩形 7"/>
          <p:cNvSpPr/>
          <p:nvPr/>
        </p:nvSpPr>
        <p:spPr>
          <a:xfrm>
            <a:off x="2874508" y="3646645"/>
            <a:ext cx="5976615" cy="584775"/>
          </a:xfrm>
          <a:prstGeom prst="rect">
            <a:avLst/>
          </a:prstGeom>
        </p:spPr>
        <p:txBody>
          <a:bodyPr wrap="square">
            <a:spAutoFit/>
          </a:bodyPr>
          <a:lstStyle/>
          <a:p>
            <a:pPr algn="ctr"/>
            <a:r>
              <a:rPr lang="zh-CN" altLang="en-US" sz="1600" dirty="0">
                <a:solidFill>
                  <a:prstClr val="black"/>
                </a:solidFill>
                <a:cs typeface="+mn-ea"/>
                <a:sym typeface="+mn-lt"/>
              </a:rPr>
              <a:t>世界环境日为每年的</a:t>
            </a:r>
            <a:r>
              <a:rPr lang="en-US" altLang="zh-CN" sz="1600" dirty="0">
                <a:solidFill>
                  <a:prstClr val="black"/>
                </a:solidFill>
                <a:cs typeface="+mn-ea"/>
                <a:sym typeface="+mn-lt"/>
              </a:rPr>
              <a:t>6</a:t>
            </a:r>
            <a:r>
              <a:rPr lang="zh-CN" altLang="en-US" sz="1600" dirty="0">
                <a:solidFill>
                  <a:prstClr val="black"/>
                </a:solidFill>
                <a:cs typeface="+mn-ea"/>
                <a:sym typeface="+mn-lt"/>
              </a:rPr>
              <a:t>月</a:t>
            </a:r>
            <a:r>
              <a:rPr lang="en-US" altLang="zh-CN" sz="1600" dirty="0">
                <a:solidFill>
                  <a:prstClr val="black"/>
                </a:solidFill>
                <a:cs typeface="+mn-ea"/>
                <a:sym typeface="+mn-lt"/>
              </a:rPr>
              <a:t>5</a:t>
            </a:r>
            <a:r>
              <a:rPr lang="zh-CN" altLang="en-US" sz="1600" dirty="0">
                <a:solidFill>
                  <a:prstClr val="black"/>
                </a:solidFill>
                <a:cs typeface="+mn-ea"/>
                <a:sym typeface="+mn-lt"/>
              </a:rPr>
              <a:t>日，它反映了世界各国人民对环境问题的认识和态度，表达了人类对美好环境的向往和追求。</a:t>
            </a:r>
          </a:p>
        </p:txBody>
      </p:sp>
      <p:cxnSp>
        <p:nvCxnSpPr>
          <p:cNvPr id="12" name="直接连接符 11"/>
          <p:cNvCxnSpPr/>
          <p:nvPr/>
        </p:nvCxnSpPr>
        <p:spPr>
          <a:xfrm>
            <a:off x="5834958" y="4373017"/>
            <a:ext cx="0" cy="70231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835015" y="4445000"/>
            <a:ext cx="4910455" cy="521970"/>
          </a:xfrm>
          <a:prstGeom prst="rect">
            <a:avLst/>
          </a:prstGeom>
        </p:spPr>
        <p:txBody>
          <a:bodyPr wrap="square">
            <a:spAutoFit/>
          </a:bodyPr>
          <a:lstStyle/>
          <a:p>
            <a:r>
              <a:rPr lang="zh-CN" altLang="en-US" sz="1400" dirty="0">
                <a:solidFill>
                  <a:prstClr val="black"/>
                </a:solidFill>
                <a:cs typeface="+mn-ea"/>
                <a:sym typeface="+mn-lt"/>
              </a:rPr>
              <a:t>它是联合国促进全球环境意识、提高政府对环境问题的注意并采取行动的主要媒介之一。</a:t>
            </a:r>
          </a:p>
        </p:txBody>
      </p:sp>
      <p:sp>
        <p:nvSpPr>
          <p:cNvPr id="27" name="文本框 26"/>
          <p:cNvSpPr txBox="1"/>
          <p:nvPr/>
        </p:nvSpPr>
        <p:spPr>
          <a:xfrm>
            <a:off x="7946759" y="331473"/>
            <a:ext cx="3103058" cy="400110"/>
          </a:xfrm>
          <a:prstGeom prst="rect">
            <a:avLst/>
          </a:prstGeom>
          <a:noFill/>
        </p:spPr>
        <p:txBody>
          <a:bodyPr wrap="square" rtlCol="0">
            <a:spAutoFit/>
          </a:bodyPr>
          <a:lstStyle/>
          <a:p>
            <a:pPr algn="dist"/>
            <a:r>
              <a:rPr lang="zh-CN" altLang="en-US" sz="2000" dirty="0">
                <a:solidFill>
                  <a:prstClr val="black"/>
                </a:solidFill>
                <a:cs typeface="+mn-ea"/>
                <a:sym typeface="+mn-lt"/>
              </a:rPr>
              <a:t>保护环境 从我做起</a:t>
            </a:r>
          </a:p>
        </p:txBody>
      </p:sp>
      <p:sp>
        <p:nvSpPr>
          <p:cNvPr id="29" name="文本框 28"/>
          <p:cNvSpPr txBox="1"/>
          <p:nvPr/>
        </p:nvSpPr>
        <p:spPr>
          <a:xfrm>
            <a:off x="11610834" y="1503158"/>
            <a:ext cx="492443" cy="3369760"/>
          </a:xfrm>
          <a:prstGeom prst="rect">
            <a:avLst/>
          </a:prstGeom>
          <a:noFill/>
        </p:spPr>
        <p:txBody>
          <a:bodyPr vert="eaVert" wrap="square" rtlCol="0">
            <a:spAutoFit/>
          </a:bodyPr>
          <a:lstStyle/>
          <a:p>
            <a:pPr algn="dist"/>
            <a:r>
              <a:rPr lang="zh-CN" altLang="en-US" sz="2000" dirty="0">
                <a:solidFill>
                  <a:prstClr val="black"/>
                </a:solidFill>
                <a:cs typeface="+mn-ea"/>
                <a:sym typeface="+mn-lt"/>
              </a:rPr>
              <a:t>世</a:t>
            </a:r>
            <a:r>
              <a:rPr lang="en-US" altLang="zh-CN" sz="2000" dirty="0">
                <a:solidFill>
                  <a:prstClr val="black"/>
                </a:solidFill>
                <a:cs typeface="+mn-ea"/>
                <a:sym typeface="+mn-lt"/>
              </a:rPr>
              <a:t>/</a:t>
            </a:r>
            <a:r>
              <a:rPr lang="zh-CN" altLang="en-US" sz="2000" dirty="0">
                <a:solidFill>
                  <a:prstClr val="black"/>
                </a:solidFill>
                <a:cs typeface="+mn-ea"/>
                <a:sym typeface="+mn-lt"/>
              </a:rPr>
              <a:t>界</a:t>
            </a:r>
            <a:r>
              <a:rPr lang="en-US" altLang="zh-CN" sz="2000" dirty="0">
                <a:solidFill>
                  <a:prstClr val="black"/>
                </a:solidFill>
                <a:cs typeface="+mn-ea"/>
                <a:sym typeface="+mn-lt"/>
              </a:rPr>
              <a:t>/</a:t>
            </a:r>
            <a:r>
              <a:rPr lang="zh-CN" altLang="en-US" sz="2000" dirty="0">
                <a:solidFill>
                  <a:prstClr val="black"/>
                </a:solidFill>
                <a:cs typeface="+mn-ea"/>
                <a:sym typeface="+mn-lt"/>
              </a:rPr>
              <a:t>环</a:t>
            </a:r>
            <a:r>
              <a:rPr lang="en-US" altLang="zh-CN" sz="2000" dirty="0">
                <a:solidFill>
                  <a:prstClr val="black"/>
                </a:solidFill>
                <a:cs typeface="+mn-ea"/>
                <a:sym typeface="+mn-lt"/>
              </a:rPr>
              <a:t>/</a:t>
            </a:r>
            <a:r>
              <a:rPr lang="zh-CN" altLang="en-US" sz="2000" dirty="0">
                <a:solidFill>
                  <a:prstClr val="black"/>
                </a:solidFill>
                <a:cs typeface="+mn-ea"/>
                <a:sym typeface="+mn-lt"/>
              </a:rPr>
              <a:t>境</a:t>
            </a:r>
            <a:r>
              <a:rPr lang="en-US" altLang="zh-CN" sz="2000" dirty="0">
                <a:solidFill>
                  <a:prstClr val="black"/>
                </a:solidFill>
                <a:cs typeface="+mn-ea"/>
                <a:sym typeface="+mn-lt"/>
              </a:rPr>
              <a:t>/</a:t>
            </a:r>
            <a:r>
              <a:rPr lang="zh-CN" altLang="en-US" sz="2000" dirty="0">
                <a:solidFill>
                  <a:prstClr val="black"/>
                </a:solidFill>
                <a:cs typeface="+mn-ea"/>
                <a:sym typeface="+mn-lt"/>
              </a:rPr>
              <a:t>日</a:t>
            </a:r>
          </a:p>
        </p:txBody>
      </p:sp>
      <p:sp>
        <p:nvSpPr>
          <p:cNvPr id="30" name="文本框 29"/>
          <p:cNvSpPr txBox="1"/>
          <p:nvPr/>
        </p:nvSpPr>
        <p:spPr>
          <a:xfrm>
            <a:off x="85896" y="1445696"/>
            <a:ext cx="492443" cy="3369760"/>
          </a:xfrm>
          <a:prstGeom prst="rect">
            <a:avLst/>
          </a:prstGeom>
          <a:noFill/>
        </p:spPr>
        <p:txBody>
          <a:bodyPr vert="eaVert" wrap="square" rtlCol="0">
            <a:spAutoFit/>
          </a:bodyPr>
          <a:lstStyle/>
          <a:p>
            <a:pPr algn="dist"/>
            <a:r>
              <a:rPr lang="zh-CN" altLang="en-US" sz="2000" dirty="0">
                <a:solidFill>
                  <a:prstClr val="black"/>
                </a:solidFill>
                <a:cs typeface="+mn-ea"/>
                <a:sym typeface="+mn-lt"/>
              </a:rPr>
              <a:t>世</a:t>
            </a:r>
            <a:r>
              <a:rPr lang="en-US" altLang="zh-CN" sz="2000" dirty="0">
                <a:solidFill>
                  <a:prstClr val="black"/>
                </a:solidFill>
                <a:cs typeface="+mn-ea"/>
                <a:sym typeface="+mn-lt"/>
              </a:rPr>
              <a:t>/</a:t>
            </a:r>
            <a:r>
              <a:rPr lang="zh-CN" altLang="en-US" sz="2000" dirty="0">
                <a:solidFill>
                  <a:prstClr val="black"/>
                </a:solidFill>
                <a:cs typeface="+mn-ea"/>
                <a:sym typeface="+mn-lt"/>
              </a:rPr>
              <a:t>界</a:t>
            </a:r>
            <a:r>
              <a:rPr lang="en-US" altLang="zh-CN" sz="2000" dirty="0">
                <a:solidFill>
                  <a:prstClr val="black"/>
                </a:solidFill>
                <a:cs typeface="+mn-ea"/>
                <a:sym typeface="+mn-lt"/>
              </a:rPr>
              <a:t>/</a:t>
            </a:r>
            <a:r>
              <a:rPr lang="zh-CN" altLang="en-US" sz="2000" dirty="0">
                <a:solidFill>
                  <a:prstClr val="black"/>
                </a:solidFill>
                <a:cs typeface="+mn-ea"/>
                <a:sym typeface="+mn-lt"/>
              </a:rPr>
              <a:t>环</a:t>
            </a:r>
            <a:r>
              <a:rPr lang="en-US" altLang="zh-CN" sz="2000" dirty="0">
                <a:solidFill>
                  <a:prstClr val="black"/>
                </a:solidFill>
                <a:cs typeface="+mn-ea"/>
                <a:sym typeface="+mn-lt"/>
              </a:rPr>
              <a:t>/</a:t>
            </a:r>
            <a:r>
              <a:rPr lang="zh-CN" altLang="en-US" sz="2000" dirty="0">
                <a:solidFill>
                  <a:prstClr val="black"/>
                </a:solidFill>
                <a:cs typeface="+mn-ea"/>
                <a:sym typeface="+mn-lt"/>
              </a:rPr>
              <a:t>境</a:t>
            </a:r>
            <a:r>
              <a:rPr lang="en-US" altLang="zh-CN" sz="2000" dirty="0">
                <a:solidFill>
                  <a:prstClr val="black"/>
                </a:solidFill>
                <a:cs typeface="+mn-ea"/>
                <a:sym typeface="+mn-lt"/>
              </a:rPr>
              <a:t>/</a:t>
            </a:r>
            <a:r>
              <a:rPr lang="zh-CN" altLang="en-US" sz="2000" dirty="0">
                <a:solidFill>
                  <a:prstClr val="black"/>
                </a:solidFill>
                <a:cs typeface="+mn-ea"/>
                <a:sym typeface="+mn-lt"/>
              </a:rPr>
              <a:t>日</a:t>
            </a:r>
          </a:p>
        </p:txBody>
      </p:sp>
      <p:sp>
        <p:nvSpPr>
          <p:cNvPr id="14" name="文本框 13"/>
          <p:cNvSpPr txBox="1"/>
          <p:nvPr/>
        </p:nvSpPr>
        <p:spPr>
          <a:xfrm>
            <a:off x="4151784" y="5275580"/>
            <a:ext cx="3556000" cy="368300"/>
          </a:xfrm>
          <a:prstGeom prst="rect">
            <a:avLst/>
          </a:prstGeom>
          <a:noFill/>
        </p:spPr>
        <p:txBody>
          <a:bodyPr wrap="square" rtlCol="0">
            <a:spAutoFit/>
          </a:bodyPr>
          <a:lstStyle/>
          <a:p>
            <a:pPr algn="ctr"/>
            <a:r>
              <a:rPr lang="zh-CN" altLang="en-US" smtClean="0">
                <a:solidFill>
                  <a:prstClr val="black"/>
                </a:solidFill>
                <a:cs typeface="+mn-ea"/>
                <a:sym typeface="+mn-lt"/>
              </a:rPr>
              <a:t>汇报人：</a:t>
            </a:r>
            <a:r>
              <a:rPr lang="en-US" altLang="zh-CN" smtClean="0">
                <a:solidFill>
                  <a:prstClr val="black"/>
                </a:solidFill>
                <a:cs typeface="+mn-ea"/>
                <a:sym typeface="+mn-lt"/>
              </a:rPr>
              <a:t>PPT818</a:t>
            </a:r>
            <a:endParaRPr lang="zh-CN" altLang="en-US" dirty="0">
              <a:solidFill>
                <a:prstClr val="black"/>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750"/>
                                        <p:tgtEl>
                                          <p:spTgt spid="3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childTnLst>
                          </p:cTn>
                        </p:par>
                        <p:par>
                          <p:cTn id="24" fill="hold">
                            <p:stCondLst>
                              <p:cond delay="4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750"/>
                                        <p:tgtEl>
                                          <p:spTgt spid="6"/>
                                        </p:tgtEl>
                                      </p:cBhvr>
                                    </p:animEffect>
                                  </p:childTnLst>
                                </p:cTn>
                              </p:par>
                            </p:childTnLst>
                          </p:cTn>
                        </p:par>
                        <p:par>
                          <p:cTn id="28" fill="hold">
                            <p:stCondLst>
                              <p:cond delay="550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65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750"/>
                                        <p:tgtEl>
                                          <p:spTgt spid="18"/>
                                        </p:tgtEl>
                                      </p:cBhvr>
                                    </p:animEffect>
                                  </p:childTnLst>
                                </p:cTn>
                              </p:par>
                            </p:childTnLst>
                          </p:cTn>
                        </p:par>
                        <p:par>
                          <p:cTn id="36" fill="hold">
                            <p:stCondLst>
                              <p:cond delay="7500"/>
                            </p:stCondLst>
                            <p:childTnLst>
                              <p:par>
                                <p:cTn id="37" presetID="6"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750"/>
                                        <p:tgtEl>
                                          <p:spTgt spid="23"/>
                                        </p:tgtEl>
                                      </p:cBhvr>
                                    </p:animEffect>
                                  </p:childTnLst>
                                </p:cTn>
                              </p:par>
                            </p:childTnLst>
                          </p:cTn>
                        </p:par>
                        <p:par>
                          <p:cTn id="40" fill="hold">
                            <p:stCondLst>
                              <p:cond delay="85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750"/>
                                        <p:tgtEl>
                                          <p:spTgt spid="12"/>
                                        </p:tgtEl>
                                      </p:cBhvr>
                                    </p:animEffect>
                                  </p:childTnLst>
                                </p:cTn>
                              </p:par>
                            </p:childTnLst>
                          </p:cTn>
                        </p:par>
                        <p:par>
                          <p:cTn id="44" fill="hold">
                            <p:stCondLst>
                              <p:cond delay="95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bldLvl="0" animBg="1"/>
      <p:bldP spid="18" grpId="0" bldLvl="0" animBg="1"/>
      <p:bldP spid="23" grpId="0" bldLvl="0" animBg="1"/>
      <p:bldP spid="8" grpId="0"/>
      <p:bldP spid="26" grpId="0"/>
      <p:bldP spid="27"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126393" y="3049211"/>
            <a:ext cx="5516880" cy="1014730"/>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6000" b="1" dirty="0">
                <a:cs typeface="+mn-ea"/>
                <a:sym typeface="+mn-lt"/>
              </a:rPr>
              <a:t>世界环境日由来</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3871" y="1842184"/>
            <a:ext cx="1322799" cy="1200329"/>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01</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99"/>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4097"/>
          <p:cNvSpPr txBox="1">
            <a:spLocks noChangeArrowheads="1"/>
          </p:cNvSpPr>
          <p:nvPr/>
        </p:nvSpPr>
        <p:spPr>
          <a:xfrm>
            <a:off x="750003" y="2616649"/>
            <a:ext cx="4910319" cy="4248472"/>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2400" dirty="0">
                <a:cs typeface="+mn-ea"/>
                <a:sym typeface="+mn-lt"/>
              </a:rPr>
              <a:t>          1972年6月5日联合国在瑞典首都斯德哥尔摩召开了联合国人类环境会议，会议通过了《人类环境宣言》，并提出将每年的6月5日定为“世界环境日”。</a:t>
            </a:r>
          </a:p>
        </p:txBody>
      </p:sp>
      <p:sp>
        <p:nvSpPr>
          <p:cNvPr id="16" name="文本框 15"/>
          <p:cNvSpPr txBox="1"/>
          <p:nvPr/>
        </p:nvSpPr>
        <p:spPr>
          <a:xfrm>
            <a:off x="836436" y="1894257"/>
            <a:ext cx="4801314" cy="825419"/>
          </a:xfrm>
          <a:prstGeom prst="rect">
            <a:avLst/>
          </a:prstGeom>
          <a:noFill/>
        </p:spPr>
        <p:txBody>
          <a:bodyPr wrap="none">
            <a:spAutoFit/>
          </a:bodyPr>
          <a:lstStyle/>
          <a:p>
            <a:pPr algn="ctr" eaLnBrk="1" fontAlgn="auto" hangingPunct="1">
              <a:lnSpc>
                <a:spcPct val="150000"/>
              </a:lnSpc>
              <a:spcBef>
                <a:spcPts val="0"/>
              </a:spcBef>
              <a:spcAft>
                <a:spcPts val="0"/>
              </a:spcAft>
              <a:defRPr/>
            </a:pPr>
            <a:r>
              <a:rPr lang="zh-CN" altLang="en-US" sz="3600" kern="10" dirty="0">
                <a:ln w="12700">
                  <a:noFill/>
                  <a:round/>
                </a:ln>
                <a:solidFill>
                  <a:srgbClr val="0E9D70"/>
                </a:solidFill>
                <a:cs typeface="+mn-ea"/>
                <a:sym typeface="+mn-lt"/>
              </a:rPr>
              <a:t>“世界环境日”的由来</a:t>
            </a:r>
          </a:p>
        </p:txBody>
      </p:sp>
      <p:pic>
        <p:nvPicPr>
          <p:cNvPr id="19" name="图片 18" descr="D:\360安全浏览器下载\51miz-E589567-CBC22723.png51miz-E589567-CBC22723"/>
          <p:cNvPicPr>
            <a:picLocks noChangeAspect="1"/>
          </p:cNvPicPr>
          <p:nvPr/>
        </p:nvPicPr>
        <p:blipFill>
          <a:blip r:embed="rId2"/>
          <a:srcRect/>
          <a:stretch>
            <a:fillRect/>
          </a:stretch>
        </p:blipFill>
        <p:spPr>
          <a:xfrm>
            <a:off x="5230813" y="576580"/>
            <a:ext cx="6563360" cy="6563995"/>
          </a:xfrm>
          <a:prstGeom prst="rect">
            <a:avLst/>
          </a:prstGeom>
        </p:spPr>
      </p:pic>
      <p:sp>
        <p:nvSpPr>
          <p:cNvPr id="20" name="文本框 19"/>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5121"/>
          <p:cNvSpPr txBox="1">
            <a:spLocks noChangeArrowheads="1"/>
          </p:cNvSpPr>
          <p:nvPr/>
        </p:nvSpPr>
        <p:spPr>
          <a:xfrm>
            <a:off x="6087928" y="2053773"/>
            <a:ext cx="5181600" cy="4149898"/>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1800" dirty="0">
                <a:solidFill>
                  <a:schemeClr val="tx1">
                    <a:lumMod val="75000"/>
                    <a:lumOff val="25000"/>
                  </a:schemeClr>
                </a:solidFill>
                <a:cs typeface="+mn-ea"/>
                <a:sym typeface="+mn-lt"/>
              </a:rPr>
              <a:t>               </a:t>
            </a:r>
            <a:r>
              <a:rPr lang="zh-CN" altLang="en-US" sz="2800" dirty="0">
                <a:solidFill>
                  <a:schemeClr val="tx1">
                    <a:lumMod val="75000"/>
                    <a:lumOff val="25000"/>
                  </a:schemeClr>
                </a:solidFill>
                <a:cs typeface="+mn-ea"/>
                <a:sym typeface="+mn-lt"/>
              </a:rPr>
              <a:t>世界环境日的意义在于提醒全世界注意地球状况和人类活动对环境的危害。中国从1985年6月5日开始举办纪念世界环境日的活动。</a:t>
            </a:r>
          </a:p>
        </p:txBody>
      </p:sp>
      <p:pic>
        <p:nvPicPr>
          <p:cNvPr id="4" name="图片 3" descr="D:\360安全浏览器下载\51miz-E589586-9E1331AE.png51miz-E589586-9E1331AE"/>
          <p:cNvPicPr>
            <a:picLocks noChangeAspect="1"/>
          </p:cNvPicPr>
          <p:nvPr/>
        </p:nvPicPr>
        <p:blipFill>
          <a:blip r:embed="rId2" cstate="screen"/>
          <a:srcRect/>
          <a:stretch>
            <a:fillRect/>
          </a:stretch>
        </p:blipFill>
        <p:spPr>
          <a:xfrm>
            <a:off x="386715" y="726440"/>
            <a:ext cx="5778500" cy="5761355"/>
          </a:xfrm>
          <a:prstGeom prst="rect">
            <a:avLst/>
          </a:prstGeom>
        </p:spPr>
      </p:pic>
      <p:sp>
        <p:nvSpPr>
          <p:cNvPr id="5" name="文本框 4"/>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6145"/>
          <p:cNvSpPr txBox="1">
            <a:spLocks noChangeArrowheads="1"/>
          </p:cNvSpPr>
          <p:nvPr/>
        </p:nvSpPr>
        <p:spPr>
          <a:xfrm>
            <a:off x="716280" y="1844824"/>
            <a:ext cx="5669280" cy="3514328"/>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dirty="0">
                <a:solidFill>
                  <a:schemeClr val="tx1">
                    <a:lumMod val="75000"/>
                    <a:lumOff val="25000"/>
                  </a:schemeClr>
                </a:solidFill>
                <a:cs typeface="+mn-ea"/>
                <a:sym typeface="+mn-lt"/>
              </a:rPr>
              <a:t>          今年6月5日，是第42个世界环境日。此次世界环境日联合国确定的主题是“思前，食后，厉行节约。”  中国主题是“共呼吸，共奋斗”。</a:t>
            </a:r>
          </a:p>
        </p:txBody>
      </p:sp>
      <p:pic>
        <p:nvPicPr>
          <p:cNvPr id="4" name="图片 3" descr="D:\360安全浏览器下载\51miz-E586729-878A163E.png51miz-E586729-878A163E"/>
          <p:cNvPicPr>
            <a:picLocks noChangeAspect="1"/>
          </p:cNvPicPr>
          <p:nvPr/>
        </p:nvPicPr>
        <p:blipFill>
          <a:blip r:embed="rId2" cstate="screen"/>
          <a:srcRect/>
          <a:stretch>
            <a:fillRect/>
          </a:stretch>
        </p:blipFill>
        <p:spPr>
          <a:xfrm>
            <a:off x="5847080" y="1844675"/>
            <a:ext cx="5755640" cy="3783965"/>
          </a:xfrm>
          <a:prstGeom prst="rect">
            <a:avLst/>
          </a:prstGeom>
        </p:spPr>
      </p:pic>
      <p:sp>
        <p:nvSpPr>
          <p:cNvPr id="5" name="文本框 4"/>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888393" y="3049211"/>
            <a:ext cx="3992880" cy="1014730"/>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6000" b="1" dirty="0">
                <a:cs typeface="+mn-ea"/>
                <a:sym typeface="+mn-lt"/>
              </a:rPr>
              <a:t>环境的影响</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02</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3215680" y="1916832"/>
            <a:ext cx="7088188" cy="92333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5400" dirty="0">
                <a:solidFill>
                  <a:srgbClr val="0E9D70"/>
                </a:solidFill>
                <a:latin typeface="+mn-lt"/>
                <a:ea typeface="+mn-ea"/>
                <a:cs typeface="+mn-ea"/>
                <a:sym typeface="+mn-lt"/>
              </a:rPr>
              <a:t>猜一猜：这是什么？</a:t>
            </a:r>
          </a:p>
        </p:txBody>
      </p:sp>
      <p:sp>
        <p:nvSpPr>
          <p:cNvPr id="3" name="文本框 2"/>
          <p:cNvSpPr txBox="1">
            <a:spLocks noChangeArrowheads="1"/>
          </p:cNvSpPr>
          <p:nvPr/>
        </p:nvSpPr>
        <p:spPr bwMode="auto">
          <a:xfrm>
            <a:off x="4531256" y="3125728"/>
            <a:ext cx="3384376" cy="183024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4000" dirty="0">
                <a:solidFill>
                  <a:schemeClr val="tx1">
                    <a:lumMod val="75000"/>
                    <a:lumOff val="25000"/>
                  </a:schemeClr>
                </a:solidFill>
                <a:latin typeface="+mn-lt"/>
                <a:ea typeface="+mn-ea"/>
                <a:cs typeface="+mn-ea"/>
                <a:sym typeface="+mn-lt"/>
              </a:rPr>
              <a:t>谜底：沙尘暴</a:t>
            </a:r>
          </a:p>
          <a:p>
            <a:pPr eaLnBrk="1" fontAlgn="auto" hangingPunct="1">
              <a:lnSpc>
                <a:spcPct val="150000"/>
              </a:lnSpc>
              <a:spcBef>
                <a:spcPts val="0"/>
              </a:spcBef>
              <a:spcAft>
                <a:spcPts val="0"/>
              </a:spcAft>
              <a:defRPr/>
            </a:pPr>
            <a:r>
              <a:rPr lang="zh-CN" altLang="en-US" sz="4000" dirty="0">
                <a:solidFill>
                  <a:schemeClr val="tx1">
                    <a:lumMod val="75000"/>
                    <a:lumOff val="25000"/>
                  </a:schemeClr>
                </a:solidFill>
                <a:latin typeface="+mn-lt"/>
                <a:ea typeface="+mn-ea"/>
                <a:cs typeface="+mn-ea"/>
                <a:sym typeface="+mn-lt"/>
              </a:rPr>
              <a:t>你猜对了吗？</a:t>
            </a:r>
          </a:p>
        </p:txBody>
      </p:sp>
      <p:pic>
        <p:nvPicPr>
          <p:cNvPr id="5" name="图片 4" descr="D:\360安全浏览器下载\51miz-E1117484-0B2D35BD.png51miz-E1117484-0B2D35BD"/>
          <p:cNvPicPr>
            <a:picLocks noChangeAspect="1"/>
          </p:cNvPicPr>
          <p:nvPr/>
        </p:nvPicPr>
        <p:blipFill>
          <a:blip r:embed="rId2" cstate="screen"/>
          <a:srcRect/>
          <a:stretch>
            <a:fillRect/>
          </a:stretch>
        </p:blipFill>
        <p:spPr>
          <a:xfrm>
            <a:off x="926783" y="2766695"/>
            <a:ext cx="3604260" cy="3604260"/>
          </a:xfrm>
          <a:prstGeom prst="rect">
            <a:avLst/>
          </a:prstGeom>
        </p:spPr>
      </p:pic>
      <p:pic>
        <p:nvPicPr>
          <p:cNvPr id="6" name="图片 5" descr="D:\360安全浏览器下载\51miz-E1117484-0B2D35BD.png51miz-E1117484-0B2D35BD"/>
          <p:cNvPicPr>
            <a:picLocks noChangeAspect="1"/>
          </p:cNvPicPr>
          <p:nvPr/>
        </p:nvPicPr>
        <p:blipFill>
          <a:blip r:embed="rId3" cstate="screen"/>
          <a:srcRect/>
          <a:stretch>
            <a:fillRect/>
          </a:stretch>
        </p:blipFill>
        <p:spPr>
          <a:xfrm flipH="1">
            <a:off x="8063675" y="2877602"/>
            <a:ext cx="3382010" cy="3382645"/>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1500"/>
                            </p:stCondLst>
                            <p:childTnLst>
                              <p:par>
                                <p:cTn id="21" presetID="2" presetClass="entr" presetSubtype="4" fill="hold" grpId="5"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p:bldP spid="3" grpId="1" bldLvl="0"/>
      <p:bldP spid="3" grpId="2" bldLvl="0"/>
      <p:bldP spid="3" grpId="3" bldLvl="0"/>
      <p:bldP spid="3" grpId="4" bldLvl="0"/>
      <p:bldP spid="3" grpId="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196"/>
          <p:cNvSpPr txBox="1">
            <a:spLocks noChangeArrowheads="1"/>
          </p:cNvSpPr>
          <p:nvPr/>
        </p:nvSpPr>
        <p:spPr bwMode="auto">
          <a:xfrm>
            <a:off x="6054482" y="1725168"/>
            <a:ext cx="5275262" cy="3508653"/>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    </a:t>
            </a:r>
            <a:r>
              <a:rPr lang="zh-CN" altLang="en-US" sz="2800" dirty="0">
                <a:solidFill>
                  <a:schemeClr val="tx1">
                    <a:lumMod val="75000"/>
                    <a:lumOff val="25000"/>
                  </a:schemeClr>
                </a:solidFill>
                <a:latin typeface="+mn-lt"/>
                <a:ea typeface="+mn-ea"/>
                <a:cs typeface="+mn-ea"/>
                <a:sym typeface="+mn-lt"/>
              </a:rPr>
              <a:t>1993年5月5日，新疆、甘肃、内蒙古、宁夏等省，遭遇特大沙尘暴，造成85人死亡，264人受伤，12万头牲畜死亡或丢失。农作物受损面积560 万亩。</a:t>
            </a:r>
          </a:p>
        </p:txBody>
      </p:sp>
      <p:pic>
        <p:nvPicPr>
          <p:cNvPr id="4" name="图片 3" descr="D:\360安全浏览器下载\51miz-E1096783-D826B933.png51miz-E1096783-D826B933"/>
          <p:cNvPicPr>
            <a:picLocks noChangeAspect="1"/>
          </p:cNvPicPr>
          <p:nvPr/>
        </p:nvPicPr>
        <p:blipFill>
          <a:blip r:embed="rId2" cstate="screen"/>
          <a:srcRect/>
          <a:stretch>
            <a:fillRect/>
          </a:stretch>
        </p:blipFill>
        <p:spPr>
          <a:xfrm flipH="1">
            <a:off x="445770" y="1216343"/>
            <a:ext cx="5379720" cy="5376545"/>
          </a:xfrm>
          <a:prstGeom prst="rect">
            <a:avLst/>
          </a:prstGeom>
        </p:spPr>
      </p:pic>
      <p:sp>
        <p:nvSpPr>
          <p:cNvPr id="5" name="文本框 4"/>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M0MDk4Nzc4YjljODllMGFjMTBlM2YxZjYzYzJmZWYifQ=="/>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qunpjk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755</Words>
  <Application>Microsoft Office PowerPoint</Application>
  <PresentationFormat>宽屏</PresentationFormat>
  <Paragraphs>90</Paragraphs>
  <Slides>21</Slides>
  <Notes>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21</vt:i4>
      </vt:variant>
    </vt:vector>
  </HeadingPairs>
  <TitlesOfParts>
    <vt:vector size="29" baseType="lpstr">
      <vt:lpstr>等线</vt:lpstr>
      <vt:lpstr>方正粗黑宋简体</vt:lpstr>
      <vt:lpstr>宋体</vt:lpstr>
      <vt:lpstr>微软雅黑</vt:lpstr>
      <vt:lpstr>Arial</vt:lpstr>
      <vt:lpstr>Calibri</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2022-06-02T11:26:09Z</dcterms:created>
  <dcterms:modified xsi:type="dcterms:W3CDTF">2023-01-11T01:39:55Z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56265634D1CF450B86B9EE0939D85AE9</vt:lpwstr>
  </property>
</Properties>
</file>