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08" r:id="rId2"/>
    <p:sldId id="269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271" r:id="rId11"/>
    <p:sldId id="318" r:id="rId12"/>
    <p:sldId id="319" r:id="rId13"/>
    <p:sldId id="332" r:id="rId14"/>
    <p:sldId id="320" r:id="rId15"/>
    <p:sldId id="287" r:id="rId16"/>
    <p:sldId id="322" r:id="rId17"/>
    <p:sldId id="324" r:id="rId18"/>
    <p:sldId id="325" r:id="rId19"/>
    <p:sldId id="326" r:id="rId20"/>
    <p:sldId id="327" r:id="rId21"/>
    <p:sldId id="331" r:id="rId22"/>
    <p:sldId id="333" r:id="rId23"/>
    <p:sldId id="334" r:id="rId24"/>
    <p:sldId id="335" r:id="rId2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317425" y="1228622"/>
            <a:ext cx="9695056" cy="3404748"/>
            <a:chOff x="3775" y="887"/>
            <a:chExt cx="11282" cy="4953"/>
          </a:xfrm>
        </p:grpSpPr>
        <p:sp>
          <p:nvSpPr>
            <p:cNvPr id="3" name="Rectangle 5"/>
            <p:cNvSpPr/>
            <p:nvPr/>
          </p:nvSpPr>
          <p:spPr>
            <a:xfrm>
              <a:off x="3775" y="4810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第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1</a:t>
              </a: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课时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56" y="887"/>
              <a:ext cx="11101" cy="3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14</a:t>
              </a:r>
            </a:p>
            <a:p>
              <a:pPr algn="ctr"/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I remember meeting all of you in Grade 7.</a:t>
              </a:r>
              <a:endParaRPr lang="zh-CN" altLang="en-US" sz="4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37681" y="1659446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75228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8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课后巩固提升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079" y="184282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854792" y="1738899"/>
            <a:ext cx="10564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+mn-ea"/>
              </a:rPr>
              <a:t>Ⅰ.</a:t>
            </a:r>
            <a:r>
              <a:rPr lang="zh-CN" altLang="zh-CN" sz="3000" b="1" dirty="0" smtClean="0">
                <a:latin typeface="+mn-ea"/>
              </a:rPr>
              <a:t>单项选择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1249" y="2199878"/>
            <a:ext cx="10564837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)1.2018·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江西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Susan never gets upset when she has to wait in line. She is very ________.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shy      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honest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funny  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29118" y="243244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28225" y="1294509"/>
            <a:ext cx="1056483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)2.2018·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郴州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—You can only keep the books for two weeks, Tom. Remember ________ them on time.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will.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returning  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return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91502" y="152521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28225" y="969051"/>
            <a:ext cx="1056483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)3.These problems are not so difficult as we thought. I'm sure we can ________ easily.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them out 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them out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them out  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them out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91502" y="123075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28225" y="969051"/>
            <a:ext cx="1056483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)4.2018·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南充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—Have you ever read the traditional story Yu Gong Moves a Mountain?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—Yes, our teacher often advises us ________ more meaningful traditional books.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     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reads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         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read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91502" y="123075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28225" y="1062039"/>
            <a:ext cx="10564837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)5.________ he returns to this place, he is very happy and contented.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Whenever  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Whatever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Wherever  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Whoever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272" y="3833581"/>
            <a:ext cx="11046476" cy="1198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结合本题语境可知，无论何时他回到这个地方，他都非常快乐、心满意足，故所缺的词是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whenever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3" name="矩形 12"/>
          <p:cNvSpPr/>
          <p:nvPr/>
        </p:nvSpPr>
        <p:spPr>
          <a:xfrm>
            <a:off x="1145008" y="135473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8405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86265" y="1011225"/>
            <a:ext cx="10086535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补全对话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方框中有一个多余选项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4669" y="1674342"/>
            <a:ext cx="1131515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Good morning, Mr. Li.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Good morning, everyone. 1.________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That makes me sad, Mr. Li. Your classes have been great.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I'm glad to hear that. 2.________ What do you hope to do in the future, Wang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Hui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I want to be an English teacher, but I hope to get into a good senior high school first.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976902" y="255287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452620" y="390435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5550" y="1277832"/>
            <a:ext cx="1131515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I'm sure you can. 3.________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Yes, last year. I want to do much better this vacation. So I'm going to improve my English in order to teach kids in the future.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That's an excellent plan. You should go for it. 4.________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Thanks a lot. Oh, this weekend we're going to celebrate the end of junior high school. 5.________ And we'd like you to come.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I'd love to. I'll bring a big cake for you.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201266" y="346012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809800" y="4878617"/>
            <a:ext cx="732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72176" y="1446099"/>
            <a:ext cx="1548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570338" y="1029656"/>
          <a:ext cx="11006896" cy="4206240"/>
        </p:xfrm>
        <a:graphic>
          <a:graphicData uri="http://schemas.openxmlformats.org/drawingml/2006/table">
            <a:tbl>
              <a:tblPr/>
              <a:tblGrid>
                <a:gridCol w="11006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2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believe in you.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We'll miss you.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We're having a party.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This is our last class together.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remember you won a prize.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But the future will be exciting, too. 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8405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984739" y="954955"/>
            <a:ext cx="10086535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Ⅲ.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完形填空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613" y="1632864"/>
            <a:ext cx="1131515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One day, the students of Class 6 were reading in the classroom. Mrs. Brown came in and told the whole class that they would have to change __1__ in March. The naughtiest class in the grade could not __2__ it. The pupils all disagreed with the decision, so they shouted when Mrs. Brown said it was because a new pupil would be __3__ the class. The class was in disorder. “Why must we move to another classroom just because someone new is coming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5550" y="1355322"/>
            <a:ext cx="113151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them asked __4__. Mrs. Brown waited patiently before the class without saying anything. The students saw it and they became quiet. Mrs. Brown told them to be __5__ to their new classmate and then she left.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22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课内基础自测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906516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根据句意及汉语提示写出所缺的单词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1966" y="2585863"/>
            <a:ext cx="1130324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doing a ________(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调查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about how to study for a test.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boys and girls are standing in a ________(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一排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need to buy a new ________(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键盘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6" name="矩形 15"/>
          <p:cNvSpPr/>
          <p:nvPr/>
        </p:nvSpPr>
        <p:spPr>
          <a:xfrm>
            <a:off x="3965462" y="2749582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244188" y="3404085"/>
            <a:ext cx="6920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row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474759" y="4114148"/>
            <a:ext cx="1433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keyboard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90358" y="936404"/>
            <a:ext cx="11315155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 following week, the class understood __6__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principal himself brought the new student to their class. __7__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Mr. White pushed the new student to the class because the student was in a wheelchair. Mr. White __8__ the new student as Jeff and asked them to be friendly to him. He said that Jeff now was a __9__ of the class and they should work together. He added, “A house divided against itself cannot stand.” __10__ could fully understand what Mr. White meant at first.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31036" y="1028737"/>
            <a:ext cx="1131515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Over time, they began to understand what their principal meant. Jeff was a __11__ student and often lent a helping hand to students who did not understand __12__ work. They felt very thankful to him. They took turns to wheel him about __13__ they knew well that when someone did something for you, you __14__ do something back in return. Not only did their results __15__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their behavior became better. It was a special year Class 6 would never forget.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5550" y="1277832"/>
            <a:ext cx="1131515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)1.A.partner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classroom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)2.A.try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catch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believe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)3.A.leading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helping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visiting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joining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)4.A.sadly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angrily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seriously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coldly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)5.A.nice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useful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honest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careful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29462" y="1490648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13050" y="2163553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3050" y="2866937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96638" y="3539842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2429" y="4226814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6" grpId="0"/>
      <p:bldP spid="7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5550" y="1277832"/>
            <a:ext cx="1131515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)6.A.why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)7.A.So far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 all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usual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fact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)8.A.mistook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described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introduced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remembered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)9.A.hope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symbol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)10.A.Nobody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Somebody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Anybody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Everybody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29462" y="1490648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13050" y="2163553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3050" y="2866937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96638" y="3539842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2429" y="4226814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6" grpId="0"/>
      <p:bldP spid="7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5550" y="1277832"/>
            <a:ext cx="1131515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)11.A.lucky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strict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funny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bright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)12.A.his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)13.A.if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until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)14.A.should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might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)15.A.appear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 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29462" y="1490648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13050" y="2163553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3050" y="2866937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96638" y="3539842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2429" y="4226814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6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68461" y="2057259"/>
            <a:ext cx="108039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give you an ________(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指示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you must obey it.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new ________(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方法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works well in practice.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02133" y="2236707"/>
            <a:ext cx="1620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815726" y="2915534"/>
            <a:ext cx="1170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906516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用括号中所给单词的适当形式填空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1966" y="2585863"/>
            <a:ext cx="1080399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had some special _________(memory) when I was in the countryside.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remember ________(call) you yesterday and telling you about the matter.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 should encourage children ________ (study) hard.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448531" y="2751012"/>
            <a:ext cx="1465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271138" y="4125116"/>
            <a:ext cx="1055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131884" y="5496358"/>
            <a:ext cx="1237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study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68461" y="2057259"/>
            <a:ext cx="1080399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enjoyed ________ (them) every day of junior high school.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Mr.Wang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guided me ________ (do) much better in math.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40426" y="2267704"/>
            <a:ext cx="16035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themselves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26022" y="3616771"/>
            <a:ext cx="838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2353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193608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Ⅲ.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从方框中选出合适的单词或短语，并用其适当形式填空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1966" y="1779967"/>
            <a:ext cx="1080399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row, take a break, effort,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encourage, because of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We've been busy for hours. We are  tired. Let's ________________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mother often ___________ me not to give up my dream.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15110" y="3994454"/>
            <a:ext cx="1820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a break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61159" y="4695255"/>
            <a:ext cx="1654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encourages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51341" y="1775905"/>
            <a:ext cx="10803997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scored two goals _____________ during the football match.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can't go fishing today _____________ the bad weather.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want to be excellent, you must put more __________ into your work.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49581" y="1949393"/>
            <a:ext cx="1256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row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830981" y="3302037"/>
            <a:ext cx="1536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of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48800" y="4002838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effort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60250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472572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Ⅳ.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1966" y="2260405"/>
            <a:ext cx="1080399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．刘老师在数学课上总是对学生有耐心。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Mr. Liu _______ always ________ ________ the students in math class.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．因为恶劣的天气，运动会被推迟了。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sports meeting was ________ ________ ________ ________ the terrible weather.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336471" y="3131082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911135" y="5154961"/>
            <a:ext cx="5349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            off                because           of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21056" y="3114670"/>
            <a:ext cx="2459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patient      with 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68461" y="1003395"/>
            <a:ext cx="1122574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．这些数学题并不难，每个人都能算出来。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math problems are not difficult and everybody can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．他五岁时开始学习画画。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started to ________ ________ ________ at the age of five.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．无论何时我们有困难，他们总是来帮助我们。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_______ _______ 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always come to help us.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47204" y="2502086"/>
            <a:ext cx="4118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              them             out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14056" y="3931745"/>
            <a:ext cx="41937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                to              paint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69701" y="5298260"/>
            <a:ext cx="5964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Whenever          we             have    difficulties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1137</Words>
  <Application>Microsoft Office PowerPoint</Application>
  <PresentationFormat>宽屏</PresentationFormat>
  <Paragraphs>143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952C9E1DE5B84D05939AFAB76CE13A08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