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91D4-3AE1-448E-8F69-B67E3DFFE77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815D7-ADF5-4B31-AE51-81EB2F7C94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AD1F5A-C855-489E-93A7-AB9BCFE67D7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1AA39-3A97-4239-A89D-1F7751747E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4AA0F1-1D26-4BAB-9648-2EA3B15E0A9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30FBF-C1A3-4269-ABB2-549C1C5EDD2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B85FA4-5872-43CF-9CD5-0AD825E36E4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CF8410-1030-433C-93CD-818BB6C27A2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944ECD-4CE6-4C00-93CB-8599DA3C3713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2C31F-6228-4FE1-9DD7-1DF97FC660F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94CC0-3567-4B13-A43A-A14B4B71DC6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B988E6-A032-48F7-9848-55FE2888E23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BF37C-F53D-41DE-936E-6D5F390715D0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184B79-2960-474D-9DA2-F7EBF0864C6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1D63E1-849A-4D17-8EA8-565D17016A3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33EB42-B5DB-465F-9CF9-3900FB77417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174994-7625-4ED4-BCBF-6B85C9857AD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87085-7611-436F-B4BF-F562D2D6567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EEC2BE-DD41-4713-AD96-54F0DF59F89D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872C2-F102-410E-A56D-8F6608ACDCF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CF7B62-9CBB-4770-8F3B-A8C8F7710211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3EE85A-DDFF-4191-8069-B11DA64F803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CAD956-5585-4DA1-84E6-2AAADFC8339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AED2F5-0B49-499D-8609-F2B157826D0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slide" Target="slide15.xml"/><Relationship Id="rId3" Type="http://schemas.openxmlformats.org/officeDocument/2006/relationships/notesSlide" Target="../notesSlides/notesSlide14.xml"/><Relationship Id="rId7" Type="http://schemas.openxmlformats.org/officeDocument/2006/relationships/slide" Target="slide12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slide" Target="slide16.xml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5.bin"/><Relationship Id="rId4" Type="http://schemas.openxmlformats.org/officeDocument/2006/relationships/audio" Target="../media/audio3.wav"/><Relationship Id="rId9" Type="http://schemas.openxmlformats.org/officeDocument/2006/relationships/slide" Target="slide14.xml"/><Relationship Id="rId1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5.xml"/><Relationship Id="rId7" Type="http://schemas.openxmlformats.org/officeDocument/2006/relationships/slide" Target="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20.bin"/><Relationship Id="rId4" Type="http://schemas.openxmlformats.org/officeDocument/2006/relationships/audio" Target="../media/audio4.wav"/><Relationship Id="rId9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6.wmf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23.bin"/><Relationship Id="rId4" Type="http://schemas.openxmlformats.org/officeDocument/2006/relationships/audio" Target="../media/audio1.wav"/><Relationship Id="rId9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png"/><Relationship Id="rId5" Type="http://schemas.openxmlformats.org/officeDocument/2006/relationships/image" Target="../media/image27.png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GIF"/><Relationship Id="rId4" Type="http://schemas.openxmlformats.org/officeDocument/2006/relationships/hyperlink" Target="&#35841;&#30340;&#38754;&#31215;&#26368;&#22823;.g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image" Target="../media/image5.emf"/><Relationship Id="rId10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10" Type="http://schemas.openxmlformats.org/officeDocument/2006/relationships/image" Target="../media/image15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576103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7200" b="1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5.2 </a:t>
            </a:r>
            <a:r>
              <a:rPr lang="zh-CN" altLang="en-US" sz="7200" b="1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代 数 式</a:t>
            </a:r>
          </a:p>
        </p:txBody>
      </p:sp>
      <p:sp>
        <p:nvSpPr>
          <p:cNvPr id="9" name="矩形 8"/>
          <p:cNvSpPr/>
          <p:nvPr/>
        </p:nvSpPr>
        <p:spPr>
          <a:xfrm>
            <a:off x="2722226" y="515143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CN" altLang="en-US" smtClean="0"/>
              <a:t>做一做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请你用代数式表示：</a:t>
            </a:r>
          </a:p>
          <a:p>
            <a:pPr eaLnBrk="1" hangingPunct="1"/>
            <a:r>
              <a:rPr lang="zh-CN" altLang="en-US" smtClean="0"/>
              <a:t>１．</a:t>
            </a:r>
            <a:r>
              <a:rPr lang="en-US" altLang="zh-CN" smtClean="0"/>
              <a:t>a</a:t>
            </a:r>
            <a:r>
              <a:rPr lang="zh-CN" altLang="en-US" smtClean="0"/>
              <a:t>与比</a:t>
            </a:r>
            <a:r>
              <a:rPr lang="en-US" altLang="zh-CN" smtClean="0"/>
              <a:t>a</a:t>
            </a:r>
            <a:r>
              <a:rPr lang="zh-CN" altLang="en-US" smtClean="0"/>
              <a:t>大２的数的积</a:t>
            </a:r>
            <a:r>
              <a:rPr lang="en-US" altLang="zh-CN" smtClean="0"/>
              <a:t>.</a:t>
            </a:r>
            <a:r>
              <a:rPr lang="zh-CN" altLang="en-US" smtClean="0"/>
              <a:t>　　　</a:t>
            </a:r>
          </a:p>
          <a:p>
            <a:pPr eaLnBrk="1" hangingPunct="1"/>
            <a:r>
              <a:rPr lang="zh-CN" altLang="en-US" smtClean="0"/>
              <a:t>２，</a:t>
            </a:r>
            <a:r>
              <a:rPr lang="en-US" altLang="zh-CN" smtClean="0"/>
              <a:t>a</a:t>
            </a:r>
            <a:r>
              <a:rPr lang="zh-CN" altLang="en-US" smtClean="0"/>
              <a:t>，</a:t>
            </a:r>
            <a:r>
              <a:rPr lang="en-US" altLang="zh-CN" smtClean="0"/>
              <a:t>b</a:t>
            </a:r>
            <a:r>
              <a:rPr lang="zh-CN" altLang="en-US" smtClean="0"/>
              <a:t>两数和的平方与它们的积的差</a:t>
            </a:r>
            <a:r>
              <a:rPr lang="en-US" altLang="zh-CN" smtClean="0"/>
              <a:t>.</a:t>
            </a:r>
            <a:r>
              <a:rPr lang="zh-CN" altLang="en-US" smtClean="0"/>
              <a:t>　　</a:t>
            </a:r>
          </a:p>
          <a:p>
            <a:pPr eaLnBrk="1" hangingPunct="1"/>
            <a:r>
              <a:rPr lang="zh-CN" altLang="en-US" smtClean="0"/>
              <a:t>３，</a:t>
            </a:r>
            <a:r>
              <a:rPr lang="en-US" altLang="zh-CN" smtClean="0"/>
              <a:t>a</a:t>
            </a:r>
            <a:r>
              <a:rPr lang="zh-CN" altLang="en-US" smtClean="0"/>
              <a:t>与</a:t>
            </a:r>
            <a:r>
              <a:rPr lang="en-US" altLang="zh-CN" smtClean="0"/>
              <a:t>b</a:t>
            </a:r>
            <a:r>
              <a:rPr lang="zh-CN" altLang="en-US" smtClean="0"/>
              <a:t>的差与</a:t>
            </a:r>
            <a:r>
              <a:rPr lang="en-US" altLang="zh-CN" smtClean="0"/>
              <a:t>c</a:t>
            </a:r>
            <a:r>
              <a:rPr lang="zh-CN" altLang="en-US" smtClean="0"/>
              <a:t>的平方的和</a:t>
            </a:r>
            <a:r>
              <a:rPr lang="en-US" altLang="zh-CN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CN" altLang="en-US" smtClean="0"/>
              <a:t>列代数式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2017713"/>
            <a:ext cx="8213725" cy="4114800"/>
          </a:xfrm>
        </p:spPr>
        <p:txBody>
          <a:bodyPr/>
          <a:lstStyle/>
          <a:p>
            <a:pPr eaLnBrk="1" hangingPunct="1"/>
            <a:r>
              <a:rPr lang="zh-CN" altLang="en-US" smtClean="0"/>
              <a:t>      可以这样做</a:t>
            </a:r>
            <a:r>
              <a:rPr lang="en-US" altLang="zh-CN" smtClean="0"/>
              <a:t>:</a:t>
            </a:r>
            <a:r>
              <a:rPr lang="zh-CN" altLang="en-US" smtClean="0"/>
              <a:t>分析题意</a:t>
            </a:r>
            <a:r>
              <a:rPr lang="en-US" altLang="zh-CN" smtClean="0"/>
              <a:t>,</a:t>
            </a:r>
            <a:r>
              <a:rPr lang="zh-CN" altLang="en-US" smtClean="0"/>
              <a:t>先找出最后一步运算</a:t>
            </a:r>
            <a:r>
              <a:rPr lang="en-US" altLang="zh-CN" smtClean="0"/>
              <a:t>,</a:t>
            </a:r>
            <a:r>
              <a:rPr lang="zh-CN" altLang="en-US" smtClean="0"/>
              <a:t>定出代数式框架，再逐步添入相应部分</a:t>
            </a:r>
            <a:r>
              <a:rPr lang="en-US" altLang="zh-CN" smtClean="0"/>
              <a:t>.                                                                                                            :</a:t>
            </a:r>
          </a:p>
          <a:p>
            <a:pPr eaLnBrk="1" hangingPunct="1"/>
            <a:r>
              <a:rPr lang="zh-CN" altLang="en-US" smtClean="0"/>
              <a:t>如</a:t>
            </a:r>
            <a:r>
              <a:rPr lang="en-US" altLang="zh-CN" smtClean="0"/>
              <a:t>:a</a:t>
            </a:r>
            <a:r>
              <a:rPr lang="zh-CN" altLang="en-US" smtClean="0"/>
              <a:t>，</a:t>
            </a:r>
            <a:r>
              <a:rPr lang="en-US" altLang="zh-CN" smtClean="0"/>
              <a:t>b</a:t>
            </a:r>
            <a:r>
              <a:rPr lang="zh-CN" altLang="en-US" smtClean="0"/>
              <a:t>两数之积</a:t>
            </a:r>
            <a:r>
              <a:rPr lang="zh-CN" altLang="en-US" smtClean="0">
                <a:solidFill>
                  <a:schemeClr val="hlink"/>
                </a:solidFill>
              </a:rPr>
              <a:t>与</a:t>
            </a:r>
            <a:r>
              <a:rPr lang="zh-CN" altLang="en-US" smtClean="0"/>
              <a:t>　　的</a:t>
            </a:r>
            <a:r>
              <a:rPr lang="zh-CN" altLang="en-US" smtClean="0">
                <a:solidFill>
                  <a:schemeClr val="hlink"/>
                </a:solidFill>
              </a:rPr>
              <a:t>和</a:t>
            </a:r>
            <a:r>
              <a:rPr lang="zh-CN" altLang="en-US" smtClean="0"/>
              <a:t>．</a:t>
            </a:r>
          </a:p>
          <a:p>
            <a:pPr eaLnBrk="1" hangingPunct="1"/>
            <a:endParaRPr lang="zh-CN" altLang="en-US" smtClean="0"/>
          </a:p>
          <a:p>
            <a:pPr eaLnBrk="1" hangingPunct="1"/>
            <a:r>
              <a:rPr lang="en-US" altLang="zh-CN" smtClean="0"/>
              <a:t>a,8</a:t>
            </a:r>
            <a:r>
              <a:rPr lang="zh-CN" altLang="en-US" smtClean="0"/>
              <a:t>两数之和</a:t>
            </a:r>
            <a:r>
              <a:rPr lang="zh-CN" altLang="en-US" smtClean="0">
                <a:solidFill>
                  <a:schemeClr val="hlink"/>
                </a:solidFill>
              </a:rPr>
              <a:t>与</a:t>
            </a:r>
            <a:r>
              <a:rPr lang="en-US" altLang="zh-CN" smtClean="0"/>
              <a:t>b</a:t>
            </a:r>
            <a:r>
              <a:rPr lang="zh-CN" altLang="en-US" smtClean="0"/>
              <a:t>，</a:t>
            </a:r>
            <a:r>
              <a:rPr lang="en-US" altLang="zh-CN" smtClean="0"/>
              <a:t>c</a:t>
            </a:r>
            <a:r>
              <a:rPr lang="zh-CN" altLang="en-US" smtClean="0"/>
              <a:t>两数之差的</a:t>
            </a:r>
            <a:r>
              <a:rPr lang="zh-CN" altLang="en-US" smtClean="0">
                <a:solidFill>
                  <a:schemeClr val="hlink"/>
                </a:solidFill>
              </a:rPr>
              <a:t>积．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219700" y="3860800"/>
          <a:ext cx="5397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公式" r:id="rId4" imgW="127000" imgH="228600" progId="Equation.3">
                  <p:embed/>
                </p:oleObj>
              </mc:Choice>
              <mc:Fallback>
                <p:oleObj name="公式" r:id="rId4" imgW="127000" imgH="2286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860800"/>
                        <a:ext cx="5397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CN" altLang="en-US" smtClean="0"/>
              <a:t>做一做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/>
            <a:r>
              <a:rPr lang="zh-CN" altLang="en-US" smtClean="0"/>
              <a:t>请你用代数式表示：</a:t>
            </a:r>
          </a:p>
          <a:p>
            <a:pPr eaLnBrk="1" hangingPunct="1"/>
            <a:r>
              <a:rPr lang="en-US" altLang="zh-CN" smtClean="0"/>
              <a:t>1</a:t>
            </a:r>
            <a:r>
              <a:rPr lang="zh-CN" altLang="en-US" smtClean="0"/>
              <a:t>，</a:t>
            </a:r>
            <a:r>
              <a:rPr lang="en-US" altLang="zh-CN" smtClean="0"/>
              <a:t>a</a:t>
            </a:r>
            <a:r>
              <a:rPr lang="zh-CN" altLang="en-US" smtClean="0"/>
              <a:t>，</a:t>
            </a:r>
            <a:r>
              <a:rPr lang="en-US" altLang="zh-CN" smtClean="0"/>
              <a:t>b</a:t>
            </a:r>
            <a:r>
              <a:rPr lang="zh-CN" altLang="en-US" smtClean="0"/>
              <a:t>两数和的平方　　它们的积的　　．</a:t>
            </a:r>
          </a:p>
          <a:p>
            <a:pPr eaLnBrk="1" hangingPunct="1"/>
            <a:r>
              <a:rPr lang="en-US" altLang="zh-CN" smtClean="0"/>
              <a:t>2</a:t>
            </a:r>
            <a:r>
              <a:rPr lang="zh-CN" altLang="en-US" smtClean="0"/>
              <a:t>，</a:t>
            </a:r>
            <a:r>
              <a:rPr lang="en-US" altLang="zh-CN" smtClean="0"/>
              <a:t>a</a:t>
            </a:r>
            <a:r>
              <a:rPr lang="zh-CN" altLang="en-US" smtClean="0"/>
              <a:t>与</a:t>
            </a:r>
            <a:r>
              <a:rPr lang="en-US" altLang="zh-CN" smtClean="0"/>
              <a:t>b</a:t>
            </a:r>
            <a:r>
              <a:rPr lang="zh-CN" altLang="en-US" smtClean="0"/>
              <a:t>的差　</a:t>
            </a:r>
            <a:r>
              <a:rPr lang="en-US" altLang="zh-CN" smtClean="0"/>
              <a:t>c</a:t>
            </a:r>
            <a:r>
              <a:rPr lang="zh-CN" altLang="en-US" smtClean="0"/>
              <a:t>的平方的</a:t>
            </a:r>
          </a:p>
          <a:p>
            <a:pPr eaLnBrk="1" hangingPunct="1">
              <a:buFontTx/>
              <a:buNone/>
            </a:pPr>
            <a:endParaRPr lang="zh-CN" altLang="en-US" smtClean="0"/>
          </a:p>
          <a:p>
            <a:pPr eaLnBrk="1" hangingPunct="1">
              <a:buFontTx/>
              <a:buNone/>
            </a:pPr>
            <a:r>
              <a:rPr lang="zh-CN" altLang="en-US" smtClean="0"/>
              <a:t> </a:t>
            </a:r>
            <a:r>
              <a:rPr lang="en-US" altLang="zh-CN" smtClean="0"/>
              <a:t>4  x, y</a:t>
            </a:r>
            <a:r>
              <a:rPr lang="zh-CN" altLang="en-US" smtClean="0"/>
              <a:t>两数和的平方      它们差的平方</a:t>
            </a:r>
          </a:p>
          <a:p>
            <a:pPr eaLnBrk="1" hangingPunct="1">
              <a:buFontTx/>
              <a:buNone/>
            </a:pPr>
            <a:endParaRPr lang="zh-CN" altLang="en-US" smtClean="0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5580063" y="25654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与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979613" y="3068638"/>
            <a:ext cx="1081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差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916238" y="2997200"/>
            <a:ext cx="2736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9999"/>
                </a:solidFill>
              </a:rPr>
              <a:t>（</a:t>
            </a:r>
            <a:r>
              <a:rPr lang="en-US" altLang="zh-CN" sz="2800">
                <a:solidFill>
                  <a:srgbClr val="009999"/>
                </a:solidFill>
              </a:rPr>
              <a:t>a</a:t>
            </a:r>
            <a:r>
              <a:rPr lang="zh-CN" altLang="en-US" sz="2800">
                <a:solidFill>
                  <a:srgbClr val="009999"/>
                </a:solidFill>
              </a:rPr>
              <a:t>＋</a:t>
            </a:r>
            <a:r>
              <a:rPr lang="en-US" altLang="zh-CN" sz="2800">
                <a:solidFill>
                  <a:srgbClr val="009999"/>
                </a:solidFill>
              </a:rPr>
              <a:t>b</a:t>
            </a:r>
            <a:r>
              <a:rPr lang="zh-CN" altLang="en-US" sz="2800">
                <a:solidFill>
                  <a:srgbClr val="009999"/>
                </a:solidFill>
              </a:rPr>
              <a:t>）</a:t>
            </a:r>
            <a:r>
              <a:rPr lang="zh-CN" altLang="en-US" sz="2800" baseline="30000">
                <a:solidFill>
                  <a:srgbClr val="009999"/>
                </a:solidFill>
              </a:rPr>
              <a:t>２</a:t>
            </a:r>
            <a:r>
              <a:rPr lang="zh-CN" altLang="en-US" sz="2800">
                <a:solidFill>
                  <a:srgbClr val="009999"/>
                </a:solidFill>
              </a:rPr>
              <a:t>－</a:t>
            </a:r>
            <a:r>
              <a:rPr lang="en-US" altLang="zh-CN" sz="2800">
                <a:solidFill>
                  <a:srgbClr val="009999"/>
                </a:solidFill>
              </a:rPr>
              <a:t>ab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6084888" y="3644900"/>
            <a:ext cx="107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和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779838" y="3644900"/>
            <a:ext cx="1081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与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2916238" y="4221163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9999"/>
                </a:solidFill>
              </a:rPr>
              <a:t>（</a:t>
            </a:r>
            <a:r>
              <a:rPr lang="en-US" altLang="zh-CN" sz="2800">
                <a:solidFill>
                  <a:srgbClr val="009999"/>
                </a:solidFill>
              </a:rPr>
              <a:t>a</a:t>
            </a:r>
            <a:r>
              <a:rPr lang="zh-CN" altLang="en-US" sz="2800">
                <a:solidFill>
                  <a:srgbClr val="009999"/>
                </a:solidFill>
              </a:rPr>
              <a:t>－</a:t>
            </a:r>
            <a:r>
              <a:rPr lang="en-US" altLang="zh-CN" sz="2800">
                <a:solidFill>
                  <a:srgbClr val="009999"/>
                </a:solidFill>
              </a:rPr>
              <a:t>b</a:t>
            </a:r>
            <a:r>
              <a:rPr lang="zh-CN" altLang="en-US" sz="2800">
                <a:solidFill>
                  <a:srgbClr val="009999"/>
                </a:solidFill>
              </a:rPr>
              <a:t>）＋</a:t>
            </a:r>
            <a:r>
              <a:rPr lang="en-US" altLang="zh-CN" sz="2800">
                <a:solidFill>
                  <a:srgbClr val="009999"/>
                </a:solidFill>
              </a:rPr>
              <a:t>c</a:t>
            </a:r>
            <a:r>
              <a:rPr lang="zh-CN" altLang="en-US" sz="2800" baseline="30000">
                <a:solidFill>
                  <a:srgbClr val="009999"/>
                </a:solidFill>
              </a:rPr>
              <a:t>２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4859338" y="486886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</a:rPr>
              <a:t>减去</a:t>
            </a: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4211638" y="551656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009999"/>
                </a:solidFill>
              </a:rPr>
              <a:t>(X+y)</a:t>
            </a:r>
            <a:r>
              <a:rPr lang="en-US" altLang="zh-CN" sz="2400" baseline="30000">
                <a:solidFill>
                  <a:srgbClr val="009999"/>
                </a:solidFill>
              </a:rPr>
              <a:t>2</a:t>
            </a:r>
            <a:r>
              <a:rPr lang="en-US" altLang="zh-CN" sz="2400">
                <a:solidFill>
                  <a:srgbClr val="009999"/>
                </a:solidFill>
              </a:rPr>
              <a:t>--(x-y)</a:t>
            </a:r>
            <a:r>
              <a:rPr lang="en-US" altLang="zh-CN" sz="2400" baseline="30000">
                <a:solidFill>
                  <a:srgbClr val="009999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123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/>
      <p:bldP spid="123910" grpId="0"/>
      <p:bldP spid="123912" grpId="0"/>
      <p:bldP spid="123913" grpId="0"/>
      <p:bldP spid="1239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143000"/>
          </a:xfrm>
        </p:spPr>
        <p:txBody>
          <a:bodyPr anchor="b"/>
          <a:lstStyle/>
          <a:p>
            <a:pPr eaLnBrk="1" hangingPunct="1"/>
            <a:r>
              <a:rPr lang="zh-CN" altLang="en-US" smtClean="0"/>
              <a:t>用代数式表示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89138"/>
            <a:ext cx="8459788" cy="4797425"/>
          </a:xfrm>
        </p:spPr>
        <p:txBody>
          <a:bodyPr/>
          <a:lstStyle/>
          <a:p>
            <a:pPr eaLnBrk="1" hangingPunct="1"/>
            <a:r>
              <a:rPr lang="zh-CN" altLang="en-US" sz="2800" b="1" smtClean="0">
                <a:solidFill>
                  <a:schemeClr val="tx2"/>
                </a:solidFill>
              </a:rPr>
              <a:t>百位数字是</a:t>
            </a:r>
            <a:r>
              <a:rPr lang="en-US" altLang="zh-CN" sz="2800" b="1" smtClean="0">
                <a:solidFill>
                  <a:schemeClr val="tx2"/>
                </a:solidFill>
              </a:rPr>
              <a:t>a</a:t>
            </a:r>
            <a:r>
              <a:rPr lang="zh-CN" altLang="en-US" sz="2800" b="1" smtClean="0">
                <a:solidFill>
                  <a:schemeClr val="tx2"/>
                </a:solidFill>
              </a:rPr>
              <a:t>，十为数字是</a:t>
            </a:r>
            <a:r>
              <a:rPr lang="en-US" altLang="zh-CN" sz="2800" b="1" smtClean="0">
                <a:solidFill>
                  <a:schemeClr val="tx2"/>
                </a:solidFill>
              </a:rPr>
              <a:t>b</a:t>
            </a:r>
            <a:r>
              <a:rPr lang="zh-CN" altLang="en-US" sz="2800" b="1" smtClean="0">
                <a:solidFill>
                  <a:schemeClr val="tx2"/>
                </a:solidFill>
              </a:rPr>
              <a:t>，个位数字是</a:t>
            </a:r>
            <a:r>
              <a:rPr lang="en-US" altLang="zh-CN" sz="2800" b="1" smtClean="0">
                <a:solidFill>
                  <a:schemeClr val="tx2"/>
                </a:solidFill>
              </a:rPr>
              <a:t>c</a:t>
            </a:r>
            <a:r>
              <a:rPr lang="zh-CN" altLang="en-US" sz="2800" b="1" smtClean="0">
                <a:solidFill>
                  <a:schemeClr val="tx2"/>
                </a:solidFill>
              </a:rPr>
              <a:t>的三位数</a:t>
            </a:r>
          </a:p>
          <a:p>
            <a:pPr eaLnBrk="1" hangingPunct="1"/>
            <a:endParaRPr lang="zh-CN" altLang="en-US" sz="2800" b="1" smtClean="0">
              <a:solidFill>
                <a:schemeClr val="tx2"/>
              </a:solidFill>
            </a:endParaRPr>
          </a:p>
          <a:p>
            <a:pPr eaLnBrk="1" hangingPunct="1"/>
            <a:endParaRPr lang="zh-CN" altLang="en-US" sz="2800" b="1" smtClean="0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sz="2800" b="1" smtClean="0">
                <a:solidFill>
                  <a:schemeClr val="tx2"/>
                </a:solidFill>
              </a:rPr>
              <a:t>用含一个字母的代数式表示三个连续的整数，并写出它们的和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2484438" y="32131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9999"/>
                </a:solidFill>
              </a:rPr>
              <a:t>１００</a:t>
            </a:r>
            <a:r>
              <a:rPr lang="en-US" altLang="zh-CN" sz="3200">
                <a:solidFill>
                  <a:srgbClr val="009999"/>
                </a:solidFill>
              </a:rPr>
              <a:t>a</a:t>
            </a:r>
            <a:r>
              <a:rPr lang="zh-CN" altLang="en-US" sz="3200">
                <a:solidFill>
                  <a:srgbClr val="009999"/>
                </a:solidFill>
              </a:rPr>
              <a:t>＋１０</a:t>
            </a:r>
            <a:r>
              <a:rPr lang="en-US" altLang="zh-CN" sz="3200">
                <a:solidFill>
                  <a:srgbClr val="009999"/>
                </a:solidFill>
              </a:rPr>
              <a:t>b</a:t>
            </a:r>
            <a:r>
              <a:rPr lang="zh-CN" altLang="en-US" sz="3200">
                <a:solidFill>
                  <a:srgbClr val="009999"/>
                </a:solidFill>
              </a:rPr>
              <a:t>＋</a:t>
            </a:r>
            <a:r>
              <a:rPr lang="en-US" altLang="zh-CN" sz="3200">
                <a:solidFill>
                  <a:srgbClr val="009999"/>
                </a:solidFill>
              </a:rPr>
              <a:t>c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124075" y="4868863"/>
            <a:ext cx="5327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9999"/>
                </a:solidFill>
              </a:rPr>
              <a:t>（</a:t>
            </a:r>
            <a:r>
              <a:rPr lang="en-US" altLang="zh-CN" sz="3200">
                <a:solidFill>
                  <a:srgbClr val="009999"/>
                </a:solidFill>
              </a:rPr>
              <a:t>m-1</a:t>
            </a:r>
            <a:r>
              <a:rPr lang="zh-CN" altLang="en-US" sz="3200">
                <a:solidFill>
                  <a:srgbClr val="009999"/>
                </a:solidFill>
              </a:rPr>
              <a:t>）＋</a:t>
            </a:r>
            <a:r>
              <a:rPr lang="en-US" altLang="zh-CN" sz="3200">
                <a:solidFill>
                  <a:srgbClr val="009999"/>
                </a:solidFill>
              </a:rPr>
              <a:t>m</a:t>
            </a:r>
            <a:r>
              <a:rPr lang="zh-CN" altLang="en-US" sz="3200">
                <a:solidFill>
                  <a:srgbClr val="009999"/>
                </a:solidFill>
              </a:rPr>
              <a:t>＋（</a:t>
            </a:r>
            <a:r>
              <a:rPr lang="en-US" altLang="zh-CN" sz="3200">
                <a:solidFill>
                  <a:srgbClr val="009999"/>
                </a:solidFill>
              </a:rPr>
              <a:t>m</a:t>
            </a:r>
            <a:r>
              <a:rPr lang="zh-CN" altLang="en-US" sz="3200">
                <a:solidFill>
                  <a:srgbClr val="009999"/>
                </a:solidFill>
              </a:rPr>
              <a:t>＋１）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2627313" y="5661025"/>
            <a:ext cx="31416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9999"/>
                </a:solidFill>
              </a:rPr>
              <a:t>m+(m+1)+(m+2)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3519488" cy="838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2700">
                  <a:solidFill>
                    <a:srgbClr val="B2B2B2"/>
                  </a:solidFill>
                  <a:round/>
                </a:ln>
                <a:solidFill>
                  <a:srgbClr val="0066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</a:rPr>
              <a:t>砸金蛋</a:t>
            </a:r>
          </a:p>
        </p:txBody>
      </p:sp>
      <p:graphicFrame>
        <p:nvGraphicFramePr>
          <p:cNvPr id="38915" name="Object 3">
            <a:hlinkClick r:id="" action="ppaction://hlinkshowjump?jump=nextslide"/>
          </p:cNvPr>
          <p:cNvGraphicFramePr>
            <a:graphicFrameLocks noChangeAspect="1"/>
          </p:cNvGraphicFramePr>
          <p:nvPr/>
        </p:nvGraphicFramePr>
        <p:xfrm>
          <a:off x="1258888" y="2060575"/>
          <a:ext cx="1541462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Flash 文档" r:id="rId5" imgW="2472690" imgH="3620770" progId="Flash.Movie">
                  <p:embed/>
                </p:oleObj>
              </mc:Choice>
              <mc:Fallback>
                <p:oleObj name="Flash 文档" r:id="rId5" imgW="2472690" imgH="3620770" progId="Flash.Movie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060575"/>
                        <a:ext cx="1541462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 Box 4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78130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1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635375" y="4437063"/>
          <a:ext cx="154146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Flash 文档" r:id="rId8" imgW="2472690" imgH="3620770" progId="Flash.Movie">
                  <p:embed/>
                </p:oleObj>
              </mc:Choice>
              <mc:Fallback>
                <p:oleObj name="Flash 文档" r:id="rId8" imgW="2472690" imgH="3620770" progId="Flash.Movie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437063"/>
                        <a:ext cx="154146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4140200" y="5084763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5</a:t>
            </a:r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258888" y="4365625"/>
          <a:ext cx="1541462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Flash 文档" r:id="rId10" imgW="2472690" imgH="3620770" progId="Flash.Movie">
                  <p:embed/>
                </p:oleObj>
              </mc:Choice>
              <mc:Fallback>
                <p:oleObj name="Flash 文档" r:id="rId10" imgW="2472690" imgH="3620770" progId="Flash.Movie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625"/>
                        <a:ext cx="1541462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Text Box 8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835150" y="5013325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4</a:t>
            </a: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492500" y="2133600"/>
          <a:ext cx="1541463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Flash 文档" r:id="rId12" imgW="2472690" imgH="3620770" progId="Flash.Movie">
                  <p:embed/>
                </p:oleObj>
              </mc:Choice>
              <mc:Fallback>
                <p:oleObj name="Flash 文档" r:id="rId12" imgW="2472690" imgH="3620770" progId="Flash.Movie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133600"/>
                        <a:ext cx="1541463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Text Box 10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3924300" y="27813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2</a:t>
            </a:r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6156325" y="4365625"/>
          <a:ext cx="1541463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Flash 文档" r:id="rId14" imgW="2472690" imgH="3620770" progId="Flash.Movie">
                  <p:embed/>
                </p:oleObj>
              </mc:Choice>
              <mc:Fallback>
                <p:oleObj name="Flash 文档" r:id="rId14" imgW="2472690" imgH="3620770" progId="Flash.Movie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365625"/>
                        <a:ext cx="1541463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Text Box 1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5013325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6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6011863" y="2060575"/>
          <a:ext cx="1541462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Flash 文档" r:id="rId15" imgW="2472690" imgH="3620770" progId="Flash.Movie">
                  <p:embed/>
                </p:oleObj>
              </mc:Choice>
              <mc:Fallback>
                <p:oleObj name="Flash 文档" r:id="rId15" imgW="2472690" imgH="3620770" progId="Flash.Movie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060575"/>
                        <a:ext cx="1541462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6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5400" b="1">
                <a:solidFill>
                  <a:srgbClr val="000000"/>
                </a:solidFill>
                <a:latin typeface="方正水柱简体" pitchFamily="2" charset="-122"/>
                <a:ea typeface="方正水柱简体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8488" y="533400"/>
            <a:ext cx="7275512" cy="946150"/>
          </a:xfrm>
        </p:spPr>
        <p:txBody>
          <a:bodyPr anchor="b"/>
          <a:lstStyle/>
          <a:p>
            <a:pPr eaLnBrk="1" hangingPunct="1"/>
            <a:r>
              <a:rPr lang="en-US" altLang="zh-CN" sz="5400" b="1" smtClean="0">
                <a:solidFill>
                  <a:srgbClr val="006600"/>
                </a:solidFill>
                <a:hlinkClick r:id="" action="ppaction://noaction">
                  <a:snd r:embed="rId4" name="applause.wav"/>
                </a:hlinkClick>
              </a:rPr>
              <a:t>1</a:t>
            </a:r>
            <a:r>
              <a:rPr lang="zh-CN" altLang="en-US" sz="5400" b="1" smtClean="0">
                <a:solidFill>
                  <a:srgbClr val="006600"/>
                </a:solidFill>
                <a:hlinkClick r:id="" action="ppaction://noaction">
                  <a:snd r:embed="rId4" name="applause.wav"/>
                </a:hlinkClick>
              </a:rPr>
              <a:t>号金蛋：个人加</a:t>
            </a:r>
            <a:r>
              <a:rPr lang="en-US" altLang="zh-CN" sz="5400" b="1" smtClean="0">
                <a:solidFill>
                  <a:srgbClr val="006600"/>
                </a:solidFill>
                <a:hlinkClick r:id="" action="ppaction://noaction">
                  <a:snd r:embed="rId4" name="applause.wav"/>
                </a:hlinkClick>
              </a:rPr>
              <a:t>2</a:t>
            </a:r>
            <a:r>
              <a:rPr lang="zh-CN" altLang="en-US" sz="5400" b="1" smtClean="0">
                <a:solidFill>
                  <a:srgbClr val="006600"/>
                </a:solidFill>
                <a:hlinkClick r:id="" action="ppaction://noaction">
                  <a:snd r:embed="rId4" name="applause.wav"/>
                </a:hlinkClick>
              </a:rPr>
              <a:t>分</a:t>
            </a:r>
            <a:endParaRPr lang="zh-CN" altLang="en-US" sz="5400" b="1" smtClean="0">
              <a:solidFill>
                <a:srgbClr val="0066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351713" cy="968375"/>
          </a:xfrm>
        </p:spPr>
        <p:txBody>
          <a:bodyPr/>
          <a:lstStyle/>
          <a:p>
            <a:pPr marL="447675" indent="-447675" eaLnBrk="1" hangingPunct="1"/>
            <a:r>
              <a:rPr lang="zh-CN" altLang="en-US" sz="3600" b="1" smtClean="0">
                <a:solidFill>
                  <a:schemeClr val="tx2"/>
                </a:solidFill>
                <a:latin typeface="宋体" panose="02010600030101010101" pitchFamily="2" charset="-122"/>
              </a:rPr>
              <a:t>指出下列代数式的意义表示</a:t>
            </a:r>
            <a:r>
              <a:rPr lang="en-US" altLang="zh-CN" sz="3600" b="1" smtClean="0">
                <a:solidFill>
                  <a:schemeClr val="tx2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2205038"/>
            <a:ext cx="914400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2x-    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6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(2)2</a:t>
            </a:r>
            <a:r>
              <a:rPr lang="zh-CN" altLang="en-US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x-  </a:t>
            </a:r>
            <a:r>
              <a:rPr lang="zh-CN" altLang="en-US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>
              <a:solidFill>
                <a:srgbClr val="000066"/>
              </a:solidFill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 </a:t>
            </a:r>
            <a:r>
              <a:rPr lang="en-US" altLang="zh-CN" sz="3200" b="1">
                <a:solidFill>
                  <a:srgbClr val="000066"/>
                </a:solidFill>
              </a:rPr>
              <a:t>a</a:t>
            </a:r>
            <a:r>
              <a:rPr lang="en-US" altLang="zh-CN" sz="3200" b="1" baseline="30000">
                <a:solidFill>
                  <a:srgbClr val="000066"/>
                </a:solidFill>
              </a:rPr>
              <a:t>3</a:t>
            </a:r>
            <a:r>
              <a:rPr lang="en-US" altLang="zh-CN" sz="3200" b="1">
                <a:solidFill>
                  <a:srgbClr val="000066"/>
                </a:solidFill>
              </a:rPr>
              <a:t>-b</a:t>
            </a:r>
            <a:r>
              <a:rPr lang="en-US" altLang="zh-CN" sz="3200" b="1" baseline="30000">
                <a:solidFill>
                  <a:srgbClr val="000066"/>
                </a:solidFill>
              </a:rPr>
              <a:t>3</a:t>
            </a:r>
          </a:p>
        </p:txBody>
      </p:sp>
      <p:pic>
        <p:nvPicPr>
          <p:cNvPr id="39941" name="Picture 5" descr="xs03gif3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5492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 descr="pain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311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126288" y="5911850"/>
            <a:ext cx="2017712" cy="946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>
                <a:solidFill>
                  <a:srgbClr val="006600"/>
                </a:solidFill>
              </a:rPr>
              <a:t>返回</a:t>
            </a: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1676400" y="22860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127000" imgH="228600" progId="Equation.3">
                  <p:embed/>
                </p:oleObj>
              </mc:Choice>
              <mc:Fallback>
                <p:oleObj name="Equation" r:id="rId8" imgW="127000" imgH="2286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2057400" y="38100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0" imgW="127000" imgH="228600" progId="Equation.3">
                  <p:embed/>
                </p:oleObj>
              </mc:Choice>
              <mc:Fallback>
                <p:oleObj name="Equation" r:id="rId10" imgW="127000" imgH="2286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图片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9088" cy="693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3" name="Group 3"/>
          <p:cNvGrpSpPr/>
          <p:nvPr/>
        </p:nvGrpSpPr>
        <p:grpSpPr bwMode="auto">
          <a:xfrm>
            <a:off x="4610100" y="2667000"/>
            <a:ext cx="4176713" cy="3236913"/>
            <a:chOff x="2789" y="709"/>
            <a:chExt cx="2685" cy="1995"/>
          </a:xfrm>
        </p:grpSpPr>
        <p:grpSp>
          <p:nvGrpSpPr>
            <p:cNvPr id="40974" name="Group 4"/>
            <p:cNvGrpSpPr/>
            <p:nvPr/>
          </p:nvGrpSpPr>
          <p:grpSpPr bwMode="auto">
            <a:xfrm>
              <a:off x="2789" y="709"/>
              <a:ext cx="2586" cy="1995"/>
              <a:chOff x="1565" y="1480"/>
              <a:chExt cx="2222" cy="1814"/>
            </a:xfrm>
          </p:grpSpPr>
          <p:sp>
            <p:nvSpPr>
              <p:cNvPr id="128005" name="Oval 5"/>
              <p:cNvSpPr>
                <a:spLocks noChangeArrowheads="1"/>
              </p:cNvSpPr>
              <p:nvPr/>
            </p:nvSpPr>
            <p:spPr bwMode="auto">
              <a:xfrm>
                <a:off x="1565" y="2886"/>
                <a:ext cx="2222" cy="40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1" name="Line 6"/>
              <p:cNvSpPr>
                <a:spLocks noChangeShapeType="1"/>
              </p:cNvSpPr>
              <p:nvPr/>
            </p:nvSpPr>
            <p:spPr bwMode="auto">
              <a:xfrm>
                <a:off x="1701" y="1797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2" name="Line 7"/>
              <p:cNvSpPr>
                <a:spLocks noChangeShapeType="1"/>
              </p:cNvSpPr>
              <p:nvPr/>
            </p:nvSpPr>
            <p:spPr bwMode="auto">
              <a:xfrm>
                <a:off x="2426" y="1888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3" name="Line 8"/>
              <p:cNvSpPr>
                <a:spLocks noChangeShapeType="1"/>
              </p:cNvSpPr>
              <p:nvPr/>
            </p:nvSpPr>
            <p:spPr bwMode="auto">
              <a:xfrm>
                <a:off x="2789" y="1888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4" name="Line 9"/>
              <p:cNvSpPr>
                <a:spLocks noChangeShapeType="1"/>
              </p:cNvSpPr>
              <p:nvPr/>
            </p:nvSpPr>
            <p:spPr bwMode="auto">
              <a:xfrm>
                <a:off x="3107" y="1888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5" name="Line 10"/>
              <p:cNvSpPr>
                <a:spLocks noChangeShapeType="1"/>
              </p:cNvSpPr>
              <p:nvPr/>
            </p:nvSpPr>
            <p:spPr bwMode="auto">
              <a:xfrm>
                <a:off x="3379" y="1842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6" name="Line 11"/>
              <p:cNvSpPr>
                <a:spLocks noChangeShapeType="1"/>
              </p:cNvSpPr>
              <p:nvPr/>
            </p:nvSpPr>
            <p:spPr bwMode="auto">
              <a:xfrm>
                <a:off x="3606" y="1797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7" name="Line 12"/>
              <p:cNvSpPr>
                <a:spLocks noChangeShapeType="1"/>
              </p:cNvSpPr>
              <p:nvPr/>
            </p:nvSpPr>
            <p:spPr bwMode="auto">
              <a:xfrm>
                <a:off x="1927" y="1842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8" name="Line 13"/>
              <p:cNvSpPr>
                <a:spLocks noChangeShapeType="1"/>
              </p:cNvSpPr>
              <p:nvPr/>
            </p:nvSpPr>
            <p:spPr bwMode="auto">
              <a:xfrm>
                <a:off x="2154" y="1888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89" name="Line 14"/>
              <p:cNvSpPr>
                <a:spLocks noChangeShapeType="1"/>
              </p:cNvSpPr>
              <p:nvPr/>
            </p:nvSpPr>
            <p:spPr bwMode="auto">
              <a:xfrm>
                <a:off x="1565" y="1706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0990" name="Line 15"/>
              <p:cNvSpPr>
                <a:spLocks noChangeShapeType="1"/>
              </p:cNvSpPr>
              <p:nvPr/>
            </p:nvSpPr>
            <p:spPr bwMode="auto">
              <a:xfrm>
                <a:off x="3787" y="1661"/>
                <a:ext cx="0" cy="14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8016" name="Oval 16"/>
              <p:cNvSpPr>
                <a:spLocks noChangeArrowheads="1"/>
              </p:cNvSpPr>
              <p:nvPr/>
            </p:nvSpPr>
            <p:spPr bwMode="auto">
              <a:xfrm>
                <a:off x="1565" y="1480"/>
                <a:ext cx="2222" cy="40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40975" name="Picture 17" descr="A1_29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839"/>
              <a:ext cx="763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6" name="Picture 18" descr="A1_29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1842"/>
              <a:ext cx="84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7" name="Picture 19" descr="A3_03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706"/>
              <a:ext cx="78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8" name="Picture 20" descr="A1_29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23" y="1590"/>
              <a:ext cx="764" cy="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79" name="Picture 21" descr="A3_03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150" y="1661"/>
              <a:ext cx="78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523875" y="5961063"/>
            <a:ext cx="8008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FF"/>
                </a:solidFill>
              </a:rPr>
              <a:t>你能回答这些有趣的鸡兔同笼问题吗</a:t>
            </a:r>
            <a:r>
              <a:rPr kumimoji="1" lang="zh-CN" altLang="en-US" sz="2800" b="1">
                <a:solidFill>
                  <a:srgbClr val="0000FF"/>
                </a:solidFill>
              </a:rPr>
              <a:t>？</a:t>
            </a: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鸡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只，兔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只，有头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个，脚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只（</a:t>
            </a:r>
            <a:r>
              <a:rPr kumimoji="1" lang="en-US" altLang="zh-CN" sz="4000" b="1">
                <a:solidFill>
                  <a:srgbClr val="FF33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>
                <a:solidFill>
                  <a:srgbClr val="FF33CC"/>
                </a:solidFill>
                <a:latin typeface="Times New Roman" panose="02020603050405020304" pitchFamily="18" charset="0"/>
              </a:rPr>
              <a:t>号金蛋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鸡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只，兔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只，有头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个，脚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只； 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个人加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分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鸡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只，兔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只，有头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个，脚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只；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当鸡有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只，兔有</a:t>
            </a:r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只时，头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个，脚</a:t>
            </a:r>
            <a:r>
              <a:rPr kumimoji="1" lang="zh-CN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只。</a:t>
            </a: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3505200" y="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5181600" y="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3505200" y="6096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5105400" y="6096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3581400" y="12192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5105400" y="12192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4343400" y="1828800"/>
            <a:ext cx="957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(a+b)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6172200" y="1828800"/>
            <a:ext cx="1312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9999"/>
                </a:solidFill>
                <a:latin typeface="Times New Roman" panose="02020603050405020304" pitchFamily="18" charset="0"/>
              </a:rPr>
              <a:t>(2a+4b)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2" grpId="0" autoUpdateAnimBg="0"/>
      <p:bldP spid="128023" grpId="0" autoUpdateAnimBg="0"/>
      <p:bldP spid="128024" grpId="0" autoUpdateAnimBg="0"/>
      <p:bldP spid="128025" grpId="0" autoUpdateAnimBg="0"/>
      <p:bldP spid="128026" grpId="0" autoUpdateAnimBg="0"/>
      <p:bldP spid="128027" grpId="0" autoUpdateAnimBg="0"/>
      <p:bldP spid="128028" grpId="0" autoUpdateAnimBg="0"/>
      <p:bldP spid="128029" grpId="0" autoUpdateAnimBg="0"/>
      <p:bldP spid="128030" grpId="0" autoUpdateAnimBg="0"/>
      <p:bldP spid="12803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CN" altLang="en-US" smtClean="0"/>
              <a:t>   </a:t>
            </a:r>
            <a:r>
              <a:rPr lang="en-US" altLang="zh-CN" smtClean="0">
                <a:hlinkClick r:id="" action="ppaction://noaction">
                  <a:snd r:embed="rId4" name="chimes.wav"/>
                </a:hlinkClick>
              </a:rPr>
              <a:t>3</a:t>
            </a:r>
            <a:r>
              <a:rPr lang="zh-CN" altLang="en-US" smtClean="0">
                <a:hlinkClick r:id="" action="ppaction://noaction">
                  <a:snd r:embed="rId4" name="chimes.wav"/>
                </a:hlinkClick>
              </a:rPr>
              <a:t>号金蛋 </a:t>
            </a:r>
            <a:r>
              <a:rPr lang="zh-CN" altLang="en-US" sz="3600" smtClean="0">
                <a:solidFill>
                  <a:srgbClr val="FB05E9"/>
                </a:solidFill>
                <a:hlinkClick r:id="" action="ppaction://noaction">
                  <a:snd r:embed="rId4" name="chimes.wav"/>
                </a:hlinkClick>
              </a:rPr>
              <a:t>小组加</a:t>
            </a:r>
            <a:r>
              <a:rPr lang="en-US" altLang="zh-CN" sz="3600" smtClean="0">
                <a:solidFill>
                  <a:srgbClr val="FB05E9"/>
                </a:solidFill>
                <a:hlinkClick r:id="" action="ppaction://noaction">
                  <a:snd r:embed="rId4" name="chimes.wav"/>
                </a:hlinkClick>
              </a:rPr>
              <a:t>3</a:t>
            </a:r>
            <a:r>
              <a:rPr lang="zh-CN" altLang="en-US" sz="3600" smtClean="0">
                <a:solidFill>
                  <a:srgbClr val="FB05E9"/>
                </a:solidFill>
                <a:hlinkClick r:id="" action="ppaction://noaction">
                  <a:snd r:embed="rId4" name="chimes.wav"/>
                </a:hlinkClick>
              </a:rPr>
              <a:t>分</a:t>
            </a:r>
            <a:endParaRPr lang="zh-CN" altLang="en-US" sz="3600" smtClean="0">
              <a:solidFill>
                <a:srgbClr val="FB05E9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16113"/>
            <a:ext cx="5951537" cy="45259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3399"/>
                </a:solidFill>
                <a:ea typeface="隶书" panose="02010509060101010101" pitchFamily="49" charset="-122"/>
              </a:rPr>
              <a:t>咬文嚼字”列好代数式</a:t>
            </a:r>
          </a:p>
          <a:p>
            <a:pPr eaLnBrk="1" hangingPunct="1"/>
            <a:r>
              <a:rPr lang="en-US" altLang="zh-CN" sz="2400" b="1" smtClean="0"/>
              <a:t>1  x</a:t>
            </a:r>
            <a:r>
              <a:rPr lang="zh-CN" altLang="en-US" sz="2400" b="1" smtClean="0"/>
              <a:t>的平方与</a:t>
            </a:r>
            <a:r>
              <a:rPr lang="en-US" altLang="zh-CN" sz="2400" b="1" smtClean="0"/>
              <a:t>x </a:t>
            </a:r>
            <a:r>
              <a:rPr lang="zh-CN" altLang="en-US" sz="2400" b="1" smtClean="0"/>
              <a:t>的    的和</a:t>
            </a:r>
            <a:r>
              <a:rPr lang="en-US" altLang="zh-CN" sz="2400" b="1" smtClean="0"/>
              <a:t>.</a:t>
            </a:r>
          </a:p>
          <a:p>
            <a:pPr eaLnBrk="1" hangingPunct="1"/>
            <a:endParaRPr lang="en-US" altLang="zh-CN" sz="2400" b="1" smtClean="0"/>
          </a:p>
          <a:p>
            <a:pPr eaLnBrk="1" hangingPunct="1"/>
            <a:r>
              <a:rPr lang="en-US" altLang="zh-CN" sz="2400" b="1" smtClean="0"/>
              <a:t>2  a</a:t>
            </a:r>
            <a:r>
              <a:rPr lang="zh-CN" altLang="en-US" sz="2400" b="1" smtClean="0"/>
              <a:t>的   与</a:t>
            </a:r>
            <a:r>
              <a:rPr lang="en-US" altLang="zh-CN" sz="2400" b="1" smtClean="0"/>
              <a:t>b </a:t>
            </a:r>
            <a:r>
              <a:rPr lang="zh-CN" altLang="en-US" sz="2400" b="1" smtClean="0"/>
              <a:t>的</a:t>
            </a:r>
            <a:r>
              <a:rPr lang="en-US" altLang="zh-CN" sz="2400" b="1" smtClean="0"/>
              <a:t>3</a:t>
            </a:r>
            <a:r>
              <a:rPr lang="zh-CN" altLang="en-US" sz="2400" b="1" smtClean="0"/>
              <a:t>倍的差</a:t>
            </a:r>
            <a:r>
              <a:rPr lang="en-US" altLang="zh-CN" sz="2400" b="1" smtClean="0"/>
              <a:t>.</a:t>
            </a:r>
          </a:p>
          <a:p>
            <a:pPr eaLnBrk="1" hangingPunct="1"/>
            <a:endParaRPr lang="en-US" altLang="zh-CN" sz="2400" b="1" smtClean="0"/>
          </a:p>
          <a:p>
            <a:pPr eaLnBrk="1" hangingPunct="1"/>
            <a:r>
              <a:rPr lang="en-US" altLang="zh-CN" sz="2400" b="1" smtClean="0"/>
              <a:t>3  a,b</a:t>
            </a:r>
            <a:r>
              <a:rPr lang="zh-CN" altLang="en-US" sz="2400" b="1" smtClean="0"/>
              <a:t>两数的积与这两数的和的积</a:t>
            </a:r>
            <a:r>
              <a:rPr lang="en-US" altLang="zh-CN" sz="2400" b="1" smtClean="0"/>
              <a:t>.</a:t>
            </a:r>
          </a:p>
          <a:p>
            <a:pPr eaLnBrk="1" hangingPunct="1"/>
            <a:endParaRPr lang="en-US" altLang="zh-CN" sz="2400" b="1" smtClean="0"/>
          </a:p>
          <a:p>
            <a:pPr eaLnBrk="1" hangingPunct="1"/>
            <a:r>
              <a:rPr lang="en-US" altLang="zh-CN" sz="2400" b="1" smtClean="0"/>
              <a:t>4  </a:t>
            </a:r>
            <a:r>
              <a:rPr lang="zh-CN" altLang="en-US" sz="2400" b="1" smtClean="0"/>
              <a:t>比</a:t>
            </a:r>
            <a:r>
              <a:rPr lang="en-US" altLang="zh-CN" sz="2400" b="1" smtClean="0"/>
              <a:t>a </a:t>
            </a:r>
            <a:r>
              <a:rPr lang="zh-CN" altLang="en-US" sz="2400" b="1" smtClean="0"/>
              <a:t>与</a:t>
            </a:r>
            <a:r>
              <a:rPr lang="en-US" altLang="zh-CN" sz="2400" b="1" smtClean="0"/>
              <a:t>b </a:t>
            </a:r>
            <a:r>
              <a:rPr lang="zh-CN" altLang="en-US" sz="2400" b="1" smtClean="0"/>
              <a:t>的和大</a:t>
            </a:r>
            <a:r>
              <a:rPr lang="en-US" altLang="zh-CN" sz="2400" b="1" smtClean="0"/>
              <a:t>18</a:t>
            </a:r>
            <a:r>
              <a:rPr lang="zh-CN" altLang="en-US" sz="2400" b="1" smtClean="0"/>
              <a:t>的数</a:t>
            </a:r>
            <a:r>
              <a:rPr lang="en-US" altLang="zh-CN" sz="2400" b="1" smtClean="0"/>
              <a:t>.</a:t>
            </a:r>
          </a:p>
          <a:p>
            <a:pPr eaLnBrk="1" hangingPunct="1"/>
            <a:endParaRPr lang="zh-CN" altLang="en-US" sz="2400" b="1" smtClean="0"/>
          </a:p>
        </p:txBody>
      </p:sp>
      <p:pic>
        <p:nvPicPr>
          <p:cNvPr id="41988" name="Picture 4" descr="xs03gif33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08050"/>
            <a:ext cx="857250" cy="857250"/>
          </a:xfrm>
          <a:noFill/>
        </p:spPr>
      </p:pic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4502150" y="3187700"/>
          <a:ext cx="139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公式" r:id="rId6" imgW="139700" imgH="482600" progId="Equation.3">
                  <p:embed/>
                </p:oleObj>
              </mc:Choice>
              <mc:Fallback>
                <p:oleObj name="公式" r:id="rId6" imgW="139700" imgH="4826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187700"/>
                        <a:ext cx="139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3203575" y="2349500"/>
          <a:ext cx="358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公式" r:id="rId8" imgW="127000" imgH="228600" progId="Equation.3">
                  <p:embed/>
                </p:oleObj>
              </mc:Choice>
              <mc:Fallback>
                <p:oleObj name="公式" r:id="rId8" imgW="127000" imgH="228600" progId="Equation.3">
                  <p:embed/>
                  <p:pic>
                    <p:nvPicPr>
                      <p:cNvPr id="0" name="图片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349500"/>
                        <a:ext cx="358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1692275" y="3284538"/>
          <a:ext cx="358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公式" r:id="rId10" imgW="127000" imgH="228600" progId="Equation.3">
                  <p:embed/>
                </p:oleObj>
              </mc:Choice>
              <mc:Fallback>
                <p:oleObj name="公式" r:id="rId10" imgW="127000" imgH="228600" progId="Equation.3">
                  <p:embed/>
                  <p:pic>
                    <p:nvPicPr>
                      <p:cNvPr id="0" name="图片 8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284538"/>
                        <a:ext cx="358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195513" y="549275"/>
            <a:ext cx="48244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6600"/>
                </a:solidFill>
                <a:hlinkClick r:id="" action="ppaction://noaction">
                  <a:snd r:embed="rId3" name="chimes.wav"/>
                </a:hlinkClick>
              </a:rPr>
              <a:t>4</a:t>
            </a:r>
            <a:r>
              <a:rPr lang="zh-CN" altLang="en-US" sz="3200" b="1">
                <a:solidFill>
                  <a:srgbClr val="006600"/>
                </a:solidFill>
                <a:hlinkClick r:id="" action="ppaction://noaction">
                  <a:snd r:embed="rId3" name="chimes.wav"/>
                </a:hlinkClick>
              </a:rPr>
              <a:t>号金蛋  小组加</a:t>
            </a:r>
            <a:r>
              <a:rPr lang="en-US" altLang="zh-CN" sz="3200" b="1">
                <a:solidFill>
                  <a:srgbClr val="006600"/>
                </a:solidFill>
                <a:hlinkClick r:id="" action="ppaction://noaction">
                  <a:snd r:embed="rId3" name="chimes.wav"/>
                </a:hlinkClick>
              </a:rPr>
              <a:t>4</a:t>
            </a:r>
            <a:r>
              <a:rPr lang="zh-CN" altLang="en-US" sz="3200" b="1">
                <a:solidFill>
                  <a:srgbClr val="006600"/>
                </a:solidFill>
                <a:hlinkClick r:id="" action="ppaction://noaction">
                  <a:snd r:embed="rId3" name="chimes.wav"/>
                </a:hlinkClick>
              </a:rPr>
              <a:t>分</a:t>
            </a:r>
            <a:endParaRPr lang="zh-CN" altLang="en-US" sz="3200" b="1">
              <a:solidFill>
                <a:srgbClr val="006600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75" y="3714750"/>
            <a:ext cx="93249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7675" indent="-447675" fontAlgn="base"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rgbClr val="3333CC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3333CC"/>
                </a:solidFill>
                <a:latin typeface="宋体" panose="02010600030101010101" pitchFamily="2" charset="-122"/>
              </a:rPr>
              <a:t>一五彩花圃的形状如图</a:t>
            </a:r>
            <a:r>
              <a:rPr lang="en-US" altLang="zh-CN" sz="2400" b="1">
                <a:solidFill>
                  <a:srgbClr val="3333CC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rgbClr val="3333CC"/>
                </a:solidFill>
                <a:latin typeface="宋体" panose="02010600030101010101" pitchFamily="2" charset="-122"/>
              </a:rPr>
              <a:t>花圃的面积为     </a:t>
            </a:r>
            <a:r>
              <a:rPr lang="en-US" altLang="zh-CN" sz="2000" b="1">
                <a:solidFill>
                  <a:srgbClr val="3333CC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000" b="1" u="sng">
                <a:solidFill>
                  <a:srgbClr val="3333CC"/>
                </a:solidFill>
                <a:latin typeface="宋体" panose="02010600030101010101" pitchFamily="2" charset="-122"/>
              </a:rPr>
              <a:t>正方形边长为</a:t>
            </a:r>
            <a:r>
              <a:rPr lang="en-US" altLang="zh-CN" sz="2000" b="1" u="sng">
                <a:solidFill>
                  <a:srgbClr val="3333CC"/>
                </a:solidFill>
                <a:latin typeface="宋体" panose="02010600030101010101" pitchFamily="2" charset="-122"/>
              </a:rPr>
              <a:t>a)</a:t>
            </a:r>
            <a:r>
              <a:rPr lang="en-US" altLang="zh-CN" sz="3200" b="1" u="sng">
                <a:solidFill>
                  <a:srgbClr val="3333CC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3200" b="1">
                <a:solidFill>
                  <a:srgbClr val="3333CC"/>
                </a:solidFill>
                <a:latin typeface="宋体" panose="02010600030101010101" pitchFamily="2" charset="-122"/>
              </a:rPr>
              <a:t>．</a:t>
            </a:r>
            <a:r>
              <a:rPr lang="zh-CN" altLang="en-US" sz="2600" b="1">
                <a:solidFill>
                  <a:srgbClr val="000066"/>
                </a:solidFill>
                <a:latin typeface="宋体" panose="02010600030101010101" pitchFamily="2" charset="-122"/>
              </a:rPr>
              <a:t>　</a:t>
            </a:r>
            <a:endParaRPr lang="zh-CN" altLang="en-US" sz="2600">
              <a:solidFill>
                <a:srgbClr val="000066"/>
              </a:solidFill>
              <a:latin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0" y="4724400"/>
            <a:ext cx="6553200" cy="1952625"/>
            <a:chOff x="1745" y="1569"/>
            <a:chExt cx="2177" cy="727"/>
          </a:xfrm>
        </p:grpSpPr>
        <p:grpSp>
          <p:nvGrpSpPr>
            <p:cNvPr id="43016" name="Group 5"/>
            <p:cNvGrpSpPr/>
            <p:nvPr/>
          </p:nvGrpSpPr>
          <p:grpSpPr bwMode="auto">
            <a:xfrm>
              <a:off x="1746" y="1570"/>
              <a:ext cx="2176" cy="726"/>
              <a:chOff x="975" y="2115"/>
              <a:chExt cx="2176" cy="726"/>
            </a:xfrm>
          </p:grpSpPr>
          <p:sp>
            <p:nvSpPr>
              <p:cNvPr id="43021" name="Rectangle 6"/>
              <p:cNvSpPr>
                <a:spLocks noChangeArrowheads="1"/>
              </p:cNvSpPr>
              <p:nvPr/>
            </p:nvSpPr>
            <p:spPr bwMode="auto">
              <a:xfrm>
                <a:off x="975" y="2115"/>
                <a:ext cx="726" cy="7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22" name="Group 7"/>
              <p:cNvGrpSpPr/>
              <p:nvPr/>
            </p:nvGrpSpPr>
            <p:grpSpPr bwMode="auto">
              <a:xfrm>
                <a:off x="975" y="2115"/>
                <a:ext cx="2176" cy="726"/>
                <a:chOff x="975" y="2115"/>
                <a:chExt cx="2176" cy="726"/>
              </a:xfrm>
            </p:grpSpPr>
            <p:sp>
              <p:nvSpPr>
                <p:cNvPr id="43025" name="Rectangle 8"/>
                <p:cNvSpPr>
                  <a:spLocks noChangeArrowheads="1"/>
                </p:cNvSpPr>
                <p:nvPr/>
              </p:nvSpPr>
              <p:spPr bwMode="auto">
                <a:xfrm>
                  <a:off x="1701" y="2115"/>
                  <a:ext cx="726" cy="726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26" name="Rectangle 9"/>
                <p:cNvSpPr>
                  <a:spLocks noChangeArrowheads="1"/>
                </p:cNvSpPr>
                <p:nvPr/>
              </p:nvSpPr>
              <p:spPr bwMode="auto">
                <a:xfrm>
                  <a:off x="2426" y="2115"/>
                  <a:ext cx="725" cy="72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8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43027" name="Group 10"/>
                <p:cNvGrpSpPr/>
                <p:nvPr/>
              </p:nvGrpSpPr>
              <p:grpSpPr bwMode="auto">
                <a:xfrm>
                  <a:off x="975" y="2115"/>
                  <a:ext cx="726" cy="726"/>
                  <a:chOff x="1746" y="3158"/>
                  <a:chExt cx="726" cy="726"/>
                </a:xfrm>
              </p:grpSpPr>
              <p:sp>
                <p:nvSpPr>
                  <p:cNvPr id="4302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746" y="3158"/>
                    <a:ext cx="726" cy="726"/>
                  </a:xfrm>
                  <a:prstGeom prst="rect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8000"/>
                    </a:solidFill>
                    <a:miter lim="800000"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3030" name="Arc 12"/>
                  <p:cNvSpPr/>
                  <p:nvPr/>
                </p:nvSpPr>
                <p:spPr bwMode="auto">
                  <a:xfrm>
                    <a:off x="1746" y="3158"/>
                    <a:ext cx="726" cy="72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24 w 21600"/>
                      <a:gd name="T3" fmla="*/ 24 h 21600"/>
                      <a:gd name="T4" fmla="*/ 0 w 21600"/>
                      <a:gd name="T5" fmla="*/ 24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lnTo>
                          <a:pt x="-1" y="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solidFill>
                      <a:srgbClr val="008000"/>
                    </a:solidFill>
                    <a:rou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43028" name="Arc 13"/>
                <p:cNvSpPr/>
                <p:nvPr/>
              </p:nvSpPr>
              <p:spPr bwMode="auto">
                <a:xfrm>
                  <a:off x="975" y="2115"/>
                  <a:ext cx="726" cy="726"/>
                </a:xfrm>
                <a:custGeom>
                  <a:avLst/>
                  <a:gdLst>
                    <a:gd name="T0" fmla="*/ 0 w 21600"/>
                    <a:gd name="T1" fmla="*/ 0 h 21600"/>
                    <a:gd name="T2" fmla="*/ 24 w 21600"/>
                    <a:gd name="T3" fmla="*/ 24 h 21600"/>
                    <a:gd name="T4" fmla="*/ 0 w 21600"/>
                    <a:gd name="T5" fmla="*/ 24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rgbClr val="008000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3023" name="Line 14"/>
              <p:cNvSpPr>
                <a:spLocks noChangeShapeType="1"/>
              </p:cNvSpPr>
              <p:nvPr/>
            </p:nvSpPr>
            <p:spPr bwMode="auto">
              <a:xfrm flipH="1">
                <a:off x="975" y="2840"/>
                <a:ext cx="726" cy="0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Line 15"/>
              <p:cNvSpPr>
                <a:spLocks noChangeShapeType="1"/>
              </p:cNvSpPr>
              <p:nvPr/>
            </p:nvSpPr>
            <p:spPr bwMode="auto">
              <a:xfrm>
                <a:off x="975" y="2115"/>
                <a:ext cx="0" cy="725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017" name="Line 16"/>
            <p:cNvSpPr>
              <a:spLocks noChangeShapeType="1"/>
            </p:cNvSpPr>
            <p:nvPr/>
          </p:nvSpPr>
          <p:spPr bwMode="auto">
            <a:xfrm>
              <a:off x="1745" y="1569"/>
              <a:ext cx="21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8" name="Line 17"/>
            <p:cNvSpPr>
              <a:spLocks noChangeShapeType="1"/>
            </p:cNvSpPr>
            <p:nvPr/>
          </p:nvSpPr>
          <p:spPr bwMode="auto">
            <a:xfrm>
              <a:off x="1745" y="1569"/>
              <a:ext cx="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19" name="Line 18"/>
            <p:cNvSpPr>
              <a:spLocks noChangeShapeType="1"/>
            </p:cNvSpPr>
            <p:nvPr/>
          </p:nvSpPr>
          <p:spPr bwMode="auto">
            <a:xfrm flipV="1">
              <a:off x="2471" y="1569"/>
              <a:ext cx="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020" name="Line 19"/>
            <p:cNvSpPr>
              <a:spLocks noChangeShapeType="1"/>
            </p:cNvSpPr>
            <p:nvPr/>
          </p:nvSpPr>
          <p:spPr bwMode="auto">
            <a:xfrm flipV="1">
              <a:off x="3197" y="1569"/>
              <a:ext cx="0" cy="7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0068" name="Arc 20"/>
          <p:cNvSpPr/>
          <p:nvPr/>
        </p:nvSpPr>
        <p:spPr bwMode="auto">
          <a:xfrm>
            <a:off x="4284663" y="4724400"/>
            <a:ext cx="2362200" cy="1933575"/>
          </a:xfrm>
          <a:custGeom>
            <a:avLst/>
            <a:gdLst>
              <a:gd name="T0" fmla="*/ 0 w 21600"/>
              <a:gd name="T1" fmla="*/ 0 h 21600"/>
              <a:gd name="T2" fmla="*/ 258332817 w 21600"/>
              <a:gd name="T3" fmla="*/ 173088532 h 21600"/>
              <a:gd name="T4" fmla="*/ 0 w 21600"/>
              <a:gd name="T5" fmla="*/ 17308853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008000">
              <a:alpha val="89803"/>
            </a:srgbClr>
          </a:solidFill>
          <a:ln w="9525">
            <a:solidFill>
              <a:srgbClr val="008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0" y="1844675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根据规律填空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1) 4,  7,  10,  13,</a:t>
            </a:r>
            <a:r>
              <a:rPr lang="en-US" altLang="zh-CN" sz="2400" b="1">
                <a:solidFill>
                  <a:srgbClr val="000000"/>
                </a:solidFill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第五项是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____,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项是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</a:p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2) 1,  8,  27,  64,</a:t>
            </a:r>
            <a:r>
              <a:rPr lang="en-US" altLang="zh-CN" sz="2400" b="1">
                <a:solidFill>
                  <a:srgbClr val="000000"/>
                </a:solidFill>
                <a:ea typeface="黑体" panose="02010609060101010101" pitchFamily="49" charset="-122"/>
              </a:rPr>
              <a:t>……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第五项是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____,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项是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</a:p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None/>
            </a:pPr>
            <a:endParaRPr lang="en-US" altLang="zh-CN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None/>
            </a:pPr>
            <a:endParaRPr lang="en-US" altLang="zh-CN" sz="24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7675" indent="-447675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Char char="n"/>
            </a:pPr>
            <a:endParaRPr lang="zh-CN" altLang="en-US" sz="20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3015" name="Picture 22" descr="xs03gif3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0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8" grpId="0" animBg="1"/>
      <p:bldP spid="130069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04800" y="1066800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观察下面月历，粗线方框中的四个数有什么关系？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7867650" cy="8239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80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试一试   </a:t>
            </a:r>
            <a:r>
              <a:rPr kumimoji="1" lang="zh-CN" altLang="en-US" sz="3600" b="1" i="1">
                <a:solidFill>
                  <a:srgbClr val="6699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金蛋之冠</a:t>
            </a:r>
            <a:r>
              <a:rPr kumimoji="1" lang="zh-CN" altLang="en-US" sz="3200" b="1">
                <a:solidFill>
                  <a:srgbClr val="80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  </a:t>
            </a:r>
            <a:r>
              <a:rPr kumimoji="1" lang="zh-CN" altLang="en-US" sz="4800" b="1">
                <a:solidFill>
                  <a:srgbClr val="37C968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   </a:t>
            </a:r>
            <a:r>
              <a:rPr kumimoji="1" lang="en-US" altLang="zh-CN" sz="3200" b="1">
                <a:solidFill>
                  <a:srgbClr val="FF9966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(</a:t>
            </a:r>
            <a:r>
              <a:rPr kumimoji="1" lang="zh-CN" altLang="en-US" sz="3200" b="1">
                <a:solidFill>
                  <a:srgbClr val="FF9966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个人加</a:t>
            </a:r>
            <a:r>
              <a:rPr kumimoji="1" lang="en-US" altLang="zh-CN" sz="3200" b="1">
                <a:solidFill>
                  <a:srgbClr val="FF9966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5</a:t>
            </a:r>
            <a:r>
              <a:rPr kumimoji="1" lang="zh-CN" altLang="en-US" sz="3200" b="1">
                <a:solidFill>
                  <a:srgbClr val="FF9966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分</a:t>
            </a:r>
            <a:r>
              <a:rPr kumimoji="1" lang="en-US" altLang="zh-CN" sz="3200" b="1">
                <a:solidFill>
                  <a:srgbClr val="FF9966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)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457200" y="5073650"/>
            <a:ext cx="71786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808080"/>
                </a:solidFill>
                <a:latin typeface="Times New Roman" panose="02020603050405020304" pitchFamily="18" charset="0"/>
              </a:rPr>
              <a:t>如果告诉你某月的这样的四个数的和为</a:t>
            </a:r>
            <a:r>
              <a:rPr kumimoji="1" lang="en-US" altLang="zh-CN" sz="2800" b="1">
                <a:solidFill>
                  <a:srgbClr val="808080"/>
                </a:solidFill>
                <a:latin typeface="Times New Roman" panose="02020603050405020304" pitchFamily="18" charset="0"/>
              </a:rPr>
              <a:t>52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808080"/>
                </a:solidFill>
                <a:latin typeface="Times New Roman" panose="02020603050405020304" pitchFamily="18" charset="0"/>
              </a:rPr>
              <a:t>你能列出一个方程吗？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066800" y="1676400"/>
          <a:ext cx="5715000" cy="315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位图图像" r:id="rId4" imgW="3395345" imgH="2308860" progId="Paint.Picture">
                  <p:embed/>
                </p:oleObj>
              </mc:Choice>
              <mc:Fallback>
                <p:oleObj name="位图图像" r:id="rId4" imgW="3395345" imgH="2308860" progId="Paint.Picture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5715000" cy="315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8" name="Picture 6" descr="xs03gif3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609600" y="2819400"/>
            <a:ext cx="8351838" cy="4038600"/>
            <a:chOff x="384" y="1776"/>
            <a:chExt cx="5261" cy="2544"/>
          </a:xfrm>
        </p:grpSpPr>
        <p:pic>
          <p:nvPicPr>
            <p:cNvPr id="26633" name="Picture 4" descr="A2_02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776"/>
              <a:ext cx="639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5" descr="A2_02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5" y="2840"/>
              <a:ext cx="829" cy="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5" name="Picture 6" descr="A2_027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6" y="1824"/>
              <a:ext cx="639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381000" y="76200"/>
            <a:ext cx="82296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幼圆" panose="02010509060101010101" pitchFamily="49" charset="-122"/>
              </a:rPr>
              <a:t>一首永远也唱不完的儿歌</a:t>
            </a:r>
            <a:r>
              <a:rPr lang="zh-CN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pSp>
        <p:nvGrpSpPr>
          <p:cNvPr id="3" name="Group 8"/>
          <p:cNvGrpSpPr/>
          <p:nvPr/>
        </p:nvGrpSpPr>
        <p:grpSpPr bwMode="auto">
          <a:xfrm>
            <a:off x="457200" y="1125538"/>
            <a:ext cx="8867775" cy="5384800"/>
            <a:chOff x="384" y="816"/>
            <a:chExt cx="5472" cy="3367"/>
          </a:xfrm>
        </p:grpSpPr>
        <p:grpSp>
          <p:nvGrpSpPr>
            <p:cNvPr id="26629" name="Group 9"/>
            <p:cNvGrpSpPr/>
            <p:nvPr/>
          </p:nvGrpSpPr>
          <p:grpSpPr bwMode="auto">
            <a:xfrm>
              <a:off x="384" y="816"/>
              <a:ext cx="5472" cy="3367"/>
              <a:chOff x="384" y="816"/>
              <a:chExt cx="5472" cy="3367"/>
            </a:xfrm>
          </p:grpSpPr>
          <p:sp>
            <p:nvSpPr>
              <p:cNvPr id="109578" name="Rectangle 10"/>
              <p:cNvSpPr>
                <a:spLocks noChangeArrowheads="1"/>
              </p:cNvSpPr>
              <p:nvPr/>
            </p:nvSpPr>
            <p:spPr bwMode="auto">
              <a:xfrm>
                <a:off x="384" y="816"/>
                <a:ext cx="5472" cy="1488"/>
              </a:xfrm>
              <a:prstGeom prst="rect">
                <a:avLst/>
              </a:prstGeom>
              <a:noFill/>
              <a:ln w="9525">
                <a:solidFill>
                  <a:srgbClr val="CC6600"/>
                </a:solidFill>
                <a:miter lim="800000"/>
              </a:ln>
              <a:effectLst/>
            </p:spPr>
            <p:txBody>
              <a:bodyPr/>
              <a:lstStyle/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999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1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只青蛙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1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张嘴，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2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只眼睛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4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条腿，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1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声扑通跳下水。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999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2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只青蛙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2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张嘴，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4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只眼睛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8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条腿，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2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声扑通跳下水。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999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3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只青蛙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3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张嘴，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6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只眼睛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12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条腿，</a:t>
                </a: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3</a:t>
                </a:r>
                <a:r>
                  <a:rPr lang="zh-CN" altLang="en-US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</a:rPr>
                  <a:t>声扑通跳下水。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999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r>
                  <a:rPr lang="en-US" altLang="zh-CN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…………</a:t>
                </a:r>
                <a:endParaRPr lang="en-US" altLang="zh-CN" sz="28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endParaRPr>
              </a:p>
            </p:txBody>
          </p:sp>
          <p:sp>
            <p:nvSpPr>
              <p:cNvPr id="26632" name="Text Box 11"/>
              <p:cNvSpPr txBox="1">
                <a:spLocks noChangeArrowheads="1"/>
              </p:cNvSpPr>
              <p:nvPr/>
            </p:nvSpPr>
            <p:spPr bwMode="auto">
              <a:xfrm>
                <a:off x="1056" y="2976"/>
                <a:ext cx="4416" cy="1207"/>
              </a:xfrm>
              <a:prstGeom prst="rect">
                <a:avLst/>
              </a:prstGeom>
              <a:noFill/>
              <a:ln w="9525">
                <a:solidFill>
                  <a:srgbClr val="CC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4000" u="sng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</a:t>
                </a:r>
                <a:r>
                  <a:rPr lang="zh-CN" altLang="en-US" sz="2800" b="1" u="sng">
                    <a:solidFill>
                      <a:srgbClr val="FF0000"/>
                    </a:solidFill>
                    <a:latin typeface="Verdana" panose="020B0604030504040204" pitchFamily="34" charset="0"/>
                  </a:rPr>
                  <a:t>   </a:t>
                </a:r>
                <a:r>
                  <a:rPr lang="zh-CN" altLang="en-US" sz="3200" b="1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只青蛙</a:t>
                </a:r>
                <a:r>
                  <a:rPr lang="zh-CN" altLang="en-US" sz="3200" b="1" u="sng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   </a:t>
                </a:r>
                <a:r>
                  <a:rPr lang="zh-CN" altLang="en-US" sz="3200" b="1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张嘴，</a:t>
                </a:r>
                <a:r>
                  <a:rPr lang="zh-CN" altLang="en-US" sz="3200" b="1" u="sng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   </a:t>
                </a:r>
                <a:r>
                  <a:rPr lang="zh-CN" altLang="en-US" sz="3200" b="1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只眼睛</a:t>
                </a:r>
                <a:r>
                  <a:rPr lang="zh-CN" altLang="en-US" sz="3200" b="1" u="sng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   </a:t>
                </a:r>
                <a:r>
                  <a:rPr lang="zh-CN" altLang="en-US" sz="3200" b="1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条腿，</a:t>
                </a: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200" b="1" u="sng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    </a:t>
                </a:r>
                <a:r>
                  <a:rPr lang="zh-CN" altLang="en-US" sz="3200" b="1">
                    <a:solidFill>
                      <a:srgbClr val="FF0000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声扑通跳下水。</a:t>
                </a:r>
              </a:p>
            </p:txBody>
          </p:sp>
        </p:grpSp>
        <p:pic>
          <p:nvPicPr>
            <p:cNvPr id="26630" name="Picture 12" descr="Q_011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16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323850" y="760413"/>
            <a:ext cx="5041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33CC33"/>
                </a:solidFill>
                <a:latin typeface="Times New Roman" panose="02020603050405020304" pitchFamily="18" charset="0"/>
                <a:ea typeface="楷体_GB2312" pitchFamily="49" charset="-122"/>
                <a:hlinkClick r:id="" action="ppaction://noaction">
                  <a:snd r:embed="rId3" name="applause.wav"/>
                </a:hlinkClick>
              </a:rPr>
              <a:t>我来说说</a:t>
            </a:r>
            <a:r>
              <a:rPr kumimoji="1" lang="en-US" altLang="zh-CN" sz="4000" b="1">
                <a:solidFill>
                  <a:srgbClr val="33CC33"/>
                </a:solidFill>
                <a:latin typeface="Times New Roman" panose="02020603050405020304" pitchFamily="18" charset="0"/>
                <a:ea typeface="楷体_GB2312" pitchFamily="49" charset="-122"/>
                <a:hlinkClick r:id="" action="ppaction://noaction">
                  <a:snd r:embed="rId3" name="applause.wav"/>
                </a:hlinkClick>
              </a:rPr>
              <a:t>:</a:t>
            </a:r>
            <a:endParaRPr kumimoji="1" lang="en-US" altLang="zh-CN" sz="4000" b="1">
              <a:solidFill>
                <a:srgbClr val="33CC33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66800" y="2362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zh-CN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95275" y="1700213"/>
            <a:ext cx="83058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了解代数式及规范写法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把代数式反映的数量关系用文字语言表述出来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把文字语言表述的数量关系用代数式表示出来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要正确写出代数式要注意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257175" y="4005263"/>
            <a:ext cx="84915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kumimoji="1" lang="zh-CN" altLang="en-US" sz="2400" b="1">
                <a:solidFill>
                  <a:srgbClr val="000000"/>
                </a:solidFill>
              </a:rPr>
              <a:t>一般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弄清运算顺序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侧重找出最后运算</a:t>
            </a:r>
            <a:r>
              <a:rPr kumimoji="1"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再逐步列出代数式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646113" y="5589588"/>
            <a:ext cx="6934200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zh-CN" altLang="en-U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在代数式中同一意义的量应用同一个字母表示，不同意义的量应用不同的字母表示。</a:t>
            </a:r>
          </a:p>
        </p:txBody>
      </p:sp>
      <p:pic>
        <p:nvPicPr>
          <p:cNvPr id="45063" name="Picture 7" descr="A1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093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79388" y="4889500"/>
            <a:ext cx="784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kumimoji="1"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用代数式表示应用问题时还弄清题中的数量关系。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1" grpId="0" autoUpdateAnimBg="0"/>
      <p:bldP spid="132102" grpId="0" build="p" autoUpdateAnimBg="0"/>
      <p:bldP spid="1321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7848600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kumimoji="1" lang="zh-CN" altLang="en-US" sz="4000">
                <a:solidFill>
                  <a:srgbClr val="009999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要夺冠啊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    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有一段坡路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,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长 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s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米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,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小明跑上去然后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   又跑下来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他上坡的速度是  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a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米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/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秒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,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下坡的速度是 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b 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米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/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秒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你能知道小明往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   返的平均速度吗</a:t>
            </a:r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?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zh-CN" altLang="en-US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6083" name="Picture 4" descr="海豚">
            <a:hlinkClick r:id="rId4" action="ppaction://hlinkfile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410200"/>
            <a:ext cx="1295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ait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539750" y="692150"/>
            <a:ext cx="7086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>
                <a:solidFill>
                  <a:srgbClr val="CC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1</a:t>
            </a:r>
            <a:r>
              <a:rPr kumimoji="1" lang="zh-CN" altLang="en-US" sz="4000">
                <a:solidFill>
                  <a:srgbClr val="CC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、</a:t>
            </a:r>
            <a:r>
              <a:rPr kumimoji="1" lang="zh-CN" altLang="en-US" sz="4000">
                <a:solidFill>
                  <a:srgbClr val="3333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用字母表示数有什么好处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82073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009999"/>
                </a:solidFill>
              </a:rPr>
              <a:t>2.</a:t>
            </a:r>
            <a:r>
              <a:rPr lang="zh-CN" altLang="en-US" sz="3600">
                <a:solidFill>
                  <a:srgbClr val="3333FF"/>
                </a:solidFill>
              </a:rPr>
              <a:t>填空</a:t>
            </a:r>
            <a:r>
              <a:rPr lang="en-US" altLang="zh-CN" sz="3600">
                <a:solidFill>
                  <a:srgbClr val="3333FF"/>
                </a:solidFill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>
                <a:solidFill>
                  <a:srgbClr val="3333FF"/>
                </a:solidFill>
              </a:rPr>
              <a:t>(</a:t>
            </a:r>
            <a:r>
              <a:rPr lang="en-US" altLang="zh-CN" sz="3200">
                <a:solidFill>
                  <a:srgbClr val="3333FF"/>
                </a:solidFill>
              </a:rPr>
              <a:t>1)</a:t>
            </a:r>
            <a:r>
              <a:rPr lang="zh-CN" altLang="en-US" sz="3200">
                <a:solidFill>
                  <a:srgbClr val="3333FF"/>
                </a:solidFill>
              </a:rPr>
              <a:t>甲班有</a:t>
            </a:r>
            <a:r>
              <a:rPr lang="en-US" altLang="zh-CN" sz="3200">
                <a:solidFill>
                  <a:srgbClr val="3333FF"/>
                </a:solidFill>
              </a:rPr>
              <a:t>a</a:t>
            </a:r>
            <a:r>
              <a:rPr lang="zh-CN" altLang="en-US" sz="3200">
                <a:solidFill>
                  <a:srgbClr val="3333FF"/>
                </a:solidFill>
              </a:rPr>
              <a:t>名学生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乙班比甲班多</a:t>
            </a:r>
            <a:r>
              <a:rPr lang="en-US" altLang="zh-CN" sz="3200">
                <a:solidFill>
                  <a:srgbClr val="3333FF"/>
                </a:solidFill>
              </a:rPr>
              <a:t>b</a:t>
            </a:r>
            <a:r>
              <a:rPr lang="zh-CN" altLang="en-US" sz="3200">
                <a:solidFill>
                  <a:srgbClr val="3333FF"/>
                </a:solidFill>
              </a:rPr>
              <a:t>名学生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乙班有学生</a:t>
            </a:r>
            <a:r>
              <a:rPr lang="en-US" altLang="zh-CN" sz="3200">
                <a:solidFill>
                  <a:srgbClr val="3333FF"/>
                </a:solidFill>
              </a:rPr>
              <a:t>____</a:t>
            </a:r>
            <a:r>
              <a:rPr lang="zh-CN" altLang="en-US" sz="3200">
                <a:solidFill>
                  <a:srgbClr val="3333FF"/>
                </a:solidFill>
              </a:rPr>
              <a:t>名</a:t>
            </a:r>
            <a:r>
              <a:rPr lang="en-US" altLang="zh-CN" sz="3200">
                <a:solidFill>
                  <a:srgbClr val="3333FF"/>
                </a:solidFill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3333FF"/>
                </a:solidFill>
              </a:rPr>
              <a:t>(2)A.B</a:t>
            </a:r>
            <a:r>
              <a:rPr lang="zh-CN" altLang="en-US" sz="3200">
                <a:solidFill>
                  <a:srgbClr val="3333FF"/>
                </a:solidFill>
              </a:rPr>
              <a:t>两地相距</a:t>
            </a:r>
            <a:r>
              <a:rPr lang="en-US" altLang="zh-CN" sz="3200">
                <a:solidFill>
                  <a:srgbClr val="3333FF"/>
                </a:solidFill>
              </a:rPr>
              <a:t>S</a:t>
            </a:r>
            <a:r>
              <a:rPr lang="zh-CN" altLang="en-US" sz="3200">
                <a:solidFill>
                  <a:srgbClr val="3333FF"/>
                </a:solidFill>
              </a:rPr>
              <a:t>千米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汽车从</a:t>
            </a:r>
            <a:r>
              <a:rPr lang="en-US" altLang="zh-CN" sz="3200">
                <a:solidFill>
                  <a:srgbClr val="3333FF"/>
                </a:solidFill>
              </a:rPr>
              <a:t>A</a:t>
            </a:r>
            <a:r>
              <a:rPr lang="zh-CN" altLang="en-US" sz="3200">
                <a:solidFill>
                  <a:srgbClr val="3333FF"/>
                </a:solidFill>
              </a:rPr>
              <a:t>地开往</a:t>
            </a:r>
            <a:r>
              <a:rPr lang="en-US" altLang="zh-CN" sz="3200">
                <a:solidFill>
                  <a:srgbClr val="3333FF"/>
                </a:solidFill>
              </a:rPr>
              <a:t>B</a:t>
            </a:r>
            <a:r>
              <a:rPr lang="zh-CN" altLang="en-US" sz="3200">
                <a:solidFill>
                  <a:srgbClr val="3333FF"/>
                </a:solidFill>
              </a:rPr>
              <a:t>地共用</a:t>
            </a:r>
            <a:r>
              <a:rPr lang="en-US" altLang="zh-CN" sz="3200">
                <a:solidFill>
                  <a:srgbClr val="3333FF"/>
                </a:solidFill>
              </a:rPr>
              <a:t>t</a:t>
            </a:r>
            <a:r>
              <a:rPr lang="zh-CN" altLang="en-US" sz="3200">
                <a:solidFill>
                  <a:srgbClr val="3333FF"/>
                </a:solidFill>
              </a:rPr>
              <a:t>小时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每小时行</a:t>
            </a:r>
            <a:r>
              <a:rPr lang="en-US" altLang="zh-CN" sz="3200">
                <a:solidFill>
                  <a:srgbClr val="3333FF"/>
                </a:solidFill>
              </a:rPr>
              <a:t>___</a:t>
            </a:r>
            <a:r>
              <a:rPr lang="zh-CN" altLang="en-US" sz="3200">
                <a:solidFill>
                  <a:srgbClr val="3333FF"/>
                </a:solidFill>
              </a:rPr>
              <a:t>千米</a:t>
            </a:r>
            <a:r>
              <a:rPr lang="en-US" altLang="zh-CN" sz="3200">
                <a:solidFill>
                  <a:srgbClr val="3333FF"/>
                </a:solidFill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3333FF"/>
                </a:solidFill>
              </a:rPr>
              <a:t>(3)</a:t>
            </a:r>
            <a:r>
              <a:rPr lang="zh-CN" altLang="en-US" sz="3200">
                <a:solidFill>
                  <a:srgbClr val="3333FF"/>
                </a:solidFill>
              </a:rPr>
              <a:t>去年产值为</a:t>
            </a:r>
            <a:r>
              <a:rPr lang="en-US" altLang="zh-CN" sz="3200">
                <a:solidFill>
                  <a:srgbClr val="3333FF"/>
                </a:solidFill>
              </a:rPr>
              <a:t>a</a:t>
            </a:r>
            <a:r>
              <a:rPr lang="zh-CN" altLang="en-US" sz="3200">
                <a:solidFill>
                  <a:srgbClr val="3333FF"/>
                </a:solidFill>
              </a:rPr>
              <a:t>万元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今年比去年增加</a:t>
            </a:r>
            <a:r>
              <a:rPr lang="en-US" altLang="zh-CN" sz="3200">
                <a:solidFill>
                  <a:srgbClr val="3333FF"/>
                </a:solidFill>
              </a:rPr>
              <a:t>28</a:t>
            </a:r>
            <a:r>
              <a:rPr lang="zh-CN" altLang="en-US" sz="3200">
                <a:solidFill>
                  <a:srgbClr val="3333FF"/>
                </a:solidFill>
              </a:rPr>
              <a:t>万元</a:t>
            </a:r>
            <a:r>
              <a:rPr lang="en-US" altLang="zh-CN" sz="3200">
                <a:solidFill>
                  <a:srgbClr val="3333FF"/>
                </a:solidFill>
              </a:rPr>
              <a:t>,</a:t>
            </a:r>
            <a:r>
              <a:rPr lang="zh-CN" altLang="en-US" sz="3200">
                <a:solidFill>
                  <a:srgbClr val="3333FF"/>
                </a:solidFill>
              </a:rPr>
              <a:t>今年产值为</a:t>
            </a:r>
            <a:r>
              <a:rPr lang="en-US" altLang="zh-CN" sz="3200">
                <a:solidFill>
                  <a:srgbClr val="3333FF"/>
                </a:solidFill>
              </a:rPr>
              <a:t>____</a:t>
            </a:r>
            <a:r>
              <a:rPr lang="zh-CN" altLang="en-US" sz="3200">
                <a:solidFill>
                  <a:srgbClr val="3333FF"/>
                </a:solidFill>
              </a:rPr>
              <a:t>万元</a:t>
            </a:r>
            <a:r>
              <a:rPr lang="en-US" altLang="zh-CN" sz="320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1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1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052513"/>
            <a:ext cx="766127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7675" indent="-447675" fontAlgn="base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SzPct val="60000"/>
              <a:buFont typeface="Wingdings" panose="05000000000000000000" pitchFamily="2" charset="2"/>
              <a:buChar char="n"/>
            </a:pPr>
            <a:r>
              <a:rPr lang="zh-CN" altLang="en-US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代数式</a:t>
            </a: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2636838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 一个代数式由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表示数的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字母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运算符号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组成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 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单独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一个数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或者</a:t>
            </a:r>
            <a:r>
              <a:rPr lang="zh-CN" altLang="en-US" sz="32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一个字母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也称为代数式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32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式子不含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“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3200" b="1">
                <a:solidFill>
                  <a:srgbClr val="000066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“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  <a:r>
              <a:rPr lang="en-US" altLang="zh-CN" sz="3200" b="1">
                <a:solidFill>
                  <a:srgbClr val="000066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“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&lt;</a:t>
            </a:r>
            <a:r>
              <a:rPr lang="en-US" altLang="zh-CN" sz="3200" b="1">
                <a:solidFill>
                  <a:srgbClr val="000066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≤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≥</a:t>
            </a:r>
            <a:r>
              <a:rPr lang="zh-CN" altLang="en-US" sz="3200" b="1">
                <a:solidFill>
                  <a:srgbClr val="000066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7783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判断下列式子中，哪些是代数式？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533400" y="3352800"/>
            <a:ext cx="71628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FF33CC"/>
                </a:solidFill>
              </a:rPr>
              <a:t> </a:t>
            </a:r>
            <a:r>
              <a:rPr lang="en-US" altLang="zh-CN" sz="3200">
                <a:solidFill>
                  <a:srgbClr val="0066FF"/>
                </a:solidFill>
              </a:rPr>
              <a:t>5%,     -35a,      4x+5y,    -100,     m,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66FF"/>
                </a:solidFill>
              </a:rPr>
              <a:t>          3x+6+10,           100-6x=94y,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66FF"/>
                </a:solidFill>
              </a:rPr>
              <a:t>        5y&lt;7x,           a+b+c=a+</a:t>
            </a:r>
            <a:r>
              <a:rPr lang="zh-CN" altLang="en-US" sz="3200">
                <a:solidFill>
                  <a:srgbClr val="0066FF"/>
                </a:solidFill>
              </a:rPr>
              <a:t>（</a:t>
            </a:r>
            <a:r>
              <a:rPr lang="en-US" altLang="zh-CN" sz="3200">
                <a:solidFill>
                  <a:srgbClr val="0066FF"/>
                </a:solidFill>
              </a:rPr>
              <a:t>b+c</a:t>
            </a:r>
            <a:r>
              <a:rPr lang="zh-CN" altLang="en-US" sz="3200">
                <a:solidFill>
                  <a:srgbClr val="0066FF"/>
                </a:solidFill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96850" y="1130300"/>
            <a:ext cx="86915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）代数式中出现的乘号，通常写作“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·”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或省略不写，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如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6×b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常写作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6·b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6b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； 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42888" y="2335213"/>
            <a:ext cx="7772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）数字与字母相乘时，数字写在字母 前面，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如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6b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一般不写作</a:t>
            </a: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b6</a:t>
            </a:r>
            <a:r>
              <a:rPr kumimoji="1"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；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0" y="3573463"/>
            <a:ext cx="7467600" cy="1287462"/>
            <a:chOff x="209" y="2928"/>
            <a:chExt cx="4704" cy="811"/>
          </a:xfrm>
        </p:grpSpPr>
        <p:sp>
          <p:nvSpPr>
            <p:cNvPr id="30735" name="Text Box 5"/>
            <p:cNvSpPr txBox="1">
              <a:spLocks noChangeArrowheads="1"/>
            </p:cNvSpPr>
            <p:nvPr/>
          </p:nvSpPr>
          <p:spPr bwMode="auto">
            <a:xfrm>
              <a:off x="209" y="2928"/>
              <a:ext cx="4704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）除法运算写成分数形式，如</a:t>
              </a:r>
              <a:r>
                <a:rPr kumimoji="1" lang="en-US" altLang="zh-CN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1÷a</a:t>
              </a: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通常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         写作 </a:t>
              </a:r>
            </a:p>
          </p:txBody>
        </p:sp>
        <p:graphicFrame>
          <p:nvGraphicFramePr>
            <p:cNvPr id="30736" name="Object 6"/>
            <p:cNvGraphicFramePr>
              <a:graphicFrameLocks noChangeAspect="1"/>
            </p:cNvGraphicFramePr>
            <p:nvPr/>
          </p:nvGraphicFramePr>
          <p:xfrm>
            <a:off x="1277" y="3124"/>
            <a:ext cx="912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4" imgW="762000" imgH="508000" progId="Equation.3">
                    <p:embed/>
                  </p:oleObj>
                </mc:Choice>
                <mc:Fallback>
                  <p:oleObj name="Equation" r:id="rId4" imgW="762000" imgH="5080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7" y="3124"/>
                          <a:ext cx="912" cy="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725" name="Picture 7" descr="RX_00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150" y="4724400"/>
            <a:ext cx="7048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684213" y="6237288"/>
            <a:ext cx="7775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/>
          <p:nvPr/>
        </p:nvGrpSpPr>
        <p:grpSpPr bwMode="auto">
          <a:xfrm>
            <a:off x="250825" y="4868863"/>
            <a:ext cx="7380288" cy="1524000"/>
            <a:chOff x="1344" y="3072"/>
            <a:chExt cx="4416" cy="960"/>
          </a:xfrm>
        </p:grpSpPr>
        <p:grpSp>
          <p:nvGrpSpPr>
            <p:cNvPr id="30729" name="Group 10"/>
            <p:cNvGrpSpPr/>
            <p:nvPr/>
          </p:nvGrpSpPr>
          <p:grpSpPr bwMode="auto">
            <a:xfrm>
              <a:off x="1344" y="3072"/>
              <a:ext cx="4416" cy="960"/>
              <a:chOff x="1344" y="3072"/>
              <a:chExt cx="4416" cy="960"/>
            </a:xfrm>
          </p:grpSpPr>
          <p:sp>
            <p:nvSpPr>
              <p:cNvPr id="30731" name="Text Box 11"/>
              <p:cNvSpPr txBox="1">
                <a:spLocks noChangeArrowheads="1"/>
              </p:cNvSpPr>
              <p:nvPr/>
            </p:nvSpPr>
            <p:spPr bwMode="auto">
              <a:xfrm>
                <a:off x="1344" y="3072"/>
                <a:ext cx="441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>
                    <a:solidFill>
                      <a:srgbClr val="009999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(4</a:t>
                </a:r>
                <a:r>
                  <a:rPr kumimoji="1" lang="en-US" altLang="zh-CN" sz="3200">
                    <a:solidFill>
                      <a:srgbClr val="FF006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)</a:t>
                </a:r>
                <a:r>
                  <a:rPr kumimoji="1" lang="zh-CN" altLang="en-US" sz="3200">
                    <a:solidFill>
                      <a:srgbClr val="FF006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带分数一般写成假分数</a:t>
                </a:r>
                <a:r>
                  <a:rPr kumimoji="1" lang="en-US" altLang="zh-CN" sz="3200">
                    <a:solidFill>
                      <a:srgbClr val="FF0066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.</a:t>
                </a:r>
              </a:p>
            </p:txBody>
          </p:sp>
          <p:grpSp>
            <p:nvGrpSpPr>
              <p:cNvPr id="30732" name="Group 12"/>
              <p:cNvGrpSpPr/>
              <p:nvPr/>
            </p:nvGrpSpPr>
            <p:grpSpPr bwMode="auto">
              <a:xfrm>
                <a:off x="1680" y="3366"/>
                <a:ext cx="4080" cy="666"/>
                <a:chOff x="1680" y="3366"/>
                <a:chExt cx="4080" cy="666"/>
              </a:xfrm>
            </p:grpSpPr>
            <p:sp>
              <p:nvSpPr>
                <p:cNvPr id="307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680" y="3472"/>
                  <a:ext cx="408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zh-CN" altLang="en-US" sz="3200">
                      <a:solidFill>
                        <a:srgbClr val="FF0066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如：     </a:t>
                  </a:r>
                  <a:r>
                    <a:rPr kumimoji="1" lang="en-US" altLang="zh-CN" sz="3200" b="1">
                      <a:solidFill>
                        <a:srgbClr val="FF0066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×</a:t>
                  </a:r>
                  <a:r>
                    <a:rPr kumimoji="1" lang="en-US" altLang="zh-CN" sz="3200">
                      <a:solidFill>
                        <a:srgbClr val="FF0066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a </a:t>
                  </a:r>
                  <a:r>
                    <a:rPr kumimoji="1" lang="zh-CN" altLang="en-US" sz="3200">
                      <a:solidFill>
                        <a:srgbClr val="FF0066"/>
                      </a:solidFill>
                      <a:latin typeface="黑体" panose="02010609060101010101" pitchFamily="49" charset="-122"/>
                      <a:ea typeface="黑体" panose="02010609060101010101" pitchFamily="49" charset="-122"/>
                    </a:rPr>
                    <a:t>通常写作</a:t>
                  </a:r>
                </a:p>
              </p:txBody>
            </p:sp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4512" y="3366"/>
                <a:ext cx="614" cy="66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38" name="Equation" r:id="rId7" imgW="304800" imgH="508000" progId="Equation.3">
                        <p:embed/>
                      </p:oleObj>
                    </mc:Choice>
                    <mc:Fallback>
                      <p:oleObj name="Equation" r:id="rId7" imgW="304800" imgH="508000" progId="Equation.3">
                        <p:embed/>
                        <p:pic>
                          <p:nvPicPr>
                            <p:cNvPr id="0" name="图片 10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2" y="3366"/>
                              <a:ext cx="614" cy="66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30730" name="Object 15"/>
            <p:cNvGraphicFramePr>
              <a:graphicFrameLocks noChangeAspect="1"/>
            </p:cNvGraphicFramePr>
            <p:nvPr/>
          </p:nvGraphicFramePr>
          <p:xfrm>
            <a:off x="2346" y="3290"/>
            <a:ext cx="500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Microsoft 公式 3.0" r:id="rId9" imgW="254000" imgH="508000" progId="Equation.3">
                    <p:embed/>
                  </p:oleObj>
                </mc:Choice>
                <mc:Fallback>
                  <p:oleObj name="Microsoft 公式 3.0" r:id="rId9" imgW="254000" imgH="508000" progId="Equation.3">
                    <p:embed/>
                    <p:pic>
                      <p:nvPicPr>
                        <p:cNvPr id="0" name="图片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6" y="3290"/>
                          <a:ext cx="500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28" name="Text Box 16"/>
          <p:cNvSpPr txBox="1">
            <a:spLocks noChangeArrowheads="1"/>
          </p:cNvSpPr>
          <p:nvPr/>
        </p:nvSpPr>
        <p:spPr bwMode="auto">
          <a:xfrm>
            <a:off x="2555875" y="457200"/>
            <a:ext cx="4249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2060"/>
                </a:solidFill>
              </a:rPr>
              <a:t>代数式的规范书写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utoUpdateAnimBg="0"/>
      <p:bldP spid="1157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620713"/>
            <a:ext cx="4681538" cy="736600"/>
          </a:xfrm>
        </p:spPr>
        <p:txBody>
          <a:bodyPr anchor="b"/>
          <a:lstStyle/>
          <a:p>
            <a:pPr eaLnBrk="1" hangingPunct="1"/>
            <a:r>
              <a:rPr lang="zh-CN" altLang="en-US" smtClean="0">
                <a:solidFill>
                  <a:srgbClr val="FD2121"/>
                </a:solidFill>
              </a:rPr>
              <a:t>做一做：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484313"/>
            <a:ext cx="8883650" cy="3657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/>
              <a:t>1.</a:t>
            </a:r>
            <a:r>
              <a:rPr lang="zh-CN" altLang="en-US" sz="2800" b="1" smtClean="0"/>
              <a:t>下列代数式哪些书写不规范，请改正过来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zh-CN" altLang="en-US" sz="28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/>
              <a:t>1   </a:t>
            </a:r>
            <a:r>
              <a:rPr lang="en-US" altLang="zh-CN" sz="2800" b="1" smtClean="0"/>
              <a:t>3</a:t>
            </a:r>
            <a:r>
              <a:rPr lang="en-GB" altLang="zh-CN" sz="2800" b="1" smtClean="0"/>
              <a:t>x</a:t>
            </a:r>
            <a:r>
              <a:rPr lang="en-US" altLang="zh-CN" sz="2800" b="1" smtClean="0"/>
              <a:t>+y         2. m </a:t>
            </a:r>
            <a:r>
              <a:rPr lang="en-US" altLang="zh-CN" sz="2800" b="1" smtClean="0">
                <a:sym typeface="Symbol" panose="05050102010706020507" pitchFamily="18" charset="2"/>
              </a:rPr>
              <a:t></a:t>
            </a:r>
            <a:r>
              <a:rPr lang="en-US" altLang="zh-CN" sz="2800" b="1" smtClean="0"/>
              <a:t> </a:t>
            </a: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n–3            3.  8 b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zh-CN" sz="2800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US" altLang="zh-CN" sz="2800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altLang="zh-CN" sz="2800" b="1" smtClean="0"/>
              <a:t>4.  a</a:t>
            </a:r>
            <a:r>
              <a:rPr lang="en-US" altLang="zh-CN" sz="2800" b="1" smtClean="0">
                <a:sym typeface="Symbol" panose="05050102010706020507" pitchFamily="18" charset="2"/>
              </a:rPr>
              <a:t> </a:t>
            </a: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CN" sz="2800" b="1" smtClean="0">
                <a:sym typeface="Symbol" panose="05050102010706020507" pitchFamily="18" charset="2"/>
              </a:rPr>
              <a:t>(b+c)      5.  a</a:t>
            </a: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–1b      6</a:t>
            </a:r>
            <a:r>
              <a:rPr lang="zh-CN" altLang="en-US" sz="2800" b="1" smtClean="0">
                <a:sym typeface="Symbol" panose="05050102010706020507" pitchFamily="18" charset="2"/>
              </a:rPr>
              <a:t>、</a:t>
            </a:r>
            <a:r>
              <a:rPr lang="en-US" altLang="zh-CN" sz="2800" b="1" smtClean="0">
                <a:sym typeface="Symbol" panose="05050102010706020507" pitchFamily="18" charset="2"/>
              </a:rPr>
              <a:t>4</a:t>
            </a: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     b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endParaRPr lang="en-US" altLang="zh-CN" sz="2800" b="1" smtClean="0">
              <a:sym typeface="Symbol" panose="05050102010706020507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   7</a:t>
            </a:r>
            <a:r>
              <a:rPr lang="zh-CN" altLang="en-US" sz="2800" b="1" smtClean="0">
                <a:sym typeface="Symbol" panose="05050102010706020507" pitchFamily="18" charset="2"/>
              </a:rPr>
              <a:t>、                      </a:t>
            </a:r>
            <a:r>
              <a:rPr lang="en-US" altLang="zh-CN" sz="2800" b="1" smtClean="0">
                <a:sym typeface="Symbol" panose="05050102010706020507" pitchFamily="18" charset="2"/>
              </a:rPr>
              <a:t>8     5</a:t>
            </a:r>
            <a:r>
              <a:rPr lang="en-US" altLang="zh-CN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 3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482725" y="4583113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位图图像" r:id="rId4" imgW="409575" imgH="352425" progId="Paint.Picture">
                  <p:embed/>
                </p:oleObj>
              </mc:Choice>
              <mc:Fallback>
                <p:oleObj name="位图图像" r:id="rId4" imgW="409575" imgH="352425" progId="Paint.Picture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583113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695825" y="4164013"/>
          <a:ext cx="127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6" imgW="127000" imgH="228600" progId="Equation.3">
                  <p:embed/>
                </p:oleObj>
              </mc:Choice>
              <mc:Fallback>
                <p:oleObj name="Equation" r:id="rId6" imgW="127000" imgH="2286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4164013"/>
                        <a:ext cx="127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300788" y="3429000"/>
          <a:ext cx="4651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8" imgW="127000" imgH="228600" progId="Equation.3">
                  <p:embed/>
                </p:oleObj>
              </mc:Choice>
              <mc:Fallback>
                <p:oleObj name="Equation" r:id="rId8" imgW="127000" imgH="2286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429000"/>
                        <a:ext cx="4651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zh-CN" altLang="en-US" smtClean="0"/>
              <a:t>说出代数式的意义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(!)2a+5                (2)   2(a+5)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(3)a</a:t>
            </a:r>
            <a:r>
              <a:rPr lang="en-US" altLang="zh-CN" baseline="30000" smtClean="0"/>
              <a:t>2</a:t>
            </a:r>
            <a:r>
              <a:rPr lang="en-US" altLang="zh-CN" smtClean="0"/>
              <a:t>+b</a:t>
            </a:r>
            <a:r>
              <a:rPr lang="en-US" altLang="zh-CN" baseline="30000" smtClean="0"/>
              <a:t>2                       </a:t>
            </a:r>
            <a:r>
              <a:rPr lang="en-US" altLang="zh-CN" smtClean="0"/>
              <a:t>(4)  (a+b)</a:t>
            </a:r>
            <a:r>
              <a:rPr lang="en-US" altLang="zh-CN" baseline="30000" smtClean="0"/>
              <a:t>2</a:t>
            </a:r>
          </a:p>
          <a:p>
            <a:pPr eaLnBrk="1" hangingPunct="1"/>
            <a:endParaRPr lang="en-US" altLang="zh-CN" baseline="30000" smtClean="0"/>
          </a:p>
          <a:p>
            <a:pPr eaLnBrk="1" hangingPunct="1"/>
            <a:endParaRPr lang="en-US" altLang="zh-CN" baseline="30000" smtClean="0"/>
          </a:p>
          <a:p>
            <a:pPr eaLnBrk="1" hangingPunct="1"/>
            <a:r>
              <a:rPr lang="en-US" altLang="zh-CN" smtClean="0"/>
              <a:t>(5)                       (6) x+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508500" y="3314700"/>
          <a:ext cx="127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公式" r:id="rId4" imgW="127000" imgH="228600" progId="Equation.3">
                  <p:embed/>
                </p:oleObj>
              </mc:Choice>
              <mc:Fallback>
                <p:oleObj name="公式" r:id="rId4" imgW="127000" imgH="2286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14700"/>
                        <a:ext cx="127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547813" y="4076700"/>
          <a:ext cx="5207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公式" r:id="rId6" imgW="127000" imgH="228600" progId="Equation.3">
                  <p:embed/>
                </p:oleObj>
              </mc:Choice>
              <mc:Fallback>
                <p:oleObj name="公式" r:id="rId6" imgW="127000" imgH="2286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76700"/>
                        <a:ext cx="5207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219700" y="3933825"/>
          <a:ext cx="7064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公式" r:id="rId8" imgW="127000" imgH="228600" progId="Equation.3">
                  <p:embed/>
                </p:oleObj>
              </mc:Choice>
              <mc:Fallback>
                <p:oleObj name="公式" r:id="rId8" imgW="127000" imgH="2286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933825"/>
                        <a:ext cx="706438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8488" y="533400"/>
            <a:ext cx="7275512" cy="946150"/>
          </a:xfrm>
        </p:spPr>
        <p:txBody>
          <a:bodyPr anchor="b"/>
          <a:lstStyle/>
          <a:p>
            <a:pPr eaLnBrk="1" hangingPunct="1"/>
            <a:r>
              <a:rPr lang="zh-CN" altLang="en-US" sz="5400" b="1" smtClean="0">
                <a:solidFill>
                  <a:srgbClr val="006600"/>
                </a:solidFill>
              </a:rPr>
              <a:t>试一试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7351713" cy="968375"/>
          </a:xfrm>
        </p:spPr>
        <p:txBody>
          <a:bodyPr/>
          <a:lstStyle/>
          <a:p>
            <a:pPr marL="447675" indent="-447675" eaLnBrk="1" hangingPunct="1"/>
            <a:r>
              <a:rPr lang="zh-CN" altLang="en-US" sz="3600" b="1" smtClean="0">
                <a:solidFill>
                  <a:schemeClr val="tx2"/>
                </a:solidFill>
                <a:latin typeface="宋体" panose="02010600030101010101" pitchFamily="2" charset="-122"/>
              </a:rPr>
              <a:t>指出下列代数式的意义表示</a:t>
            </a:r>
            <a:r>
              <a:rPr lang="en-US" altLang="zh-CN" sz="3600" b="1" smtClean="0">
                <a:solidFill>
                  <a:schemeClr val="tx2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79388" y="2420938"/>
            <a:ext cx="9144000" cy="689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r>
              <a:rPr lang="zh-CN" altLang="en-US" sz="3200" b="1">
                <a:solidFill>
                  <a:srgbClr val="000066"/>
                </a:solidFill>
              </a:rPr>
              <a:t> </a:t>
            </a:r>
            <a:r>
              <a:rPr lang="en-US" altLang="zh-CN" sz="3200" b="1">
                <a:solidFill>
                  <a:srgbClr val="000066"/>
                </a:solidFill>
              </a:rPr>
              <a:t>( a-b)</a:t>
            </a:r>
            <a:r>
              <a:rPr lang="en-US" altLang="zh-CN" sz="3200" b="1" baseline="30000">
                <a:solidFill>
                  <a:srgbClr val="000066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rabicParenBoth"/>
            </a:pPr>
            <a:endParaRPr lang="en-US" altLang="zh-CN" sz="3200" b="1">
              <a:solidFill>
                <a:srgbClr val="000066"/>
              </a:solidFill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 a</a:t>
            </a:r>
            <a:r>
              <a:rPr lang="en-US" altLang="zh-CN" sz="3200" b="1" baseline="3000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32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-b</a:t>
            </a:r>
            <a:r>
              <a:rPr lang="en-US" altLang="zh-CN" sz="3200" b="1" baseline="3000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2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(3)5-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36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(4) </a:t>
            </a:r>
            <a:r>
              <a:rPr lang="zh-CN" altLang="en-US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　　　　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　　　　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36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fontAlgn="base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endParaRPr lang="zh-CN" altLang="en-US" sz="36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3797" name="Picture 5" descr="xs03gif3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5492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pain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3111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273175" y="5634038"/>
          <a:ext cx="78898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342900" imgH="393700" progId="Equation.3">
                  <p:embed/>
                </p:oleObj>
              </mc:Choice>
              <mc:Fallback>
                <p:oleObj name="Equation" r:id="rId7" imgW="342900" imgH="3937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5634038"/>
                        <a:ext cx="78898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692275" y="4724400"/>
          <a:ext cx="5508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公式" r:id="rId9" imgW="152400" imgH="393700" progId="Equation.3">
                  <p:embed/>
                </p:oleObj>
              </mc:Choice>
              <mc:Fallback>
                <p:oleObj name="公式" r:id="rId9" imgW="152400" imgH="3937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724400"/>
                        <a:ext cx="5508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1017</Words>
  <Application>Microsoft Office PowerPoint</Application>
  <PresentationFormat>全屏显示(4:3)</PresentationFormat>
  <Paragraphs>150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21</vt:i4>
      </vt:variant>
    </vt:vector>
  </HeadingPairs>
  <TitlesOfParts>
    <vt:vector size="45" baseType="lpstr">
      <vt:lpstr>方正水柱简体</vt:lpstr>
      <vt:lpstr>汉仪大宋简</vt:lpstr>
      <vt:lpstr>黑体</vt:lpstr>
      <vt:lpstr>华文行楷</vt:lpstr>
      <vt:lpstr>华文隶书</vt:lpstr>
      <vt:lpstr>华文中宋</vt:lpstr>
      <vt:lpstr>楷体_GB2312</vt:lpstr>
      <vt:lpstr>隶书</vt:lpstr>
      <vt:lpstr>宋体</vt:lpstr>
      <vt:lpstr>微软雅黑</vt:lpstr>
      <vt:lpstr>幼圆</vt:lpstr>
      <vt:lpstr>Arial</vt:lpstr>
      <vt:lpstr>Calibri</vt:lpstr>
      <vt:lpstr>Comic Sans MS</vt:lpstr>
      <vt:lpstr>Symbol</vt:lpstr>
      <vt:lpstr>Times New Roman</vt:lpstr>
      <vt:lpstr>Verdana</vt:lpstr>
      <vt:lpstr>Wingdings</vt:lpstr>
      <vt:lpstr>WWW.2PPT.COM
</vt:lpstr>
      <vt:lpstr>Equation</vt:lpstr>
      <vt:lpstr>Microsoft 公式 3.0</vt:lpstr>
      <vt:lpstr>位图图像</vt:lpstr>
      <vt:lpstr>公式</vt:lpstr>
      <vt:lpstr>Flash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做一做：</vt:lpstr>
      <vt:lpstr>说出代数式的意义</vt:lpstr>
      <vt:lpstr>试一试</vt:lpstr>
      <vt:lpstr>做一做</vt:lpstr>
      <vt:lpstr>列代数式</vt:lpstr>
      <vt:lpstr>做一做</vt:lpstr>
      <vt:lpstr>用代数式表示</vt:lpstr>
      <vt:lpstr>PowerPoint 演示文稿</vt:lpstr>
      <vt:lpstr>1号金蛋：个人加2分</vt:lpstr>
      <vt:lpstr>PowerPoint 演示文稿</vt:lpstr>
      <vt:lpstr>   3号金蛋 小组加3分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2017-09-16T03:02:00Z</dcterms:created>
  <dcterms:modified xsi:type="dcterms:W3CDTF">2023-01-17T00:44:36Z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48218B32BBBC4742A6BB0575CCF5B46B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