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8" r:id="rId3"/>
    <p:sldId id="280" r:id="rId4"/>
    <p:sldId id="294" r:id="rId5"/>
    <p:sldId id="289" r:id="rId6"/>
    <p:sldId id="295" r:id="rId7"/>
    <p:sldId id="297" r:id="rId8"/>
    <p:sldId id="298" r:id="rId9"/>
    <p:sldId id="265" r:id="rId10"/>
    <p:sldId id="300" r:id="rId11"/>
    <p:sldId id="291" r:id="rId12"/>
    <p:sldId id="296" r:id="rId13"/>
    <p:sldId id="302" r:id="rId14"/>
    <p:sldId id="303" r:id="rId15"/>
    <p:sldId id="304" r:id="rId16"/>
    <p:sldId id="271" r:id="rId17"/>
    <p:sldId id="301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8302" autoAdjust="0"/>
  </p:normalViewPr>
  <p:slideViewPr>
    <p:cSldViewPr>
      <p:cViewPr>
        <p:scale>
          <a:sx n="110" d="100"/>
          <a:sy n="110" d="100"/>
        </p:scale>
        <p:origin x="-1830" y="-7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2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6CE2-C6EB-40B1-AB63-E0918F4ED45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4698F-AABA-47B2-987D-B18F1D66D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940A7-49EB-4931-8A31-7AD3391CE17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E510C-4197-4E10-B732-9BC57DBF100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E510C-4197-4E10-B732-9BC57DBF100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2.1%20&#31532;6&#39029;%20&#31934;&#28857;&#35762;&#35299;.swf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8599" y="51471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冀教版  数学  五年级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54" y="1173833"/>
            <a:ext cx="9143999" cy="173124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小数点位置变</a:t>
            </a:r>
            <a:r>
              <a:rPr lang="zh-CN" altLang="en-US" sz="4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化</a:t>
            </a:r>
            <a:endParaRPr lang="en-US" altLang="zh-CN" sz="44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>
            <a:hlinkClick r:id="rId2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3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43608" y="616125"/>
            <a:ext cx="1574790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小数乘法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31787" y="500650"/>
            <a:ext cx="654821" cy="702878"/>
            <a:chOff x="1306635" y="1385539"/>
            <a:chExt cx="654821" cy="702878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35768" y="1385539"/>
              <a:ext cx="41069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sz="3500" b="1" dirty="0">
                  <a:solidFill>
                    <a:srgbClr val="0050AA"/>
                  </a:solidFill>
                  <a:latin typeface="+mj-ea"/>
                  <a:ea typeface="+mj-ea"/>
                </a:rPr>
                <a:t>2</a:t>
              </a:r>
              <a:endParaRPr kumimoji="1" lang="zh-CN" altLang="en-US" sz="3500" b="1" dirty="0">
                <a:solidFill>
                  <a:srgbClr val="0050AA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-7782" y="4443960"/>
            <a:ext cx="915178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59" y="902027"/>
            <a:ext cx="36102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．按要求填写下表。</a:t>
            </a:r>
          </a:p>
        </p:txBody>
      </p:sp>
      <p:graphicFrame>
        <p:nvGraphicFramePr>
          <p:cNvPr id="27" name="表格 26"/>
          <p:cNvGraphicFramePr>
            <a:graphicFrameLocks noGrp="1"/>
          </p:cNvGraphicFramePr>
          <p:nvPr/>
        </p:nvGraphicFramePr>
        <p:xfrm>
          <a:off x="421963" y="1859661"/>
          <a:ext cx="7534417" cy="264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726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/>
                        <a:t>小汽车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/>
                        <a:t>白鳍豚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/>
                        <a:t>金丝猴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b="1" dirty="0"/>
                        <a:t>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速度（千米</a:t>
                      </a:r>
                      <a:r>
                        <a:rPr lang="en-US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分）</a:t>
                      </a:r>
                      <a:endParaRPr lang="zh-CN" altLang="zh-CN" sz="24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1.835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1.33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0.63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0.0042</a:t>
                      </a:r>
                      <a:endParaRPr lang="zh-CN" alt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速度（米</a:t>
                      </a:r>
                      <a:r>
                        <a:rPr lang="en-US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/</a:t>
                      </a:r>
                      <a:r>
                        <a:rPr lang="zh-CN" altLang="en-US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分）</a:t>
                      </a:r>
                      <a:endParaRPr lang="zh-CN" altLang="zh-CN" sz="2400" b="1" kern="1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2994156" y="366203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1835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5976" y="365312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1330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24128" y="368119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630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984575" y="368119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4.2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8" y="555527"/>
            <a:ext cx="216758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．算一算。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1027113" y="1295400"/>
            <a:ext cx="7137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3.68×100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 　　　　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0.006×1000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</a:p>
          <a:p>
            <a:pPr indent="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0.105×100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2.75×10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</a:p>
          <a:p>
            <a:pPr indent="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0.45×100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    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3.6×100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</a:p>
          <a:p>
            <a:pPr indent="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5.635×1000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         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0.08×10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1422143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368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2859785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3602318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5635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1421365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75856" y="2154191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10.5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48164" y="3647969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0.8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48164" y="2855882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360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84168" y="2139704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27.5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椭圆 11"/>
          <p:cNvSpPr/>
          <p:nvPr/>
        </p:nvSpPr>
        <p:spPr>
          <a:xfrm>
            <a:off x="1236712" y="2859783"/>
            <a:ext cx="1080120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7812360" y="1203600"/>
            <a:ext cx="1080120" cy="79208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69" y="555527"/>
            <a:ext cx="180690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3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．填空。</a:t>
            </a:r>
          </a:p>
        </p:txBody>
      </p:sp>
      <p:sp>
        <p:nvSpPr>
          <p:cNvPr id="7" name="TextBox 36"/>
          <p:cNvSpPr txBox="1">
            <a:spLocks noChangeArrowheads="1"/>
          </p:cNvSpPr>
          <p:nvPr/>
        </p:nvSpPr>
        <p:spPr bwMode="auto">
          <a:xfrm>
            <a:off x="827584" y="1294190"/>
            <a:ext cx="806489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(1)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一个不为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的数的小数点向右移动一位，所得的数扩大到原来的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倍。</a:t>
            </a:r>
          </a:p>
          <a:p>
            <a:pPr marL="355600" indent="-35560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(2)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一个不为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的数的小数点向右移动一位，所得的数比原来增加了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倍。</a:t>
            </a:r>
          </a:p>
        </p:txBody>
      </p:sp>
      <p:sp>
        <p:nvSpPr>
          <p:cNvPr id="8" name="矩形 7"/>
          <p:cNvSpPr/>
          <p:nvPr/>
        </p:nvSpPr>
        <p:spPr>
          <a:xfrm>
            <a:off x="2339756" y="1995688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10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411761" y="3117901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9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10" name="云形标注 9"/>
          <p:cNvSpPr/>
          <p:nvPr/>
        </p:nvSpPr>
        <p:spPr>
          <a:xfrm>
            <a:off x="5076056" y="0"/>
            <a:ext cx="2410470" cy="129614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这两道题有什么区别呢？</a:t>
            </a: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1585469" y="3725840"/>
            <a:ext cx="7739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辨析：“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增加了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”与“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扩大到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”的含义混淆。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1" grpId="0" animBg="1"/>
      <p:bldP spid="11" grpId="1" animBg="1"/>
      <p:bldP spid="4" grpId="0"/>
      <p:bldP spid="7" grpId="0"/>
      <p:bldP spid="8" grpId="0"/>
      <p:bldP spid="9" grpId="0"/>
      <p:bldP spid="10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724435" y="1028984"/>
            <a:ext cx="79520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5600" indent="-355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95250"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0.85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   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厘米           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	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0.07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平方分米 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3.75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1.23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吨＝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5.04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克                 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1.96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升</a:t>
            </a:r>
            <a:r>
              <a:rPr lang="en-US" altLang="zh-CN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=(         )</a:t>
            </a:r>
            <a:r>
              <a:rPr lang="zh-CN" altLang="en-US" sz="2400" b="1" dirty="0">
                <a:solidFill>
                  <a:prstClr val="black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毫升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5" name="TextBox 36"/>
          <p:cNvSpPr txBox="1">
            <a:spLocks noChangeArrowheads="1"/>
          </p:cNvSpPr>
          <p:nvPr/>
        </p:nvSpPr>
        <p:spPr bwMode="auto">
          <a:xfrm>
            <a:off x="683568" y="546752"/>
            <a:ext cx="46923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．在括号里填上适当的数。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3839" y="1228292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85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07804" y="4119318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5040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9852" y="1927372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7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4406" y="2643761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3750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9772" y="3363840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1230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4152026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1960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2" name="云形标注 11"/>
          <p:cNvSpPr/>
          <p:nvPr/>
        </p:nvSpPr>
        <p:spPr>
          <a:xfrm>
            <a:off x="4571731" y="565804"/>
            <a:ext cx="4248472" cy="883475"/>
          </a:xfrm>
          <a:prstGeom prst="cloudCallout">
            <a:avLst>
              <a:gd name="adj1" fmla="val -62530"/>
              <a:gd name="adj2" fmla="val 319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厘米</a:t>
            </a:r>
          </a:p>
        </p:txBody>
      </p:sp>
      <p:sp>
        <p:nvSpPr>
          <p:cNvPr id="13" name="云形标注 12"/>
          <p:cNvSpPr/>
          <p:nvPr/>
        </p:nvSpPr>
        <p:spPr>
          <a:xfrm>
            <a:off x="4908907" y="1228292"/>
            <a:ext cx="4248472" cy="883475"/>
          </a:xfrm>
          <a:prstGeom prst="cloudCallout">
            <a:avLst>
              <a:gd name="adj1" fmla="val -62530"/>
              <a:gd name="adj2" fmla="val 319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平方分米</a:t>
            </a:r>
          </a:p>
        </p:txBody>
      </p:sp>
      <p:sp>
        <p:nvSpPr>
          <p:cNvPr id="14" name="云形标注 13"/>
          <p:cNvSpPr/>
          <p:nvPr/>
        </p:nvSpPr>
        <p:spPr>
          <a:xfrm>
            <a:off x="4572000" y="1927583"/>
            <a:ext cx="4248472" cy="860193"/>
          </a:xfrm>
          <a:prstGeom prst="cloudCallout">
            <a:avLst>
              <a:gd name="adj1" fmla="val -62530"/>
              <a:gd name="adj2" fmla="val 3196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千米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米</a:t>
            </a:r>
          </a:p>
        </p:txBody>
      </p:sp>
      <p:sp>
        <p:nvSpPr>
          <p:cNvPr id="15" name="云形标注 14"/>
          <p:cNvSpPr/>
          <p:nvPr/>
        </p:nvSpPr>
        <p:spPr>
          <a:xfrm>
            <a:off x="4408869" y="2715767"/>
            <a:ext cx="4248472" cy="860193"/>
          </a:xfrm>
          <a:prstGeom prst="cloudCallout">
            <a:avLst>
              <a:gd name="adj1" fmla="val -62851"/>
              <a:gd name="adj2" fmla="val 430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吨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千克</a:t>
            </a:r>
          </a:p>
        </p:txBody>
      </p:sp>
      <p:sp>
        <p:nvSpPr>
          <p:cNvPr id="16" name="云形标注 15"/>
          <p:cNvSpPr/>
          <p:nvPr/>
        </p:nvSpPr>
        <p:spPr>
          <a:xfrm>
            <a:off x="4049290" y="3363838"/>
            <a:ext cx="4248472" cy="860193"/>
          </a:xfrm>
          <a:prstGeom prst="cloudCallout">
            <a:avLst>
              <a:gd name="adj1" fmla="val -62530"/>
              <a:gd name="adj2" fmla="val 5259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千克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克</a:t>
            </a:r>
          </a:p>
        </p:txBody>
      </p:sp>
      <p:sp>
        <p:nvSpPr>
          <p:cNvPr id="17" name="云形标注 16"/>
          <p:cNvSpPr/>
          <p:nvPr/>
        </p:nvSpPr>
        <p:spPr>
          <a:xfrm>
            <a:off x="678294" y="3513710"/>
            <a:ext cx="4248472" cy="860193"/>
          </a:xfrm>
          <a:prstGeom prst="cloudCallout">
            <a:avLst>
              <a:gd name="adj1" fmla="val 58256"/>
              <a:gd name="adj2" fmla="val 3672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升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毫升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43608" y="1203598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4.25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厘米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8.06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吨＝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</a:t>
            </a:r>
          </a:p>
          <a:p>
            <a:pPr lvl="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9.05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平方分米＝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平方分米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平方厘米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4.85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=(        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米（      ）厘米</a:t>
            </a:r>
            <a:endParaRPr lang="en-US" altLang="zh-CN" dirty="0">
              <a:sym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     6.09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吨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=(         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吨（     ）千克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1940" y="1296110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25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51820" y="2067696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8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1820" y="1275608"/>
            <a:ext cx="91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1940" y="2067696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9932" y="2787776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9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79812" y="3508251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4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683568" y="546752"/>
            <a:ext cx="46923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．在括号里填上适当的数。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0152" y="2787776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31940" y="3586508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85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79812" y="4291060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4291059"/>
            <a:ext cx="1188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90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6"/>
          <p:cNvSpPr txBox="1">
            <a:spLocks noChangeArrowheads="1"/>
          </p:cNvSpPr>
          <p:nvPr/>
        </p:nvSpPr>
        <p:spPr bwMode="auto">
          <a:xfrm>
            <a:off x="683572" y="555527"/>
            <a:ext cx="19030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95250" eaLnBrk="1" hangingPunct="1">
              <a:lnSpc>
                <a:spcPct val="150000"/>
              </a:lnSpc>
              <a:defRPr/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6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改错。</a:t>
            </a:r>
          </a:p>
        </p:txBody>
      </p:sp>
      <p:sp>
        <p:nvSpPr>
          <p:cNvPr id="5" name="云形标注 4"/>
          <p:cNvSpPr/>
          <p:nvPr/>
        </p:nvSpPr>
        <p:spPr>
          <a:xfrm>
            <a:off x="4499992" y="411510"/>
            <a:ext cx="4248472" cy="1296144"/>
          </a:xfrm>
          <a:prstGeom prst="cloudCallout">
            <a:avLst>
              <a:gd name="adj1" fmla="val -82126"/>
              <a:gd name="adj2" fmla="val 393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平方米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平方分米</a:t>
            </a:r>
          </a:p>
        </p:txBody>
      </p:sp>
      <p:sp>
        <p:nvSpPr>
          <p:cNvPr id="6" name="矩形 5"/>
          <p:cNvSpPr/>
          <p:nvPr/>
        </p:nvSpPr>
        <p:spPr>
          <a:xfrm>
            <a:off x="971600" y="1491630"/>
            <a:ext cx="5742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525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5.8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( 58 )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平方分米</a:t>
            </a:r>
          </a:p>
          <a:p>
            <a:pPr indent="9525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改正：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5.8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平方米＝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平方分米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>
              <a:lnSpc>
                <a:spcPct val="150000"/>
              </a:lnSpc>
              <a:defRPr/>
            </a:pP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indent="95250">
              <a:lnSpc>
                <a:spcPct val="200000"/>
              </a:lnSpc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3.05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( 3 )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( 5 )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克</a:t>
            </a:r>
          </a:p>
          <a:p>
            <a:pPr indent="95250"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 改正：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3.05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千克＝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千克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　　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克</a:t>
            </a:r>
          </a:p>
        </p:txBody>
      </p:sp>
      <p:sp>
        <p:nvSpPr>
          <p:cNvPr id="7" name="矩形 6"/>
          <p:cNvSpPr/>
          <p:nvPr/>
        </p:nvSpPr>
        <p:spPr>
          <a:xfrm>
            <a:off x="3852295" y="2211712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580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8" name="云形标注 7"/>
          <p:cNvSpPr/>
          <p:nvPr/>
        </p:nvSpPr>
        <p:spPr>
          <a:xfrm>
            <a:off x="5004048" y="2228077"/>
            <a:ext cx="4248472" cy="1296144"/>
          </a:xfrm>
          <a:prstGeom prst="cloudCallout">
            <a:avLst>
              <a:gd name="adj1" fmla="val -82126"/>
              <a:gd name="adj2" fmla="val 393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千克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=1000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克</a:t>
            </a:r>
          </a:p>
        </p:txBody>
      </p:sp>
      <p:sp>
        <p:nvSpPr>
          <p:cNvPr id="9" name="矩形 8"/>
          <p:cNvSpPr/>
          <p:nvPr/>
        </p:nvSpPr>
        <p:spPr>
          <a:xfrm>
            <a:off x="3851921" y="40119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3</a:t>
            </a:r>
            <a:endParaRPr lang="zh-CN" altLang="en-US" dirty="0">
              <a:solidFill>
                <a:prstClr val="black"/>
              </a:solidFill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220076" y="3867896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altLang="zh-CN" sz="2400" b="1" kern="100" dirty="0">
                <a:solidFill>
                  <a:srgbClr val="FF0000"/>
                </a:solidFill>
                <a:latin typeface="Times New Roman" panose="02020603050405020304"/>
                <a:sym typeface="Times New Roman" panose="02020603050405020304"/>
              </a:rPr>
              <a:t>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11560" y="1563640"/>
            <a:ext cx="7992888" cy="3069386"/>
            <a:chOff x="611560" y="1559719"/>
            <a:chExt cx="7992888" cy="30693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11560" y="1559719"/>
              <a:ext cx="7992888" cy="3069386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896340" y="1705057"/>
              <a:ext cx="7632849" cy="2654573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小数点向右移动的规律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小数点向右移动一位、两位、三位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……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，所得的数就扩大到原来的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10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倍、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100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倍、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1000</a:t>
              </a:r>
              <a:r>
                <a:rPr lang="zh-CN" altLang="en-US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Times New Roman" panose="02020603050405020304" pitchFamily="18" charset="0"/>
                </a:rPr>
                <a:t>倍</a:t>
              </a:r>
              <a:r>
                <a:rPr lang="en-US" altLang="zh-CN" sz="2800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……</a:t>
              </a:r>
              <a:endParaRPr lang="en-US" altLang="zh-CN"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Times New Roman" panose="02020603050405020304" pitchFamily="18" charset="0"/>
              </a:endParaRPr>
            </a:p>
            <a:p>
              <a:pPr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如果小数位数不够时，要用</a:t>
              </a:r>
              <a:r>
                <a:rPr lang="en-US" altLang="zh-CN" sz="28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0</a:t>
              </a:r>
              <a:r>
                <a:rPr lang="zh-CN" altLang="en-US" sz="2800" b="1" dirty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补足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。</a:t>
              </a:r>
              <a:endPara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  <a:sym typeface="Times New Roman" panose="02020603050405020304" pitchFamily="18" charset="0"/>
              </a:endParaRP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11560" y="1275607"/>
            <a:ext cx="7992888" cy="3069386"/>
            <a:chOff x="611560" y="1559719"/>
            <a:chExt cx="7992888" cy="3069386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11560" y="1559719"/>
              <a:ext cx="7992888" cy="3069386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791579" y="2207791"/>
              <a:ext cx="7632849" cy="136191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把高级单位的数改写成低级单位的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数用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高级单位前面的数乘进率，位数不够的用“</a:t>
              </a:r>
              <a:r>
                <a:rPr lang="en-US" altLang="zh-CN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0”</a:t>
              </a:r>
              <a:r>
                <a:rPr lang="zh-CN" altLang="en-US" sz="2800" b="1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cs typeface="Times New Roman" panose="02020603050405020304" pitchFamily="18" charset="0"/>
                  <a:sym typeface="Times New Roman" panose="02020603050405020304" pitchFamily="18" charset="0"/>
                </a:rPr>
                <a:t>补足。</a:t>
              </a:r>
            </a:p>
          </p:txBody>
        </p: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904656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5256584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925994" y="3147816"/>
            <a:ext cx="882898" cy="1265255"/>
          </a:xfrm>
          <a:prstGeom prst="rect">
            <a:avLst/>
          </a:prstGeom>
        </p:spPr>
      </p:pic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375" y="1154510"/>
            <a:ext cx="5241382" cy="3735564"/>
          </a:xfrm>
          <a:prstGeom prst="rect">
            <a:avLst/>
          </a:prstGeom>
        </p:spPr>
      </p:pic>
      <p:sp>
        <p:nvSpPr>
          <p:cNvPr id="8" name="云形标注 7"/>
          <p:cNvSpPr/>
          <p:nvPr/>
        </p:nvSpPr>
        <p:spPr>
          <a:xfrm>
            <a:off x="5405035" y="1282233"/>
            <a:ext cx="3779911" cy="1296144"/>
          </a:xfrm>
          <a:prstGeom prst="cloudCallout">
            <a:avLst>
              <a:gd name="adj1" fmla="val 15154"/>
              <a:gd name="adj2" fmla="val 8945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你知道小数点为什么“厉害”吗？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2" descr="4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47175" y="3114800"/>
            <a:ext cx="1304454" cy="171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889" y="2259732"/>
            <a:ext cx="47148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9" name="云形标注 8"/>
          <p:cNvSpPr/>
          <p:nvPr/>
        </p:nvSpPr>
        <p:spPr>
          <a:xfrm>
            <a:off x="5037570" y="1923678"/>
            <a:ext cx="4106433" cy="1296144"/>
          </a:xfrm>
          <a:prstGeom prst="cloudCallout">
            <a:avLst>
              <a:gd name="adj1" fmla="val 15154"/>
              <a:gd name="adj2" fmla="val 89456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把你的算法和同学交流一下，并用算式表示出来。</a:t>
            </a: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790297" y="957580"/>
            <a:ext cx="67633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分钱，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枚纽扣多少元？ 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枚、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枚呢？</a:t>
            </a:r>
          </a:p>
        </p:txBody>
      </p:sp>
      <p:pic>
        <p:nvPicPr>
          <p:cNvPr id="15" name="Picture 8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90891" y="4168502"/>
            <a:ext cx="2560637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9"/>
          <p:cNvSpPr txBox="1">
            <a:spLocks noChangeArrowheads="1"/>
          </p:cNvSpPr>
          <p:nvPr/>
        </p:nvSpPr>
        <p:spPr bwMode="auto">
          <a:xfrm>
            <a:off x="1049011" y="483520"/>
            <a:ext cx="67633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分钱，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枚纽扣多少元？ 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枚、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枚呢？</a:t>
            </a:r>
          </a:p>
        </p:txBody>
      </p:sp>
      <p:sp>
        <p:nvSpPr>
          <p:cNvPr id="5" name="TextBox 29"/>
          <p:cNvSpPr txBox="1">
            <a:spLocks noChangeArrowheads="1"/>
          </p:cNvSpPr>
          <p:nvPr/>
        </p:nvSpPr>
        <p:spPr bwMode="auto">
          <a:xfrm>
            <a:off x="1979712" y="1897684"/>
            <a:ext cx="532859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0.05×10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0.5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0.05×100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元） </a:t>
            </a:r>
            <a:endParaRPr lang="en-US" altLang="zh-CN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1000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 × 1000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50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元）</a:t>
            </a:r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360" y="3507856"/>
            <a:ext cx="1010634" cy="1242584"/>
          </a:xfrm>
          <a:prstGeom prst="rect">
            <a:avLst/>
          </a:prstGeom>
        </p:spPr>
      </p:pic>
      <p:sp>
        <p:nvSpPr>
          <p:cNvPr id="8" name="云形标注 7"/>
          <p:cNvSpPr/>
          <p:nvPr/>
        </p:nvSpPr>
        <p:spPr>
          <a:xfrm>
            <a:off x="6379367" y="1683668"/>
            <a:ext cx="2865986" cy="1296144"/>
          </a:xfrm>
          <a:prstGeom prst="cloudCallout">
            <a:avLst>
              <a:gd name="adj1" fmla="val 10868"/>
              <a:gd name="adj2" fmla="val 820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分，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枚就是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角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3943" y="2137668"/>
            <a:ext cx="1440161" cy="667236"/>
            <a:chOff x="480869" y="708178"/>
            <a:chExt cx="1216345" cy="667236"/>
          </a:xfrm>
        </p:grpSpPr>
        <p:pic>
          <p:nvPicPr>
            <p:cNvPr id="5" name="Picture 17" descr="00-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说一说</a:t>
              </a:r>
            </a:p>
          </p:txBody>
        </p:sp>
      </p:grp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2271633" y="2121119"/>
            <a:ext cx="59554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观察上面几个算式，你发现了上面？</a:t>
            </a: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1859869" y="474653"/>
            <a:ext cx="532859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0.05×10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0.5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0.05×100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元） </a:t>
            </a:r>
            <a:endParaRPr lang="en-US" altLang="zh-CN" sz="2400" b="1" dirty="0">
              <a:latin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1000 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枚纽扣：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0.05 × 1000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＝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50 (</a:t>
            </a:r>
            <a:r>
              <a:rPr lang="zh-CN" altLang="en-US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元）</a:t>
            </a: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39" y="2859784"/>
            <a:ext cx="1279052" cy="1669873"/>
          </a:xfrm>
          <a:prstGeom prst="rect">
            <a:avLst/>
          </a:prstGeom>
        </p:spPr>
      </p:pic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62217" y="3031037"/>
            <a:ext cx="1218462" cy="1569231"/>
          </a:xfrm>
          <a:prstGeom prst="rect">
            <a:avLst/>
          </a:prstGeom>
        </p:spPr>
      </p:pic>
      <p:sp>
        <p:nvSpPr>
          <p:cNvPr id="12" name="云形标注 11"/>
          <p:cNvSpPr/>
          <p:nvPr/>
        </p:nvSpPr>
        <p:spPr>
          <a:xfrm>
            <a:off x="5508108" y="3031038"/>
            <a:ext cx="2354113" cy="1199485"/>
          </a:xfrm>
          <a:prstGeom prst="cloudCallout">
            <a:avLst>
              <a:gd name="adj1" fmla="val 58011"/>
              <a:gd name="adj2" fmla="val 3383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100…</a:t>
            </a:r>
            <a:endParaRPr lang="zh-CN" altLang="en-US" sz="20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云形标注 12"/>
          <p:cNvSpPr/>
          <p:nvPr/>
        </p:nvSpPr>
        <p:spPr>
          <a:xfrm>
            <a:off x="1807749" y="3086388"/>
            <a:ext cx="3188487" cy="1216663"/>
          </a:xfrm>
          <a:prstGeom prst="cloudCallout">
            <a:avLst>
              <a:gd name="adj1" fmla="val -56276"/>
              <a:gd name="adj2" fmla="val 2149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0.05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的小数点就向右移动一位。</a:t>
            </a:r>
          </a:p>
        </p:txBody>
      </p:sp>
      <p:sp>
        <p:nvSpPr>
          <p:cNvPr id="14" name="云形标注 13"/>
          <p:cNvSpPr/>
          <p:nvPr/>
        </p:nvSpPr>
        <p:spPr>
          <a:xfrm>
            <a:off x="2178136" y="2850139"/>
            <a:ext cx="5636192" cy="1979930"/>
          </a:xfrm>
          <a:prstGeom prst="cloudCallout">
            <a:avLst>
              <a:gd name="adj1" fmla="val -13416"/>
              <a:gd name="adj2" fmla="val 5734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一个数扩大到原来的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倍，小数点就向右移动一位；扩大到原来的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倍，小数点就向右移动两位</a:t>
            </a:r>
            <a:r>
              <a:rPr lang="en-US" altLang="zh-CN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</a:t>
            </a:r>
            <a:endParaRPr lang="zh-CN" altLang="en-US" sz="24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13943" y="428060"/>
            <a:ext cx="1440161" cy="667236"/>
            <a:chOff x="480869" y="708178"/>
            <a:chExt cx="1216345" cy="667236"/>
          </a:xfrm>
        </p:grpSpPr>
        <p:pic>
          <p:nvPicPr>
            <p:cNvPr id="5" name="Picture 17" descr="00-2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80869" y="708178"/>
              <a:ext cx="1216345" cy="667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矩形 5"/>
            <p:cNvSpPr/>
            <p:nvPr/>
          </p:nvSpPr>
          <p:spPr>
            <a:xfrm>
              <a:off x="566560" y="799350"/>
              <a:ext cx="10698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  <a:latin typeface="+mn-ea"/>
                </a:rPr>
                <a:t>试一试</a:t>
              </a:r>
            </a:p>
          </p:txBody>
        </p:sp>
      </p:grpSp>
      <p:sp>
        <p:nvSpPr>
          <p:cNvPr id="7" name="TextBox 29"/>
          <p:cNvSpPr txBox="1">
            <a:spLocks noChangeArrowheads="1"/>
          </p:cNvSpPr>
          <p:nvPr/>
        </p:nvSpPr>
        <p:spPr bwMode="auto">
          <a:xfrm>
            <a:off x="2271637" y="411512"/>
            <a:ext cx="582875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把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3.87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分别扩大原来的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倍、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倍、</a:t>
            </a: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1000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倍，各是多少？</a:t>
            </a:r>
          </a:p>
        </p:txBody>
      </p:sp>
      <p:pic>
        <p:nvPicPr>
          <p:cNvPr id="8" name="图片 7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99" y="2931790"/>
            <a:ext cx="962567" cy="1319072"/>
          </a:xfrm>
          <a:prstGeom prst="rect">
            <a:avLst/>
          </a:prstGeom>
        </p:spPr>
      </p:pic>
      <p:sp>
        <p:nvSpPr>
          <p:cNvPr id="9" name="云形标注 8"/>
          <p:cNvSpPr/>
          <p:nvPr/>
        </p:nvSpPr>
        <p:spPr>
          <a:xfrm>
            <a:off x="1557542" y="1866749"/>
            <a:ext cx="2952328" cy="1648711"/>
          </a:xfrm>
          <a:prstGeom prst="cloudCallout">
            <a:avLst>
              <a:gd name="adj1" fmla="val -59974"/>
              <a:gd name="adj2" fmla="val 529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自己试着做一做，再用计算器检验一下。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4853632" y="1749908"/>
            <a:ext cx="2670810" cy="616605"/>
            <a:chOff x="4853632" y="1749907"/>
            <a:chExt cx="2670810" cy="616605"/>
          </a:xfrm>
        </p:grpSpPr>
        <p:sp>
          <p:nvSpPr>
            <p:cNvPr id="11" name="文本框 4"/>
            <p:cNvSpPr txBox="1"/>
            <p:nvPr/>
          </p:nvSpPr>
          <p:spPr>
            <a:xfrm>
              <a:off x="4853632" y="1904847"/>
              <a:ext cx="1238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3.87</a:t>
              </a: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5874077" y="2211552"/>
              <a:ext cx="1650365" cy="0"/>
            </a:xfrm>
            <a:prstGeom prst="straightConnector1">
              <a:avLst/>
            </a:prstGeom>
            <a:ln w="12700" cmpd="sng">
              <a:solidFill>
                <a:srgbClr val="00B05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6"/>
            <p:cNvSpPr txBox="1"/>
            <p:nvPr/>
          </p:nvSpPr>
          <p:spPr>
            <a:xfrm>
              <a:off x="5868362" y="1749907"/>
              <a:ext cx="14693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扩大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倍</a:t>
              </a:r>
            </a:p>
          </p:txBody>
        </p:sp>
      </p:grpSp>
      <p:sp>
        <p:nvSpPr>
          <p:cNvPr id="14" name="文本框 7"/>
          <p:cNvSpPr txBox="1"/>
          <p:nvPr/>
        </p:nvSpPr>
        <p:spPr>
          <a:xfrm>
            <a:off x="7582227" y="1904849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38.7</a:t>
            </a:r>
          </a:p>
        </p:txBody>
      </p:sp>
      <p:grpSp>
        <p:nvGrpSpPr>
          <p:cNvPr id="35" name="组合 34"/>
          <p:cNvGrpSpPr/>
          <p:nvPr/>
        </p:nvGrpSpPr>
        <p:grpSpPr>
          <a:xfrm>
            <a:off x="4853632" y="2307339"/>
            <a:ext cx="2670810" cy="685820"/>
            <a:chOff x="4853632" y="2307337"/>
            <a:chExt cx="2670810" cy="685820"/>
          </a:xfrm>
        </p:grpSpPr>
        <p:sp>
          <p:nvSpPr>
            <p:cNvPr id="16" name="文本框 8"/>
            <p:cNvSpPr txBox="1"/>
            <p:nvPr/>
          </p:nvSpPr>
          <p:spPr>
            <a:xfrm>
              <a:off x="4853632" y="2531492"/>
              <a:ext cx="1238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3.87</a:t>
              </a: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5874077" y="2776602"/>
              <a:ext cx="1595120" cy="0"/>
            </a:xfrm>
            <a:prstGeom prst="straightConnector1">
              <a:avLst/>
            </a:prstGeom>
            <a:ln w="12700" cmpd="sng">
              <a:solidFill>
                <a:srgbClr val="00B05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3"/>
            <p:cNvSpPr txBox="1"/>
            <p:nvPr/>
          </p:nvSpPr>
          <p:spPr>
            <a:xfrm>
              <a:off x="5808037" y="2307337"/>
              <a:ext cx="1716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扩大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倍</a:t>
              </a:r>
            </a:p>
          </p:txBody>
        </p:sp>
      </p:grpSp>
      <p:sp>
        <p:nvSpPr>
          <p:cNvPr id="19" name="文本框 16"/>
          <p:cNvSpPr txBox="1"/>
          <p:nvPr/>
        </p:nvSpPr>
        <p:spPr>
          <a:xfrm>
            <a:off x="7582227" y="2499743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387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4868241" y="3003802"/>
            <a:ext cx="3088005" cy="664865"/>
            <a:chOff x="4868237" y="3003798"/>
            <a:chExt cx="3088005" cy="664865"/>
          </a:xfrm>
        </p:grpSpPr>
        <p:sp>
          <p:nvSpPr>
            <p:cNvPr id="21" name="文本框 9"/>
            <p:cNvSpPr txBox="1"/>
            <p:nvPr/>
          </p:nvSpPr>
          <p:spPr>
            <a:xfrm>
              <a:off x="4868237" y="3206998"/>
              <a:ext cx="1238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3.87</a:t>
              </a:r>
            </a:p>
          </p:txBody>
        </p:sp>
        <p:cxnSp>
          <p:nvCxnSpPr>
            <p:cNvPr id="22" name="直接箭头连接符 21"/>
            <p:cNvCxnSpPr/>
            <p:nvPr/>
          </p:nvCxnSpPr>
          <p:spPr>
            <a:xfrm>
              <a:off x="5929322" y="3480048"/>
              <a:ext cx="1539875" cy="12065"/>
            </a:xfrm>
            <a:prstGeom prst="straightConnector1">
              <a:avLst/>
            </a:prstGeom>
            <a:ln w="12700" cmpd="sng">
              <a:solidFill>
                <a:srgbClr val="00B050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15"/>
            <p:cNvSpPr txBox="1"/>
            <p:nvPr/>
          </p:nvSpPr>
          <p:spPr>
            <a:xfrm>
              <a:off x="5808037" y="3003798"/>
              <a:ext cx="21482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扩大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1000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倍</a:t>
              </a: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7582227" y="3234940"/>
            <a:ext cx="123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3870</a:t>
            </a:r>
          </a:p>
        </p:txBody>
      </p:sp>
      <p:sp>
        <p:nvSpPr>
          <p:cNvPr id="30" name="云形标注 29"/>
          <p:cNvSpPr/>
          <p:nvPr/>
        </p:nvSpPr>
        <p:spPr>
          <a:xfrm>
            <a:off x="4846835" y="3591328"/>
            <a:ext cx="2672210" cy="1278625"/>
          </a:xfrm>
          <a:prstGeom prst="cloudCallout">
            <a:avLst>
              <a:gd name="adj1" fmla="val 67905"/>
              <a:gd name="adj2" fmla="val -349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位数不够时，要用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补足哟！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4" grpId="0"/>
      <p:bldP spid="19" grpId="0"/>
      <p:bldP spid="24" grpId="0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" descr="4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26149" y="2643758"/>
            <a:ext cx="1304454" cy="171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云形标注 4"/>
          <p:cNvSpPr/>
          <p:nvPr/>
        </p:nvSpPr>
        <p:spPr>
          <a:xfrm>
            <a:off x="5193594" y="1629916"/>
            <a:ext cx="2684782" cy="1296144"/>
          </a:xfrm>
          <a:prstGeom prst="cloudCallout">
            <a:avLst>
              <a:gd name="adj1" fmla="val 35996"/>
              <a:gd name="adj2" fmla="val 852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说一说你是怎样做的。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1239935" y="771551"/>
            <a:ext cx="707648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把写字台的长和宽改写成以厘米为单位的数。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27588" y="1651960"/>
            <a:ext cx="4454645" cy="2575974"/>
            <a:chOff x="827584" y="1939992"/>
            <a:chExt cx="4454645" cy="2575974"/>
          </a:xfrm>
        </p:grpSpPr>
        <p:sp>
          <p:nvSpPr>
            <p:cNvPr id="8" name="TextBox 7"/>
            <p:cNvSpPr txBox="1"/>
            <p:nvPr/>
          </p:nvSpPr>
          <p:spPr>
            <a:xfrm>
              <a:off x="2236665" y="1939992"/>
              <a:ext cx="7822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ea typeface="楷体" panose="02010609060101010101" pitchFamily="49" charset="-122"/>
                </a:rPr>
                <a:t>1.3m</a:t>
              </a:r>
              <a:endParaRPr lang="zh-CN" altLang="en-US" b="1" dirty="0">
                <a:ea typeface="楷体" panose="02010609060101010101" pitchFamily="49" charset="-122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827584" y="2067694"/>
              <a:ext cx="4454645" cy="2448272"/>
              <a:chOff x="827584" y="2067694"/>
              <a:chExt cx="4454645" cy="2448272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827584" y="2427734"/>
                <a:ext cx="3600400" cy="2088232"/>
              </a:xfrm>
              <a:prstGeom prst="rect">
                <a:avLst/>
              </a:prstGeom>
              <a:blipFill>
                <a:blip r:embed="rId3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 flipV="1">
                <a:off x="827584" y="2067694"/>
                <a:ext cx="0" cy="3600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 flipV="1">
                <a:off x="4427984" y="2067694"/>
                <a:ext cx="0" cy="36004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/>
              <p:cNvCxnSpPr/>
              <p:nvPr/>
            </p:nvCxnSpPr>
            <p:spPr>
              <a:xfrm>
                <a:off x="827584" y="2355726"/>
                <a:ext cx="36004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连接符 13"/>
              <p:cNvCxnSpPr/>
              <p:nvPr/>
            </p:nvCxnSpPr>
            <p:spPr>
              <a:xfrm>
                <a:off x="4427984" y="2427734"/>
                <a:ext cx="3501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连接符 14"/>
              <p:cNvCxnSpPr/>
              <p:nvPr/>
            </p:nvCxnSpPr>
            <p:spPr>
              <a:xfrm>
                <a:off x="4427984" y="4515966"/>
                <a:ext cx="35018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/>
              <p:cNvCxnSpPr/>
              <p:nvPr/>
            </p:nvCxnSpPr>
            <p:spPr>
              <a:xfrm>
                <a:off x="4499992" y="2427734"/>
                <a:ext cx="0" cy="2088232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499992" y="3282538"/>
                <a:ext cx="7822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b="1" dirty="0">
                    <a:ea typeface="楷体" panose="02010609060101010101" pitchFamily="49" charset="-122"/>
                  </a:rPr>
                  <a:t>0.65m</a:t>
                </a:r>
                <a:endParaRPr lang="zh-CN" altLang="en-US" b="1" dirty="0">
                  <a:ea typeface="楷体" panose="02010609060101010101" pitchFamily="49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868144" y="627535"/>
          <a:ext cx="2543944" cy="170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97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1.3m</a:t>
                      </a:r>
                      <a:endParaRPr lang="zh-CN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2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/>
                        <a:t>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/>
                        <a:t>0.65m</a:t>
                      </a:r>
                      <a:endParaRPr lang="zh-CN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4" name="图片 13" descr="屏幕剪辑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08" y="913753"/>
            <a:ext cx="1092168" cy="1334870"/>
          </a:xfrm>
          <a:prstGeom prst="rect">
            <a:avLst/>
          </a:prstGeom>
        </p:spPr>
      </p:pic>
      <p:pic>
        <p:nvPicPr>
          <p:cNvPr id="15" name="图片 14" descr="屏幕剪辑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5838" y="2715766"/>
            <a:ext cx="1010634" cy="1242584"/>
          </a:xfrm>
          <a:prstGeom prst="rect">
            <a:avLst/>
          </a:prstGeom>
        </p:spPr>
      </p:pic>
      <p:sp>
        <p:nvSpPr>
          <p:cNvPr id="16" name="云形标注 15"/>
          <p:cNvSpPr/>
          <p:nvPr/>
        </p:nvSpPr>
        <p:spPr>
          <a:xfrm>
            <a:off x="1619672" y="265683"/>
            <a:ext cx="2592288" cy="1225949"/>
          </a:xfrm>
          <a:prstGeom prst="cloudCallout">
            <a:avLst>
              <a:gd name="adj1" fmla="val -60085"/>
              <a:gd name="adj2" fmla="val 578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米是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厘米，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0.3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米是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厘米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0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云形标注 16"/>
          <p:cNvSpPr/>
          <p:nvPr/>
        </p:nvSpPr>
        <p:spPr>
          <a:xfrm>
            <a:off x="705734" y="2195356"/>
            <a:ext cx="2906062" cy="1188974"/>
          </a:xfrm>
          <a:prstGeom prst="cloudCallout">
            <a:avLst>
              <a:gd name="adj1" fmla="val 54541"/>
              <a:gd name="adj2" fmla="val 44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把米改成厘米，直接乘进率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1.3</a:t>
            </a:r>
            <a:r>
              <a:rPr lang="zh-CN" altLang="en-US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乘</a:t>
            </a:r>
            <a:r>
              <a:rPr lang="en-US" altLang="zh-CN" sz="2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100……</a:t>
            </a:r>
            <a:endParaRPr lang="zh-CN" altLang="en-US" sz="20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464719" y="411512"/>
            <a:ext cx="3827365" cy="1434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ctr" hangingPunct="0">
              <a:lnSpc>
                <a:spcPct val="150000"/>
              </a:lnSpc>
              <a:spcBef>
                <a:spcPts val="600"/>
              </a:spcBef>
              <a:defRPr/>
            </a:pPr>
            <a:endParaRPr lang="en-US" altLang="zh-CN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fontAlgn="ctr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1.3</a:t>
            </a:r>
            <a:r>
              <a:rPr lang="zh-TW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米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zh-TW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100厘米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＋</a:t>
            </a:r>
            <a:r>
              <a:rPr lang="zh-TW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30厘米 </a:t>
            </a:r>
            <a:endParaRPr lang="en-US" altLang="zh-TW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fontAlgn="ctr" hangingPunct="0">
              <a:lnSpc>
                <a:spcPct val="150000"/>
              </a:lnSpc>
              <a:spcBef>
                <a:spcPts val="600"/>
              </a:spcBef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＝</a:t>
            </a:r>
            <a:r>
              <a:rPr lang="zh-TW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130厘米</a:t>
            </a:r>
            <a:endParaRPr lang="zh-CN" altLang="zh-C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fontAlgn="ctr" hangingPunct="0">
              <a:lnSpc>
                <a:spcPct val="150000"/>
              </a:lnSpc>
              <a:defRPr/>
            </a:pPr>
            <a:endParaRPr lang="zh-CN" altLang="en-US" sz="1600" dirty="0"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92281" y="2207357"/>
            <a:ext cx="2880320" cy="12430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ctr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米＝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100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厘米 </a:t>
            </a:r>
            <a:endParaRPr lang="en-US" altLang="zh-CN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eaLnBrk="0" fontAlgn="ctr" hangingPunct="0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1.3×100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130 </a:t>
            </a:r>
            <a:r>
              <a:rPr lang="zh-CN" alt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厘米</a:t>
            </a:r>
            <a:endParaRPr lang="zh-CN" altLang="en-US" sz="1600" dirty="0">
              <a:sym typeface="+mn-ea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7956376" y="3219824"/>
            <a:ext cx="882898" cy="1265255"/>
          </a:xfrm>
          <a:prstGeom prst="rect">
            <a:avLst/>
          </a:prstGeom>
        </p:spPr>
      </p:pic>
      <p:sp>
        <p:nvSpPr>
          <p:cNvPr id="21" name="云形标注 20"/>
          <p:cNvSpPr/>
          <p:nvPr/>
        </p:nvSpPr>
        <p:spPr>
          <a:xfrm>
            <a:off x="4633067" y="2139704"/>
            <a:ext cx="3456384" cy="1712747"/>
          </a:xfrm>
          <a:prstGeom prst="cloudCallout">
            <a:avLst>
              <a:gd name="adj1" fmla="val 54541"/>
              <a:gd name="adj2" fmla="val 44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把高级单位的数改写成低级单位的数，要乘进率。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3059836" y="4296991"/>
            <a:ext cx="3187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0.65m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＝</a:t>
            </a:r>
            <a:r>
              <a:rPr lang="en-US" altLang="zh-CN" sz="2800" b="1" dirty="0">
                <a:solidFill>
                  <a:schemeClr val="accent1"/>
                </a:solidFill>
                <a:latin typeface="Times New Roman" panose="02020603050405020304" pitchFamily="18" charset="0"/>
                <a:ea typeface="PMingLiU" pitchFamily="18" charset="-120"/>
              </a:rPr>
              <a:t>_______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cm</a:t>
            </a: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4748342" y="4223467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421959" y="902027"/>
            <a:ext cx="36102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．按要求填写下表。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21959" y="1614313"/>
          <a:ext cx="7365722" cy="3476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6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3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726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0.007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1.024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8.26</a:t>
                      </a:r>
                      <a:endParaRPr lang="zh-CN" alt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b="1" dirty="0"/>
                        <a:t>0.9</a:t>
                      </a:r>
                      <a:endParaRPr lang="zh-CN" alt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扩大到原来的</a:t>
                      </a:r>
                      <a:r>
                        <a:rPr lang="en-US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扩大到原来的</a:t>
                      </a:r>
                      <a:r>
                        <a:rPr lang="en-US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100</a:t>
                      </a: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扩大到原来的</a:t>
                      </a:r>
                      <a:r>
                        <a:rPr lang="en-US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1000</a:t>
                      </a:r>
                      <a:r>
                        <a:rPr lang="zh-CN" altLang="zh-CN" sz="2400" b="1" kern="12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74334" y="257175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0.07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1" y="3416682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0.7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63892" y="420877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7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9996" y="3435846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102.4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99996" y="257175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10.24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99996" y="422793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1024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0439" y="257175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82.6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6140" y="3435846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826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60439" y="422793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8260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56583" y="2571750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9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84575" y="3435846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90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12567" y="4227934"/>
            <a:ext cx="1115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900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745</Words>
  <Application>Microsoft Office PowerPoint</Application>
  <PresentationFormat>全屏显示(16:9)</PresentationFormat>
  <Paragraphs>174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PMingLiU</vt:lpstr>
      <vt:lpstr>PMingLiU</vt:lpstr>
      <vt:lpstr>黑体</vt:lpstr>
      <vt:lpstr>华文楷体</vt:lpstr>
      <vt:lpstr>楷体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2023-01-17T00:44:54Z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56F35202F03D4DE587453B9D8B2987AB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