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8" r:id="rId3"/>
    <p:sldId id="366" r:id="rId4"/>
    <p:sldId id="391" r:id="rId5"/>
    <p:sldId id="400" r:id="rId6"/>
    <p:sldId id="402" r:id="rId7"/>
    <p:sldId id="370" r:id="rId8"/>
    <p:sldId id="395" r:id="rId9"/>
    <p:sldId id="347" r:id="rId10"/>
    <p:sldId id="371" r:id="rId11"/>
    <p:sldId id="372" r:id="rId12"/>
    <p:sldId id="374" r:id="rId13"/>
    <p:sldId id="390" r:id="rId14"/>
    <p:sldId id="376" r:id="rId15"/>
    <p:sldId id="396" r:id="rId16"/>
    <p:sldId id="403" r:id="rId17"/>
    <p:sldId id="404" r:id="rId18"/>
    <p:sldId id="397" r:id="rId19"/>
    <p:sldId id="271" r:id="rId20"/>
    <p:sldId id="2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9258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82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减几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3640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的减法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98" y="500048"/>
            <a:ext cx="446948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385901" y="614132"/>
            <a:ext cx="288925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</a:t>
            </a:r>
          </a:p>
        </p:txBody>
      </p:sp>
      <p:sp>
        <p:nvSpPr>
          <p:cNvPr id="25" name="矩形 24"/>
          <p:cNvSpPr/>
          <p:nvPr/>
        </p:nvSpPr>
        <p:spPr>
          <a:xfrm>
            <a:off x="3070048" y="43539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4"/>
          <p:cNvGrpSpPr/>
          <p:nvPr/>
        </p:nvGrpSpPr>
        <p:grpSpPr bwMode="auto">
          <a:xfrm>
            <a:off x="3286120" y="3252800"/>
            <a:ext cx="2286019" cy="461665"/>
            <a:chOff x="6000763" y="3000378"/>
            <a:chExt cx="2286035" cy="461367"/>
          </a:xfrm>
        </p:grpSpPr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6000763" y="3000378"/>
              <a:ext cx="2286035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786711" y="3071770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15075" y="3071770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286239" y="321469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502014" y="321469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86239" y="3324240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072052" y="321469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4"/>
          <p:cNvGrpSpPr/>
          <p:nvPr/>
        </p:nvGrpSpPr>
        <p:grpSpPr bwMode="auto">
          <a:xfrm>
            <a:off x="3286120" y="3948789"/>
            <a:ext cx="2357457" cy="461962"/>
            <a:chOff x="6000762" y="3000378"/>
            <a:chExt cx="2357474" cy="461675"/>
          </a:xfrm>
        </p:grpSpPr>
        <p:sp>
          <p:nvSpPr>
            <p:cNvPr id="31" name="TextBox 20"/>
            <p:cNvSpPr txBox="1">
              <a:spLocks noChangeArrowheads="1"/>
            </p:cNvSpPr>
            <p:nvPr/>
          </p:nvSpPr>
          <p:spPr bwMode="auto">
            <a:xfrm>
              <a:off x="6000762" y="3000378"/>
              <a:ext cx="2357474" cy="461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786711" y="3105088"/>
              <a:ext cx="357189" cy="35696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215075" y="3105088"/>
              <a:ext cx="357189" cy="35696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矩形 33"/>
          <p:cNvSpPr/>
          <p:nvPr/>
        </p:nvSpPr>
        <p:spPr bwMode="auto">
          <a:xfrm>
            <a:off x="4286248" y="4071953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286248" y="397735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500427" y="397735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070464" y="397735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4" y="1214429"/>
            <a:ext cx="3914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想一想，填一填。</a:t>
            </a:r>
          </a:p>
        </p:txBody>
      </p:sp>
      <p:grpSp>
        <p:nvGrpSpPr>
          <p:cNvPr id="42" name="组合 17"/>
          <p:cNvGrpSpPr/>
          <p:nvPr/>
        </p:nvGrpSpPr>
        <p:grpSpPr bwMode="auto">
          <a:xfrm>
            <a:off x="71464" y="1966914"/>
            <a:ext cx="2000250" cy="461665"/>
            <a:chOff x="3214678" y="3467407"/>
            <a:chExt cx="2000264" cy="461367"/>
          </a:xfrm>
        </p:grpSpPr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- 6=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714526" y="192880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6" name="组合 17"/>
          <p:cNvGrpSpPr/>
          <p:nvPr/>
        </p:nvGrpSpPr>
        <p:grpSpPr bwMode="auto">
          <a:xfrm>
            <a:off x="3143276" y="1955806"/>
            <a:ext cx="2000250" cy="461665"/>
            <a:chOff x="3214678" y="3467407"/>
            <a:chExt cx="2000264" cy="461368"/>
          </a:xfrm>
        </p:grpSpPr>
        <p:sp>
          <p:nvSpPr>
            <p:cNvPr id="47" name="TextBox 24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- 1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857753" y="3500723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786339" y="192880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0" name="组合 17"/>
          <p:cNvGrpSpPr/>
          <p:nvPr/>
        </p:nvGrpSpPr>
        <p:grpSpPr bwMode="auto">
          <a:xfrm>
            <a:off x="6286526" y="1966914"/>
            <a:ext cx="2000250" cy="461665"/>
            <a:chOff x="3214678" y="3467407"/>
            <a:chExt cx="2000264" cy="461367"/>
          </a:xfrm>
        </p:grpSpPr>
        <p:sp>
          <p:nvSpPr>
            <p:cNvPr id="51" name="TextBox 3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- 3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857753" y="3500723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929589" y="192880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48" y="264318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6120" y="264318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81194" y="264318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可以分成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4" y="866776"/>
            <a:ext cx="8316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2090738" y="2492375"/>
            <a:ext cx="3560762" cy="5318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211392" y="1851025"/>
            <a:ext cx="2174875" cy="1479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768725" y="1774827"/>
            <a:ext cx="1206500" cy="12509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006975" y="1819277"/>
            <a:ext cx="388938" cy="1185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484688" y="1938338"/>
            <a:ext cx="2506662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4506913" y="2765426"/>
            <a:ext cx="3562350" cy="1428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5900742" y="3167065"/>
            <a:ext cx="2200275" cy="7969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2" y="1785946"/>
            <a:ext cx="2149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092" y="1785946"/>
            <a:ext cx="2149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592" y="1785946"/>
            <a:ext cx="2149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17"/>
          <p:cNvGrpSpPr/>
          <p:nvPr/>
        </p:nvGrpSpPr>
        <p:grpSpPr bwMode="auto">
          <a:xfrm>
            <a:off x="357188" y="1966915"/>
            <a:ext cx="2000250" cy="523220"/>
            <a:chOff x="3214678" y="3467407"/>
            <a:chExt cx="2000264" cy="522884"/>
          </a:xfrm>
        </p:grpSpPr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6-5=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857751" y="350072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000250" y="1966921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" name="组合 17"/>
          <p:cNvGrpSpPr/>
          <p:nvPr/>
        </p:nvGrpSpPr>
        <p:grpSpPr bwMode="auto">
          <a:xfrm>
            <a:off x="357188" y="2571769"/>
            <a:ext cx="2000250" cy="523220"/>
            <a:chOff x="3214678" y="3467407"/>
            <a:chExt cx="2000264" cy="522880"/>
          </a:xfrm>
        </p:grpSpPr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6-4=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857751" y="3500723"/>
              <a:ext cx="357191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00250" y="257175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2" name="组合 17"/>
          <p:cNvGrpSpPr/>
          <p:nvPr/>
        </p:nvGrpSpPr>
        <p:grpSpPr bwMode="auto">
          <a:xfrm>
            <a:off x="357188" y="3214690"/>
            <a:ext cx="2000250" cy="523220"/>
            <a:chOff x="3214678" y="3467407"/>
            <a:chExt cx="2000264" cy="522884"/>
          </a:xfrm>
        </p:grpSpPr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6-3=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857751" y="3500723"/>
              <a:ext cx="357191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2000250" y="321469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6" name="组合 17"/>
          <p:cNvGrpSpPr/>
          <p:nvPr/>
        </p:nvGrpSpPr>
        <p:grpSpPr bwMode="auto">
          <a:xfrm>
            <a:off x="3286125" y="1958994"/>
            <a:ext cx="2000250" cy="523220"/>
            <a:chOff x="3214678" y="3467407"/>
            <a:chExt cx="2000264" cy="522880"/>
          </a:xfrm>
        </p:grpSpPr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7-4=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857753" y="3500723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4929188" y="1958983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0" name="组合 17"/>
          <p:cNvGrpSpPr/>
          <p:nvPr/>
        </p:nvGrpSpPr>
        <p:grpSpPr bwMode="auto">
          <a:xfrm>
            <a:off x="3286125" y="2563816"/>
            <a:ext cx="2000250" cy="523220"/>
            <a:chOff x="3214678" y="3467407"/>
            <a:chExt cx="2000264" cy="522884"/>
          </a:xfrm>
        </p:grpSpPr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7-5=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857753" y="3500723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929188" y="2563821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4" name="组合 17"/>
          <p:cNvGrpSpPr/>
          <p:nvPr/>
        </p:nvGrpSpPr>
        <p:grpSpPr bwMode="auto">
          <a:xfrm>
            <a:off x="3286125" y="3206769"/>
            <a:ext cx="2000250" cy="523220"/>
            <a:chOff x="3214678" y="3467407"/>
            <a:chExt cx="2000264" cy="522880"/>
          </a:xfrm>
        </p:grpSpPr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7-6=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857753" y="3500723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4929188" y="320675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17"/>
          <p:cNvGrpSpPr/>
          <p:nvPr/>
        </p:nvGrpSpPr>
        <p:grpSpPr bwMode="auto">
          <a:xfrm>
            <a:off x="6143625" y="1949469"/>
            <a:ext cx="2000250" cy="523220"/>
            <a:chOff x="3214678" y="3467407"/>
            <a:chExt cx="2000264" cy="522880"/>
          </a:xfrm>
        </p:grpSpPr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5-2=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857753" y="3500723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7786688" y="1949458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2" name="组合 17"/>
          <p:cNvGrpSpPr/>
          <p:nvPr/>
        </p:nvGrpSpPr>
        <p:grpSpPr bwMode="auto">
          <a:xfrm>
            <a:off x="6143625" y="2554291"/>
            <a:ext cx="2000250" cy="523220"/>
            <a:chOff x="3214678" y="3467407"/>
            <a:chExt cx="2000264" cy="522884"/>
          </a:xfrm>
        </p:grpSpPr>
        <p:sp>
          <p:nvSpPr>
            <p:cNvPr id="73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6-2=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857753" y="3500723"/>
              <a:ext cx="357189" cy="3569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7786688" y="2554296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6" name="组合 17"/>
          <p:cNvGrpSpPr/>
          <p:nvPr/>
        </p:nvGrpSpPr>
        <p:grpSpPr bwMode="auto">
          <a:xfrm>
            <a:off x="6143625" y="3197244"/>
            <a:ext cx="2000250" cy="523220"/>
            <a:chOff x="3214678" y="3467407"/>
            <a:chExt cx="2000264" cy="522880"/>
          </a:xfrm>
        </p:grpSpPr>
        <p:sp>
          <p:nvSpPr>
            <p:cNvPr id="77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7-2=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857753" y="3500723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9" name="矩形 78"/>
          <p:cNvSpPr>
            <a:spLocks noChangeArrowheads="1"/>
          </p:cNvSpPr>
          <p:nvPr/>
        </p:nvSpPr>
        <p:spPr bwMode="auto">
          <a:xfrm>
            <a:off x="7786688" y="3197233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12"/>
          <p:cNvGrpSpPr/>
          <p:nvPr/>
        </p:nvGrpSpPr>
        <p:grpSpPr>
          <a:xfrm>
            <a:off x="2857488" y="516450"/>
            <a:ext cx="5406292" cy="1265255"/>
            <a:chOff x="2928926" y="1159372"/>
            <a:chExt cx="5406292" cy="1265255"/>
          </a:xfrm>
        </p:grpSpPr>
        <p:sp>
          <p:nvSpPr>
            <p:cNvPr id="80" name="AutoShape 3"/>
            <p:cNvSpPr/>
            <p:nvPr/>
          </p:nvSpPr>
          <p:spPr>
            <a:xfrm>
              <a:off x="2928926" y="1214410"/>
              <a:ext cx="4286280" cy="642942"/>
            </a:xfrm>
            <a:prstGeom prst="wedgeRoundRectCallout">
              <a:avLst>
                <a:gd name="adj1" fmla="val 63867"/>
                <a:gd name="adj2" fmla="val -18984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通过计算，你有什么发现？</a:t>
              </a:r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sp>
        <p:nvSpPr>
          <p:cNvPr id="84" name="圆角矩形标注 83"/>
          <p:cNvSpPr/>
          <p:nvPr/>
        </p:nvSpPr>
        <p:spPr>
          <a:xfrm>
            <a:off x="1643074" y="3857635"/>
            <a:ext cx="6786578" cy="928694"/>
          </a:xfrm>
          <a:prstGeom prst="wedgeRoundRectCallout">
            <a:avLst>
              <a:gd name="adj1" fmla="val -54119"/>
              <a:gd name="adj2" fmla="val 72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同一个数减的数越小，得数越大；减的数越大，得数越小；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减去的数相同，被减的数越大，得数越大。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5" grpId="0"/>
      <p:bldP spid="59" grpId="0"/>
      <p:bldP spid="63" grpId="0"/>
      <p:bldP spid="67" grpId="0"/>
      <p:bldP spid="71" grpId="0"/>
      <p:bldP spid="75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928688"/>
            <a:ext cx="7405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8"/>
          <p:cNvGrpSpPr/>
          <p:nvPr/>
        </p:nvGrpSpPr>
        <p:grpSpPr bwMode="auto">
          <a:xfrm>
            <a:off x="4355976" y="2791763"/>
            <a:ext cx="1654352" cy="500067"/>
            <a:chOff x="6380325" y="-1752234"/>
            <a:chExt cx="3246605" cy="499725"/>
          </a:xfrm>
          <a:solidFill>
            <a:srgbClr val="FFFFCC"/>
          </a:solidFill>
          <a:effectLst/>
        </p:grpSpPr>
        <p:sp>
          <p:nvSpPr>
            <p:cNvPr id="13" name="圆角矩形标注 12"/>
            <p:cNvSpPr/>
            <p:nvPr/>
          </p:nvSpPr>
          <p:spPr>
            <a:xfrm>
              <a:off x="6380325" y="-1752232"/>
              <a:ext cx="3246605" cy="499723"/>
            </a:xfrm>
            <a:prstGeom prst="wedgeRoundRectCallout">
              <a:avLst>
                <a:gd name="adj1" fmla="val 40781"/>
                <a:gd name="adj2" fmla="val 8067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380325" y="-1752234"/>
              <a:ext cx="3246605" cy="461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- 3 = 4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2143122"/>
            <a:ext cx="6546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15140" y="2571752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358218" y="2571752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7643842" y="2576521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286514" y="2643188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682612" y="2487037"/>
            <a:ext cx="1065452" cy="598046"/>
            <a:chOff x="7682612" y="2487041"/>
            <a:chExt cx="1065452" cy="598046"/>
          </a:xfrm>
        </p:grpSpPr>
        <p:sp>
          <p:nvSpPr>
            <p:cNvPr id="10" name="TextBox 9"/>
            <p:cNvSpPr txBox="1"/>
            <p:nvPr/>
          </p:nvSpPr>
          <p:spPr>
            <a:xfrm>
              <a:off x="8358214" y="250031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82612" y="248704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4750" y="3071818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7-6=1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2143122"/>
            <a:ext cx="6546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15140" y="2571752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358218" y="2571752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7643842" y="2576521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1143770" y="2642394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/>
        </p:nvGrpSpPr>
        <p:grpSpPr>
          <a:xfrm>
            <a:off x="7682612" y="2487037"/>
            <a:ext cx="1065452" cy="598046"/>
            <a:chOff x="7682612" y="2487041"/>
            <a:chExt cx="1065452" cy="598046"/>
          </a:xfrm>
        </p:grpSpPr>
        <p:sp>
          <p:nvSpPr>
            <p:cNvPr id="10" name="TextBox 9"/>
            <p:cNvSpPr txBox="1"/>
            <p:nvPr/>
          </p:nvSpPr>
          <p:spPr>
            <a:xfrm>
              <a:off x="8358214" y="250031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82612" y="248704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4750" y="3071818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7-5=2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2143122"/>
            <a:ext cx="65468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715140" y="2571752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358218" y="2571752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7643842" y="2576521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2072464" y="2642394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/>
        </p:nvGrpSpPr>
        <p:grpSpPr>
          <a:xfrm>
            <a:off x="7682612" y="2487037"/>
            <a:ext cx="1065452" cy="598046"/>
            <a:chOff x="7682612" y="2487041"/>
            <a:chExt cx="1065452" cy="598046"/>
          </a:xfrm>
        </p:grpSpPr>
        <p:sp>
          <p:nvSpPr>
            <p:cNvPr id="10" name="TextBox 9"/>
            <p:cNvSpPr txBox="1"/>
            <p:nvPr/>
          </p:nvSpPr>
          <p:spPr>
            <a:xfrm>
              <a:off x="8358214" y="250031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82612" y="248704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4750" y="3071818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7-4=3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7200" y="663575"/>
            <a:ext cx="329088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6089" y="1978025"/>
            <a:ext cx="33496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8150" y="3336926"/>
            <a:ext cx="3316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0988" y="627065"/>
            <a:ext cx="5445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19425" y="2017714"/>
            <a:ext cx="5524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8317" y="671515"/>
            <a:ext cx="55403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11763" y="2019300"/>
            <a:ext cx="5508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 bwMode="auto">
          <a:xfrm>
            <a:off x="3643317" y="1219200"/>
            <a:ext cx="3571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727575" y="1287463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735513" y="1128715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3979" y="650877"/>
            <a:ext cx="6334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直接连接符 43"/>
          <p:cNvCxnSpPr/>
          <p:nvPr/>
        </p:nvCxnSpPr>
        <p:spPr bwMode="auto">
          <a:xfrm flipV="1">
            <a:off x="3633788" y="2547938"/>
            <a:ext cx="3857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24325" y="2008189"/>
            <a:ext cx="5524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直接连接符 45"/>
          <p:cNvCxnSpPr/>
          <p:nvPr/>
        </p:nvCxnSpPr>
        <p:spPr>
          <a:xfrm>
            <a:off x="4741863" y="2601913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749800" y="2443165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00375" y="3400425"/>
            <a:ext cx="5540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接连接符 48"/>
          <p:cNvCxnSpPr/>
          <p:nvPr/>
        </p:nvCxnSpPr>
        <p:spPr bwMode="auto">
          <a:xfrm flipV="1">
            <a:off x="3614738" y="3924300"/>
            <a:ext cx="3857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92575" y="3390900"/>
            <a:ext cx="565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直接连接符 50"/>
          <p:cNvCxnSpPr/>
          <p:nvPr/>
        </p:nvCxnSpPr>
        <p:spPr>
          <a:xfrm>
            <a:off x="4699000" y="3987802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706938" y="3829051"/>
            <a:ext cx="400050" cy="63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81600" y="3395663"/>
            <a:ext cx="5540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495726"/>
            <a:ext cx="678975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我们今天学习了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减几的减法计算，知道了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同一幅图可以写出两道减法算式。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00430" y="785802"/>
            <a:ext cx="4834788" cy="1638827"/>
            <a:chOff x="3500430" y="785800"/>
            <a:chExt cx="4834788" cy="1638827"/>
          </a:xfrm>
        </p:grpSpPr>
        <p:sp>
          <p:nvSpPr>
            <p:cNvPr id="22" name="AutoShape 3"/>
            <p:cNvSpPr/>
            <p:nvPr/>
          </p:nvSpPr>
          <p:spPr>
            <a:xfrm>
              <a:off x="3500430" y="785800"/>
              <a:ext cx="3786214" cy="714380"/>
            </a:xfrm>
            <a:prstGeom prst="wedgeRoundRectCallout">
              <a:avLst>
                <a:gd name="adj1" fmla="val 59587"/>
                <a:gd name="adj2" fmla="val 35792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小朋友们开始植树啦！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grpSp>
        <p:nvGrpSpPr>
          <p:cNvPr id="8" name="组合 3"/>
          <p:cNvGrpSpPr/>
          <p:nvPr/>
        </p:nvGrpSpPr>
        <p:grpSpPr bwMode="auto">
          <a:xfrm>
            <a:off x="1857360" y="1928809"/>
            <a:ext cx="5160963" cy="2425700"/>
            <a:chOff x="2002971" y="587828"/>
            <a:chExt cx="6882922" cy="3640458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02971" y="587828"/>
              <a:ext cx="6882922" cy="361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17372" y="3933209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51915" y="3944095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43174" y="642926"/>
            <a:ext cx="5692044" cy="1781703"/>
            <a:chOff x="2643174" y="642924"/>
            <a:chExt cx="5692044" cy="1781703"/>
          </a:xfrm>
        </p:grpSpPr>
        <p:sp>
          <p:nvSpPr>
            <p:cNvPr id="22" name="AutoShape 3"/>
            <p:cNvSpPr/>
            <p:nvPr/>
          </p:nvSpPr>
          <p:spPr>
            <a:xfrm>
              <a:off x="2643174" y="642924"/>
              <a:ext cx="4643470" cy="642942"/>
            </a:xfrm>
            <a:prstGeom prst="wedgeRoundRectCallout">
              <a:avLst>
                <a:gd name="adj1" fmla="val 60043"/>
                <a:gd name="adj2" fmla="val 78961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一共有几个小朋友参加植树？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sp>
        <p:nvSpPr>
          <p:cNvPr id="12" name="圆角矩形标注 11"/>
          <p:cNvSpPr/>
          <p:nvPr/>
        </p:nvSpPr>
        <p:spPr>
          <a:xfrm>
            <a:off x="2000232" y="4357700"/>
            <a:ext cx="4429156" cy="428628"/>
          </a:xfrm>
          <a:prstGeom prst="wedgeRoundRectCallout">
            <a:avLst>
              <a:gd name="adj1" fmla="val -56506"/>
              <a:gd name="adj2" fmla="val -159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个小朋友参加植树。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11" name="组合 3"/>
          <p:cNvGrpSpPr/>
          <p:nvPr/>
        </p:nvGrpSpPr>
        <p:grpSpPr bwMode="auto">
          <a:xfrm>
            <a:off x="1857360" y="1928809"/>
            <a:ext cx="5160963" cy="2425700"/>
            <a:chOff x="2002971" y="587828"/>
            <a:chExt cx="6882922" cy="3640458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02971" y="587828"/>
              <a:ext cx="6882922" cy="361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717372" y="3933209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51915" y="3944095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2071670" y="642924"/>
            <a:ext cx="5214974" cy="642942"/>
          </a:xfrm>
          <a:prstGeom prst="wedgeRoundRectCallout">
            <a:avLst>
              <a:gd name="adj1" fmla="val 60043"/>
              <a:gd name="adj2" fmla="val 7896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个小朋友，女孩有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人，男孩有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000232" y="4143386"/>
            <a:ext cx="6072230" cy="642942"/>
          </a:xfrm>
          <a:prstGeom prst="wedgeRoundRectCallout">
            <a:avLst>
              <a:gd name="adj1" fmla="val -54233"/>
              <a:gd name="adj2" fmla="val -52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用一共的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人去掉女孩的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人就是男孩的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72264" y="2714628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= 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1571608" y="1643056"/>
            <a:ext cx="5160963" cy="2425700"/>
            <a:chOff x="2002971" y="587828"/>
            <a:chExt cx="6882922" cy="3640458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2971" y="587828"/>
              <a:ext cx="6882922" cy="361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17372" y="3933209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51915" y="3944095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2071670" y="642924"/>
            <a:ext cx="5214974" cy="642942"/>
          </a:xfrm>
          <a:prstGeom prst="wedgeRoundRectCallout">
            <a:avLst>
              <a:gd name="adj1" fmla="val 60043"/>
              <a:gd name="adj2" fmla="val 7896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个小朋友，男孩有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人，女孩有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000232" y="4143386"/>
            <a:ext cx="6072230" cy="642942"/>
          </a:xfrm>
          <a:prstGeom prst="wedgeRoundRectCallout">
            <a:avLst>
              <a:gd name="adj1" fmla="val -54233"/>
              <a:gd name="adj2" fmla="val -52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用一共的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人去掉男孩的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人就是女孩的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72264" y="2714628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= 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1571608" y="1643056"/>
            <a:ext cx="5160963" cy="2425700"/>
            <a:chOff x="2002971" y="587828"/>
            <a:chExt cx="6882922" cy="3640458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2971" y="587828"/>
              <a:ext cx="6882922" cy="361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17372" y="3933209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51915" y="3944095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72264" y="3181360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 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/>
          <p:nvPr/>
        </p:nvSpPr>
        <p:spPr>
          <a:xfrm>
            <a:off x="2071670" y="642924"/>
            <a:ext cx="5214974" cy="642942"/>
          </a:xfrm>
          <a:prstGeom prst="wedgeRoundRectCallout">
            <a:avLst>
              <a:gd name="adj1" fmla="val 60043"/>
              <a:gd name="adj2" fmla="val 7896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通过刚才的列式计算，你有什么发现？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000232" y="4143386"/>
            <a:ext cx="5072098" cy="642942"/>
          </a:xfrm>
          <a:prstGeom prst="wedgeRoundRectCallout">
            <a:avLst>
              <a:gd name="adj1" fmla="val -54233"/>
              <a:gd name="adj2" fmla="val -52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同一幅图可以写出两道减法算式。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72264" y="2714628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= 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3"/>
          <p:cNvGrpSpPr/>
          <p:nvPr/>
        </p:nvGrpSpPr>
        <p:grpSpPr bwMode="auto">
          <a:xfrm>
            <a:off x="1571608" y="1643056"/>
            <a:ext cx="5160963" cy="2425700"/>
            <a:chOff x="2002971" y="587828"/>
            <a:chExt cx="6882922" cy="3640458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2971" y="587828"/>
              <a:ext cx="6882922" cy="3615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17372" y="3933209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51915" y="3944095"/>
              <a:ext cx="1713114" cy="28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72264" y="3181360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 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3"/>
          <p:cNvSpPr/>
          <p:nvPr/>
        </p:nvSpPr>
        <p:spPr>
          <a:xfrm>
            <a:off x="2000232" y="2071684"/>
            <a:ext cx="4643470" cy="1071570"/>
          </a:xfrm>
          <a:prstGeom prst="wedgeRoundRectCallout">
            <a:avLst>
              <a:gd name="adj1" fmla="val 63048"/>
              <a:gd name="adj2" fmla="val -36961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如果没有图形的提示，我们还可以怎样算这两道减法算式？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858016" y="1928810"/>
            <a:ext cx="882898" cy="1265255"/>
          </a:xfrm>
          <a:prstGeom prst="rect">
            <a:avLst/>
          </a:prstGeom>
        </p:spPr>
      </p:pic>
      <p:sp>
        <p:nvSpPr>
          <p:cNvPr id="202" name="TextBox 11"/>
          <p:cNvSpPr txBox="1">
            <a:spLocks noChangeArrowheads="1"/>
          </p:cNvSpPr>
          <p:nvPr/>
        </p:nvSpPr>
        <p:spPr bwMode="auto">
          <a:xfrm>
            <a:off x="4714890" y="928678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 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214546" y="928678"/>
            <a:ext cx="2000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6 -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= 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000232" y="3627086"/>
            <a:ext cx="5857916" cy="672857"/>
          </a:xfrm>
          <a:prstGeom prst="wedgeRoundRectCallout">
            <a:avLst>
              <a:gd name="adj1" fmla="val -56506"/>
              <a:gd name="adj2" fmla="val -159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可以想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的分与合，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可以分成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或者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7"/>
          <p:cNvGrpSpPr/>
          <p:nvPr/>
        </p:nvGrpSpPr>
        <p:grpSpPr bwMode="auto">
          <a:xfrm>
            <a:off x="3286125" y="2500314"/>
            <a:ext cx="2143128" cy="523220"/>
            <a:chOff x="3214678" y="3467407"/>
            <a:chExt cx="2143143" cy="522882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=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000632" y="3538801"/>
              <a:ext cx="357189" cy="35695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072066" y="2428876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6" name="组合 17"/>
          <p:cNvGrpSpPr/>
          <p:nvPr/>
        </p:nvGrpSpPr>
        <p:grpSpPr bwMode="auto">
          <a:xfrm>
            <a:off x="3286129" y="3181362"/>
            <a:ext cx="2143127" cy="523220"/>
            <a:chOff x="3214678" y="3467407"/>
            <a:chExt cx="2143142" cy="522880"/>
          </a:xfrm>
        </p:grpSpPr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00631" y="3500724"/>
              <a:ext cx="357189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286250" y="3071818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276725" y="3219451"/>
            <a:ext cx="357188" cy="35718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072066" y="3071818"/>
            <a:ext cx="389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 bwMode="auto">
          <a:xfrm>
            <a:off x="2030413" y="1162052"/>
            <a:ext cx="484981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8777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107734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grpSp>
        <p:nvGrpSpPr>
          <p:cNvPr id="12" name="组合 17"/>
          <p:cNvGrpSpPr/>
          <p:nvPr/>
        </p:nvGrpSpPr>
        <p:grpSpPr bwMode="auto">
          <a:xfrm>
            <a:off x="2714630" y="2880647"/>
            <a:ext cx="2928940" cy="461665"/>
            <a:chOff x="3071777" y="3429335"/>
            <a:chExt cx="2928995" cy="461368"/>
          </a:xfrm>
        </p:grpSpPr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3071777" y="3429335"/>
              <a:ext cx="2928995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7 -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7836" y="3500717"/>
              <a:ext cx="357195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5"/>
          <p:cNvSpPr>
            <a:spLocks noChangeArrowheads="1"/>
          </p:cNvSpPr>
          <p:nvPr/>
        </p:nvSpPr>
        <p:spPr bwMode="auto">
          <a:xfrm>
            <a:off x="4214839" y="2857504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000628" y="2857502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17"/>
          <p:cNvGrpSpPr/>
          <p:nvPr/>
        </p:nvGrpSpPr>
        <p:grpSpPr bwMode="auto">
          <a:xfrm>
            <a:off x="2714630" y="3595022"/>
            <a:ext cx="3000378" cy="461665"/>
            <a:chOff x="3071777" y="3500727"/>
            <a:chExt cx="3000434" cy="461367"/>
          </a:xfrm>
        </p:grpSpPr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>
              <a:off x="3071777" y="3500727"/>
              <a:ext cx="3000434" cy="461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7 -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357818" y="3572114"/>
              <a:ext cx="357195" cy="35695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000628" y="3571877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4214839" y="3571879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12"/>
          <p:cNvGrpSpPr/>
          <p:nvPr/>
        </p:nvGrpSpPr>
        <p:grpSpPr>
          <a:xfrm>
            <a:off x="3000364" y="642926"/>
            <a:ext cx="5334854" cy="1781703"/>
            <a:chOff x="3000364" y="642924"/>
            <a:chExt cx="5334854" cy="1781703"/>
          </a:xfrm>
        </p:grpSpPr>
        <p:sp>
          <p:nvSpPr>
            <p:cNvPr id="33" name="AutoShape 3"/>
            <p:cNvSpPr/>
            <p:nvPr/>
          </p:nvSpPr>
          <p:spPr>
            <a:xfrm>
              <a:off x="3000364" y="642924"/>
              <a:ext cx="4714908" cy="642942"/>
            </a:xfrm>
            <a:prstGeom prst="wedgeRoundRectCallout">
              <a:avLst>
                <a:gd name="adj1" fmla="val 52148"/>
                <a:gd name="adj2" fmla="val 76278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你能说说每个算式表示的意思吗？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7452320" y="1159372"/>
              <a:ext cx="882898" cy="1265255"/>
            </a:xfrm>
            <a:prstGeom prst="rect">
              <a:avLst/>
            </a:prstGeom>
          </p:spPr>
        </p:pic>
      </p:grpSp>
      <p:sp>
        <p:nvSpPr>
          <p:cNvPr id="37" name="圆角矩形标注 36"/>
          <p:cNvSpPr/>
          <p:nvPr/>
        </p:nvSpPr>
        <p:spPr>
          <a:xfrm>
            <a:off x="1214414" y="4111812"/>
            <a:ext cx="5643602" cy="687805"/>
          </a:xfrm>
          <a:prstGeom prst="wedgeRoundRectCallout">
            <a:avLst>
              <a:gd name="adj1" fmla="val -56506"/>
              <a:gd name="adj2" fmla="val -159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7-3=4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表示用共有的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个萝卜减去左边的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个，得到右边的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个；</a:t>
            </a:r>
            <a:endParaRPr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7-4=3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表示用共有的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个萝卜减去右边的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个，得到左边的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个。</a:t>
            </a:r>
          </a:p>
          <a:p>
            <a:pPr algn="ctr"/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0" y="1285866"/>
            <a:ext cx="4191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全屏显示(16:9)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2023-01-17T00:45:00Z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8BC5550B481D4E0D9EF98BB958F8DB33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