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0" r:id="rId2"/>
    <p:sldId id="277" r:id="rId3"/>
    <p:sldId id="278" r:id="rId4"/>
    <p:sldId id="320" r:id="rId5"/>
    <p:sldId id="314" r:id="rId6"/>
    <p:sldId id="315" r:id="rId7"/>
    <p:sldId id="290" r:id="rId8"/>
    <p:sldId id="317" r:id="rId9"/>
    <p:sldId id="279" r:id="rId10"/>
    <p:sldId id="322" r:id="rId11"/>
    <p:sldId id="280" r:id="rId12"/>
    <p:sldId id="312" r:id="rId13"/>
    <p:sldId id="281" r:id="rId14"/>
    <p:sldId id="323" r:id="rId15"/>
    <p:sldId id="294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6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4068">
          <p15:clr>
            <a:srgbClr val="A4A3A4"/>
          </p15:clr>
        </p15:guide>
        <p15:guide id="4" pos="2869">
          <p15:clr>
            <a:srgbClr val="A4A3A4"/>
          </p15:clr>
        </p15:guide>
        <p15:guide id="5" pos="162">
          <p15:clr>
            <a:srgbClr val="A4A3A4"/>
          </p15:clr>
        </p15:guide>
        <p15:guide id="6" pos="55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175"/>
    <a:srgbClr val="70C833"/>
    <a:srgbClr val="FBAF2D"/>
    <a:srgbClr val="EC566B"/>
    <a:srgbClr val="306A9B"/>
    <a:srgbClr val="DA2757"/>
    <a:srgbClr val="00A5E7"/>
    <a:srgbClr val="A9C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318" y="-264"/>
      </p:cViewPr>
      <p:guideLst>
        <p:guide orient="horz" pos="2226"/>
        <p:guide orient="horz" pos="164"/>
        <p:guide orient="horz" pos="4068"/>
        <p:guide pos="2869"/>
        <p:guide pos="162"/>
        <p:guide pos="55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8B5B2-1503-42A6-A783-016C44797F0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8DFD3-48D9-47DB-A276-4ECFC7024FC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五边形 7"/>
          <p:cNvSpPr>
            <a:spLocks noChangeArrowheads="1"/>
          </p:cNvSpPr>
          <p:nvPr/>
        </p:nvSpPr>
        <p:spPr bwMode="auto">
          <a:xfrm>
            <a:off x="0" y="501650"/>
            <a:ext cx="262771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endParaRPr lang="zh-CN" altLang="en-US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cover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13160" y="584201"/>
            <a:ext cx="15240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Unit 7 </a:t>
            </a:r>
          </a:p>
        </p:txBody>
      </p:sp>
      <p:sp>
        <p:nvSpPr>
          <p:cNvPr id="4099" name="文本框 3"/>
          <p:cNvSpPr txBox="1">
            <a:spLocks noChangeArrowheads="1"/>
          </p:cNvSpPr>
          <p:nvPr/>
        </p:nvSpPr>
        <p:spPr bwMode="auto">
          <a:xfrm>
            <a:off x="0" y="1485215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en-US" altLang="zh-CN" sz="5400" b="1" dirty="0">
                <a:latin typeface="Times New Roman" panose="02020603050405020304" pitchFamily="18" charset="0"/>
              </a:rPr>
              <a:t>Summer holiday plans</a:t>
            </a:r>
            <a:endParaRPr lang="zh-CN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7918" y="2554294"/>
            <a:ext cx="4205288" cy="2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57447" y="3135977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第一课时</a:t>
            </a:r>
            <a:endParaRPr lang="zh-CN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108654" y="5796567"/>
            <a:ext cx="8926692" cy="970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571658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Dialogue</a:t>
            </a:r>
          </a:p>
        </p:txBody>
      </p:sp>
      <p:sp>
        <p:nvSpPr>
          <p:cNvPr id="15363" name="矩形 1"/>
          <p:cNvSpPr>
            <a:spLocks noChangeArrowheads="1"/>
          </p:cNvSpPr>
          <p:nvPr/>
        </p:nvSpPr>
        <p:spPr bwMode="auto">
          <a:xfrm>
            <a:off x="120711" y="1251073"/>
            <a:ext cx="7499289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Mike: I’ll stay there for a month . How about you ?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400" dirty="0">
                <a:latin typeface="Times New Roman" panose="02020603050405020304" pitchFamily="18" charset="0"/>
              </a:rPr>
              <a:t>迈克：我将会待在那里一个月。那么你呢？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Yang Ling : I’ll visit my aunt and uncle in Beijing.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400" dirty="0">
                <a:latin typeface="Times New Roman" panose="02020603050405020304" pitchFamily="18" charset="0"/>
              </a:rPr>
              <a:t>杨玲：我将会去拜访在北京的叔叔阿姨。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Mike : That sounds great. Will you go to Beijing by plane ?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400" dirty="0">
                <a:latin typeface="Times New Roman" panose="02020603050405020304" pitchFamily="18" charset="0"/>
              </a:rPr>
              <a:t>迈克：那听起来太棒了。你将会乘飞机去北京吗？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Yang Ling : No, I won’t. I’ll go by train.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400" dirty="0">
                <a:latin typeface="Times New Roman" panose="02020603050405020304" pitchFamily="18" charset="0"/>
              </a:rPr>
              <a:t>杨玲：不，我乘火车去。</a:t>
            </a:r>
          </a:p>
        </p:txBody>
      </p:sp>
      <p:pic>
        <p:nvPicPr>
          <p:cNvPr id="11267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57942" y="4032738"/>
            <a:ext cx="1703540" cy="2825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6"/>
          <p:cNvPicPr>
            <a:picLocks noChangeAspect="1" noChangeArrowheads="1"/>
          </p:cNvPicPr>
          <p:nvPr/>
        </p:nvPicPr>
        <p:blipFill>
          <a:blip r:embed="rId2" cstate="email"/>
          <a:srcRect l="2991" t="7024" r="2748" b="6274"/>
          <a:stretch>
            <a:fillRect/>
          </a:stretch>
        </p:blipFill>
        <p:spPr bwMode="auto">
          <a:xfrm>
            <a:off x="831057" y="1257301"/>
            <a:ext cx="5575697" cy="397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947987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16329" y="2779713"/>
            <a:ext cx="2031206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矩形 1"/>
          <p:cNvSpPr>
            <a:spLocks noChangeArrowheads="1"/>
          </p:cNvSpPr>
          <p:nvPr/>
        </p:nvSpPr>
        <p:spPr bwMode="auto">
          <a:xfrm>
            <a:off x="1614487" y="2101851"/>
            <a:ext cx="15551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Children</a:t>
            </a:r>
            <a:endParaRPr lang="zh-CN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3" name="矩形 2"/>
          <p:cNvSpPr>
            <a:spLocks noChangeArrowheads="1"/>
          </p:cNvSpPr>
          <p:nvPr/>
        </p:nvSpPr>
        <p:spPr bwMode="auto">
          <a:xfrm>
            <a:off x="3201591" y="2101851"/>
            <a:ext cx="8258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</a:rPr>
              <a:t>For </a:t>
            </a:r>
            <a:endParaRPr lang="zh-CN" altLang="zh-CN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4" name="矩形 3"/>
          <p:cNvSpPr>
            <a:spLocks noChangeArrowheads="1"/>
          </p:cNvSpPr>
          <p:nvPr/>
        </p:nvSpPr>
        <p:spPr bwMode="auto">
          <a:xfrm>
            <a:off x="4426744" y="2101851"/>
            <a:ext cx="9621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</a:rPr>
              <a:t>Back</a:t>
            </a:r>
            <a:endParaRPr lang="zh-CN" altLang="zh-CN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5" name="矩形 4"/>
          <p:cNvSpPr>
            <a:spLocks noChangeArrowheads="1"/>
          </p:cNvSpPr>
          <p:nvPr/>
        </p:nvSpPr>
        <p:spPr bwMode="auto">
          <a:xfrm>
            <a:off x="1691879" y="2874964"/>
            <a:ext cx="11657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</a:rPr>
              <a:t>Sound</a:t>
            </a:r>
            <a:endParaRPr lang="zh-CN" altLang="zh-CN" sz="28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6" name="矩形 5"/>
          <p:cNvSpPr>
            <a:spLocks noChangeArrowheads="1"/>
          </p:cNvSpPr>
          <p:nvPr/>
        </p:nvSpPr>
        <p:spPr bwMode="auto">
          <a:xfrm>
            <a:off x="3153966" y="2851151"/>
            <a:ext cx="8835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</a:rPr>
              <a:t>Plan</a:t>
            </a:r>
            <a:endParaRPr lang="zh-CN" altLang="zh-CN" sz="28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7" name="矩形 6"/>
          <p:cNvSpPr>
            <a:spLocks noChangeArrowheads="1"/>
          </p:cNvSpPr>
          <p:nvPr/>
        </p:nvSpPr>
        <p:spPr bwMode="auto">
          <a:xfrm>
            <a:off x="1614488" y="3576638"/>
            <a:ext cx="4572000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</a:rPr>
              <a:t>Where will you go for the holiday</a:t>
            </a:r>
            <a:r>
              <a:rPr lang="zh-CN" altLang="zh-CN" sz="2800" b="1">
                <a:solidFill>
                  <a:schemeClr val="bg1"/>
                </a:solidFill>
                <a:latin typeface="Times New Roman" panose="02020603050405020304" pitchFamily="18" charset="0"/>
              </a:rPr>
              <a:t>？</a:t>
            </a:r>
            <a:endParaRPr lang="en-US" altLang="zh-CN" sz="28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73578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3314" name="矩形 1"/>
          <p:cNvSpPr>
            <a:spLocks noChangeArrowheads="1"/>
          </p:cNvSpPr>
          <p:nvPr/>
        </p:nvSpPr>
        <p:spPr bwMode="auto">
          <a:xfrm>
            <a:off x="379810" y="1455738"/>
            <a:ext cx="57246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3600" dirty="0"/>
              <a:t>用所给词的适当形式填空。</a:t>
            </a:r>
          </a:p>
        </p:txBody>
      </p:sp>
      <p:sp>
        <p:nvSpPr>
          <p:cNvPr id="17412" name="矩形 2"/>
          <p:cNvSpPr>
            <a:spLocks noChangeArrowheads="1"/>
          </p:cNvSpPr>
          <p:nvPr/>
        </p:nvSpPr>
        <p:spPr bwMode="auto">
          <a:xfrm>
            <a:off x="448866" y="2141539"/>
            <a:ext cx="8695134" cy="3674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He will _____</a:t>
            </a:r>
            <a:r>
              <a:rPr lang="zh-CN" altLang="zh-CN" sz="2400" dirty="0">
                <a:latin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</a:rPr>
              <a:t>visit</a:t>
            </a:r>
            <a:r>
              <a:rPr lang="zh-CN" altLang="zh-CN" sz="2400" dirty="0">
                <a:latin typeface="Times New Roman" panose="02020603050405020304" pitchFamily="18" charset="0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</a:rPr>
              <a:t>Beijing next week.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They are _______</a:t>
            </a:r>
            <a:r>
              <a:rPr lang="zh-CN" altLang="zh-CN" sz="2400" dirty="0">
                <a:latin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</a:rPr>
              <a:t>talk</a:t>
            </a:r>
            <a:r>
              <a:rPr lang="zh-CN" altLang="zh-CN" sz="2400" dirty="0">
                <a:latin typeface="Times New Roman" panose="02020603050405020304" pitchFamily="18" charset="0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</a:rPr>
              <a:t>about their plans for the weekend.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That _____</a:t>
            </a:r>
            <a:r>
              <a:rPr lang="zh-CN" altLang="zh-CN" sz="2400" dirty="0">
                <a:latin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</a:rPr>
              <a:t>sound</a:t>
            </a:r>
            <a:r>
              <a:rPr lang="zh-CN" altLang="zh-CN" sz="2400" dirty="0">
                <a:latin typeface="Times New Roman" panose="02020603050405020304" pitchFamily="18" charset="0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</a:rPr>
              <a:t>great.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What about ______</a:t>
            </a:r>
            <a:r>
              <a:rPr lang="zh-CN" altLang="zh-CN" sz="2400" dirty="0">
                <a:latin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</a:rPr>
              <a:t>he</a:t>
            </a:r>
            <a:r>
              <a:rPr lang="zh-CN" altLang="zh-CN" sz="2400" dirty="0">
                <a:latin typeface="Times New Roman" panose="02020603050405020304" pitchFamily="18" charset="0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</a:rPr>
              <a:t>?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I’ll _____</a:t>
            </a:r>
            <a:r>
              <a:rPr lang="zh-CN" altLang="zh-CN" sz="2400" dirty="0">
                <a:latin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</a:rPr>
              <a:t>stay</a:t>
            </a:r>
            <a:r>
              <a:rPr lang="zh-CN" altLang="zh-CN" sz="2400" dirty="0">
                <a:latin typeface="Times New Roman" panose="02020603050405020304" pitchFamily="18" charset="0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</a:rPr>
              <a:t> there for a month.</a:t>
            </a:r>
            <a:endParaRPr lang="zh-CN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17413" name="矩形 3"/>
          <p:cNvSpPr>
            <a:spLocks noChangeArrowheads="1"/>
          </p:cNvSpPr>
          <p:nvPr/>
        </p:nvSpPr>
        <p:spPr bwMode="auto">
          <a:xfrm>
            <a:off x="1459511" y="2203414"/>
            <a:ext cx="8915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visit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4" name="矩形 4"/>
          <p:cNvSpPr>
            <a:spLocks noChangeArrowheads="1"/>
          </p:cNvSpPr>
          <p:nvPr/>
        </p:nvSpPr>
        <p:spPr bwMode="auto">
          <a:xfrm>
            <a:off x="1641872" y="3062616"/>
            <a:ext cx="11801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talking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5" name="矩形 5"/>
          <p:cNvSpPr>
            <a:spLocks noChangeArrowheads="1"/>
          </p:cNvSpPr>
          <p:nvPr/>
        </p:nvSpPr>
        <p:spPr bwMode="auto">
          <a:xfrm>
            <a:off x="1050203" y="3716938"/>
            <a:ext cx="11817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sounds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6" name="矩形 6"/>
          <p:cNvSpPr>
            <a:spLocks noChangeArrowheads="1"/>
          </p:cNvSpPr>
          <p:nvPr/>
        </p:nvSpPr>
        <p:spPr bwMode="auto">
          <a:xfrm>
            <a:off x="2079492" y="4506227"/>
            <a:ext cx="7425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him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7" name="矩形 7"/>
          <p:cNvSpPr>
            <a:spLocks noChangeArrowheads="1"/>
          </p:cNvSpPr>
          <p:nvPr/>
        </p:nvSpPr>
        <p:spPr bwMode="auto">
          <a:xfrm>
            <a:off x="1050203" y="5211296"/>
            <a:ext cx="7617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stay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21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08081" y="4087813"/>
            <a:ext cx="1635919" cy="277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  <p:bldP spid="17414" grpId="0"/>
      <p:bldP spid="17415" grpId="0"/>
      <p:bldP spid="17416" grpId="0"/>
      <p:bldP spid="174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348919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4338" name="矩形 1"/>
          <p:cNvSpPr>
            <a:spLocks noChangeArrowheads="1"/>
          </p:cNvSpPr>
          <p:nvPr/>
        </p:nvSpPr>
        <p:spPr bwMode="auto">
          <a:xfrm>
            <a:off x="244079" y="1230313"/>
            <a:ext cx="24929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3600"/>
              <a:t>单项选择。</a:t>
            </a:r>
          </a:p>
        </p:txBody>
      </p:sp>
      <p:sp>
        <p:nvSpPr>
          <p:cNvPr id="18436" name="矩形 2"/>
          <p:cNvSpPr>
            <a:spLocks noChangeArrowheads="1"/>
          </p:cNvSpPr>
          <p:nvPr/>
        </p:nvSpPr>
        <p:spPr bwMode="auto">
          <a:xfrm>
            <a:off x="248751" y="1807674"/>
            <a:ext cx="8672512" cy="441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zh-CN" altLang="zh-CN" sz="2400" dirty="0">
                <a:latin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</a:rPr>
              <a:t>  </a:t>
            </a:r>
            <a:r>
              <a:rPr lang="zh-CN" altLang="zh-CN" sz="2400" dirty="0">
                <a:latin typeface="Times New Roman" panose="02020603050405020304" pitchFamily="18" charset="0"/>
              </a:rPr>
              <a:t> ）</a:t>
            </a:r>
            <a:r>
              <a:rPr lang="en-US" altLang="zh-CN" sz="2400" dirty="0">
                <a:latin typeface="Times New Roman" panose="02020603050405020304" pitchFamily="18" charset="0"/>
              </a:rPr>
              <a:t>1.She is talking ____her birthday _____her grandparents.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  A. to ,to       B. about ,to         C. to ,about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zh-CN" altLang="zh-CN" sz="2400" dirty="0">
                <a:latin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</a:rPr>
              <a:t>  </a:t>
            </a:r>
            <a:r>
              <a:rPr lang="zh-CN" altLang="zh-CN" sz="2400" dirty="0">
                <a:latin typeface="Times New Roman" panose="02020603050405020304" pitchFamily="18" charset="0"/>
              </a:rPr>
              <a:t> ）</a:t>
            </a:r>
            <a:r>
              <a:rPr lang="en-US" altLang="zh-CN" sz="2400" dirty="0">
                <a:latin typeface="Times New Roman" panose="02020603050405020304" pitchFamily="18" charset="0"/>
              </a:rPr>
              <a:t>2.I will ______a picnic next weekend.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   A .had         B. have               C. has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zh-CN" altLang="zh-CN" sz="2400" dirty="0">
                <a:latin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</a:rPr>
              <a:t>  </a:t>
            </a:r>
            <a:r>
              <a:rPr lang="zh-CN" altLang="zh-CN" sz="2400" dirty="0">
                <a:latin typeface="Times New Roman" panose="02020603050405020304" pitchFamily="18" charset="0"/>
              </a:rPr>
              <a:t> ）</a:t>
            </a:r>
            <a:r>
              <a:rPr lang="en-US" altLang="zh-CN" sz="2400" dirty="0">
                <a:latin typeface="Times New Roman" panose="02020603050405020304" pitchFamily="18" charset="0"/>
              </a:rPr>
              <a:t>3.Shall we meet _____half past four _____front of the zoo?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   A. in, at       B .on, in             C .at, in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82113" y="2103315"/>
            <a:ext cx="473869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1163" y="3529748"/>
            <a:ext cx="473869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0688" y="4957767"/>
            <a:ext cx="473869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2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61855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5362" name="矩形 1"/>
          <p:cNvSpPr>
            <a:spLocks noChangeArrowheads="1"/>
          </p:cNvSpPr>
          <p:nvPr/>
        </p:nvSpPr>
        <p:spPr bwMode="auto">
          <a:xfrm>
            <a:off x="244079" y="1350963"/>
            <a:ext cx="24929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3600"/>
              <a:t>单项选择。</a:t>
            </a:r>
          </a:p>
        </p:txBody>
      </p:sp>
      <p:sp>
        <p:nvSpPr>
          <p:cNvPr id="18436" name="矩形 2"/>
          <p:cNvSpPr>
            <a:spLocks noChangeArrowheads="1"/>
          </p:cNvSpPr>
          <p:nvPr/>
        </p:nvSpPr>
        <p:spPr bwMode="auto">
          <a:xfrm>
            <a:off x="244079" y="1659230"/>
            <a:ext cx="8632031" cy="4319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300000"/>
              </a:lnSpc>
            </a:pPr>
            <a:r>
              <a:rPr lang="zh-CN" altLang="zh-CN" sz="2400" dirty="0">
                <a:latin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</a:rPr>
              <a:t>  </a:t>
            </a:r>
            <a:r>
              <a:rPr lang="zh-CN" altLang="zh-CN" sz="2400" dirty="0">
                <a:latin typeface="Times New Roman" panose="02020603050405020304" pitchFamily="18" charset="0"/>
              </a:rPr>
              <a:t> ）</a:t>
            </a:r>
            <a:r>
              <a:rPr lang="en-US" altLang="zh-CN" sz="2400" dirty="0">
                <a:latin typeface="Times New Roman" panose="02020603050405020304" pitchFamily="18" charset="0"/>
              </a:rPr>
              <a:t>4.Would you like to ______to my birthday party?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30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      A.</a:t>
            </a:r>
            <a:r>
              <a:rPr lang="zh-CN" altLang="zh-CN" sz="2400" dirty="0">
                <a:latin typeface="Times New Roman" panose="02020603050405020304" pitchFamily="18" charset="0"/>
              </a:rPr>
              <a:t>comes </a:t>
            </a:r>
            <a:r>
              <a:rPr lang="en-US" altLang="zh-CN" sz="2400" dirty="0">
                <a:latin typeface="Times New Roman" panose="02020603050405020304" pitchFamily="18" charset="0"/>
              </a:rPr>
              <a:t>        </a:t>
            </a:r>
            <a:r>
              <a:rPr lang="zh-CN" altLang="zh-CN" sz="2400" dirty="0">
                <a:latin typeface="Times New Roman" panose="02020603050405020304" pitchFamily="18" charset="0"/>
              </a:rPr>
              <a:t>B. coming </a:t>
            </a:r>
            <a:r>
              <a:rPr lang="en-US" altLang="zh-CN" sz="2400" dirty="0">
                <a:latin typeface="Times New Roman" panose="02020603050405020304" pitchFamily="18" charset="0"/>
              </a:rPr>
              <a:t>       </a:t>
            </a:r>
            <a:r>
              <a:rPr lang="zh-CN" altLang="zh-CN" sz="2400" dirty="0">
                <a:latin typeface="Times New Roman" panose="02020603050405020304" pitchFamily="18" charset="0"/>
              </a:rPr>
              <a:t>C .come</a:t>
            </a:r>
          </a:p>
          <a:p>
            <a:pPr eaLnBrk="0" hangingPunct="0">
              <a:lnSpc>
                <a:spcPct val="300000"/>
              </a:lnSpc>
            </a:pPr>
            <a:r>
              <a:rPr lang="zh-CN" altLang="zh-CN" sz="2400" dirty="0">
                <a:latin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</a:rPr>
              <a:t>  </a:t>
            </a:r>
            <a:r>
              <a:rPr lang="zh-CN" altLang="zh-CN" sz="2400" dirty="0">
                <a:latin typeface="Times New Roman" panose="02020603050405020304" pitchFamily="18" charset="0"/>
              </a:rPr>
              <a:t> ）</a:t>
            </a:r>
            <a:r>
              <a:rPr lang="en-US" altLang="zh-CN" sz="2400" dirty="0">
                <a:latin typeface="Times New Roman" panose="02020603050405020304" pitchFamily="18" charset="0"/>
              </a:rPr>
              <a:t>5. Where ___ you come from? </a:t>
            </a:r>
            <a:r>
              <a:rPr lang="zh-CN" altLang="zh-CN" sz="2400" dirty="0">
                <a:latin typeface="Times New Roman" panose="02020603050405020304" pitchFamily="18" charset="0"/>
              </a:rPr>
              <a:t>I _____ from China.</a:t>
            </a:r>
          </a:p>
          <a:p>
            <a:pPr eaLnBrk="0" hangingPunct="0">
              <a:lnSpc>
                <a:spcPct val="30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      A.do, comes    B. are, am       C. do, come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65823" y="2145325"/>
            <a:ext cx="366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5824" y="4372590"/>
            <a:ext cx="473869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6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80648" y="5052646"/>
            <a:ext cx="2063353" cy="180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2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31093"/>
            <a:ext cx="3450888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Homework</a:t>
            </a:r>
          </a:p>
        </p:txBody>
      </p:sp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3707605" y="2114063"/>
            <a:ext cx="531916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4000" b="1" dirty="0">
                <a:latin typeface="Times New Roman" panose="02020603050405020304" pitchFamily="18" charset="0"/>
              </a:rPr>
              <a:t>What is your holiday plan</a:t>
            </a:r>
            <a:r>
              <a:rPr lang="en-US" altLang="zh-CN" sz="4000" b="1" dirty="0" smtClean="0">
                <a:latin typeface="Times New Roman" panose="02020603050405020304" pitchFamily="18" charset="0"/>
              </a:rPr>
              <a:t>? </a:t>
            </a:r>
            <a:endParaRPr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7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576585"/>
            <a:ext cx="3718322" cy="468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630273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Introduce</a:t>
            </a:r>
          </a:p>
        </p:txBody>
      </p:sp>
      <p:sp>
        <p:nvSpPr>
          <p:cNvPr id="3074" name="矩形 1"/>
          <p:cNvSpPr>
            <a:spLocks noChangeArrowheads="1"/>
          </p:cNvSpPr>
          <p:nvPr/>
        </p:nvSpPr>
        <p:spPr bwMode="auto">
          <a:xfrm>
            <a:off x="3337688" y="2171434"/>
            <a:ext cx="5806311" cy="293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T: Do you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know anything about </a:t>
            </a:r>
            <a:r>
              <a:rPr lang="en-US" altLang="zh-CN" sz="2400" dirty="0">
                <a:latin typeface="Times New Roman" panose="02020603050405020304" pitchFamily="18" charset="0"/>
              </a:rPr>
              <a:t>Australia ?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T: Do you want to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know something about </a:t>
            </a:r>
            <a:r>
              <a:rPr lang="en-US" altLang="zh-CN" sz="2400" dirty="0">
                <a:latin typeface="Times New Roman" panose="02020603050405020304" pitchFamily="18" charset="0"/>
              </a:rPr>
              <a:t>London?</a:t>
            </a:r>
          </a:p>
          <a:p>
            <a:pPr eaLnBrk="0" hangingPunct="0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Who is from London ?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057" y="2086708"/>
            <a:ext cx="3170464" cy="4233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4098" name="Rectangle 10"/>
          <p:cNvSpPr>
            <a:spLocks noChangeArrowheads="1"/>
          </p:cNvSpPr>
          <p:nvPr/>
        </p:nvSpPr>
        <p:spPr bwMode="auto">
          <a:xfrm>
            <a:off x="0" y="128574"/>
            <a:ext cx="113685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/>
          <a:p>
            <a:pPr indent="600075" eaLnBrk="0" hangingPunct="0"/>
            <a:r>
              <a:rPr lang="en-US" altLang="zh-CN" sz="100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800"/>
              <a:t> </a:t>
            </a:r>
            <a:endParaRPr lang="en-US" altLang="zh-CN"/>
          </a:p>
        </p:txBody>
      </p:sp>
      <p:sp>
        <p:nvSpPr>
          <p:cNvPr id="6148" name="矩形 1"/>
          <p:cNvSpPr>
            <a:spLocks noChangeArrowheads="1"/>
          </p:cNvSpPr>
          <p:nvPr/>
        </p:nvSpPr>
        <p:spPr bwMode="auto">
          <a:xfrm>
            <a:off x="304800" y="1244601"/>
            <a:ext cx="41036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 dirty="0">
                <a:latin typeface="Times New Roman" panose="02020603050405020304" pitchFamily="18" charset="0"/>
              </a:rPr>
              <a:t>children  [ˈ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tʃɪldrən</a:t>
            </a:r>
            <a:r>
              <a:rPr lang="en-US" altLang="zh-CN" sz="3600" b="1" dirty="0">
                <a:latin typeface="Times New Roman" panose="02020603050405020304" pitchFamily="18" charset="0"/>
              </a:rPr>
              <a:t>] </a:t>
            </a:r>
            <a:endParaRPr lang="zh-CN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9" name="矩形 2"/>
          <p:cNvSpPr>
            <a:spLocks noChangeArrowheads="1"/>
          </p:cNvSpPr>
          <p:nvPr/>
        </p:nvSpPr>
        <p:spPr bwMode="auto">
          <a:xfrm>
            <a:off x="489347" y="2022966"/>
            <a:ext cx="84436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zh-CN" sz="2400" dirty="0">
                <a:latin typeface="Times New Roman" panose="02020603050405020304" pitchFamily="18" charset="0"/>
              </a:rPr>
              <a:t>名词，意为“孩子们”，为复数，其单数形式为</a:t>
            </a:r>
            <a:r>
              <a:rPr lang="en-US" altLang="zh-CN" sz="2400" dirty="0">
                <a:latin typeface="Times New Roman" panose="02020603050405020304" pitchFamily="18" charset="0"/>
              </a:rPr>
              <a:t>child</a:t>
            </a:r>
            <a:r>
              <a:rPr lang="zh-CN" altLang="zh-CN" sz="2400" dirty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6150" name="矩形 3"/>
          <p:cNvSpPr>
            <a:spLocks noChangeArrowheads="1"/>
          </p:cNvSpPr>
          <p:nvPr/>
        </p:nvSpPr>
        <p:spPr bwMode="auto">
          <a:xfrm>
            <a:off x="489346" y="2583004"/>
            <a:ext cx="863679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2100" dirty="0" err="1">
                <a:latin typeface="Times New Roman" panose="02020603050405020304" pitchFamily="18" charset="0"/>
              </a:rPr>
              <a:t>eg</a:t>
            </a:r>
            <a:r>
              <a:rPr lang="zh-CN" altLang="en-US" sz="2100" dirty="0">
                <a:latin typeface="Times New Roman" panose="02020603050405020304" pitchFamily="18" charset="0"/>
              </a:rPr>
              <a:t>：</a:t>
            </a:r>
            <a:r>
              <a:rPr lang="en-US" altLang="zh-CN" sz="2100" dirty="0">
                <a:latin typeface="Times New Roman" panose="02020603050405020304" pitchFamily="18" charset="0"/>
              </a:rPr>
              <a:t>The children are playing in the playground.   </a:t>
            </a:r>
            <a:r>
              <a:rPr lang="zh-CN" altLang="zh-CN" sz="2100" dirty="0">
                <a:latin typeface="Times New Roman" panose="02020603050405020304" pitchFamily="18" charset="0"/>
              </a:rPr>
              <a:t>孩子们在操场上玩耍</a:t>
            </a:r>
            <a:r>
              <a:rPr lang="zh-CN" altLang="zh-CN" sz="2100" dirty="0" smtClean="0">
                <a:latin typeface="Times New Roman" panose="02020603050405020304" pitchFamily="18" charset="0"/>
              </a:rPr>
              <a:t>。</a:t>
            </a:r>
            <a:endParaRPr lang="zh-CN" altLang="en-US" sz="2100" dirty="0">
              <a:latin typeface="Times New Roman" panose="02020603050405020304" pitchFamily="18" charset="0"/>
            </a:endParaRPr>
          </a:p>
        </p:txBody>
      </p:sp>
      <p:sp>
        <p:nvSpPr>
          <p:cNvPr id="6151" name="矩形 4"/>
          <p:cNvSpPr>
            <a:spLocks noChangeArrowheads="1"/>
          </p:cNvSpPr>
          <p:nvPr/>
        </p:nvSpPr>
        <p:spPr bwMode="auto">
          <a:xfrm>
            <a:off x="489346" y="3123331"/>
            <a:ext cx="766286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小练习：</a:t>
            </a:r>
            <a:r>
              <a:rPr lang="zh-CN" altLang="zh-CN" sz="2800" dirty="0">
                <a:latin typeface="Times New Roman" panose="02020603050405020304" pitchFamily="18" charset="0"/>
              </a:rPr>
              <a:t>用所给词的适当形式填空：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 The _____</a:t>
            </a:r>
            <a:r>
              <a:rPr lang="zh-CN" altLang="zh-CN" sz="2800" dirty="0">
                <a:latin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</a:rPr>
              <a:t>child</a:t>
            </a:r>
            <a:r>
              <a:rPr lang="zh-CN" altLang="zh-CN" sz="2800" dirty="0">
                <a:latin typeface="Times New Roman" panose="02020603050405020304" pitchFamily="18" charset="0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</a:rPr>
              <a:t>climb up the trees.</a:t>
            </a:r>
            <a:endParaRPr lang="zh-CN" altLang="zh-CN" sz="2800" dirty="0">
              <a:latin typeface="Times New Roman" panose="02020603050405020304" pitchFamily="18" charset="0"/>
            </a:endParaRPr>
          </a:p>
        </p:txBody>
      </p:sp>
      <p:sp>
        <p:nvSpPr>
          <p:cNvPr id="6152" name="矩形 5"/>
          <p:cNvSpPr>
            <a:spLocks noChangeArrowheads="1"/>
          </p:cNvSpPr>
          <p:nvPr/>
        </p:nvSpPr>
        <p:spPr bwMode="auto">
          <a:xfrm>
            <a:off x="2497321" y="3859058"/>
            <a:ext cx="1191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children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3" name="矩形 6"/>
          <p:cNvSpPr>
            <a:spLocks noChangeArrowheads="1"/>
          </p:cNvSpPr>
          <p:nvPr/>
        </p:nvSpPr>
        <p:spPr bwMode="auto">
          <a:xfrm>
            <a:off x="304800" y="4584701"/>
            <a:ext cx="744497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zh-CN" altLang="zh-CN" sz="2000" dirty="0">
                <a:latin typeface="Times New Roman" panose="02020603050405020304" pitchFamily="18" charset="0"/>
              </a:rPr>
              <a:t>【拓展】（1）通过内部元音变化的方法来构成复数形式。</a:t>
            </a:r>
          </a:p>
          <a:p>
            <a:pPr eaLnBrk="0" hangingPunct="0">
              <a:lnSpc>
                <a:spcPct val="200000"/>
              </a:lnSpc>
            </a:pPr>
            <a:r>
              <a:rPr lang="en-US" altLang="zh-CN" sz="2000" dirty="0" err="1" smtClean="0">
                <a:latin typeface="Times New Roman" panose="02020603050405020304" pitchFamily="18" charset="0"/>
              </a:rPr>
              <a:t>eg</a:t>
            </a:r>
            <a:r>
              <a:rPr lang="zh-CN" altLang="zh-CN" sz="2000" dirty="0"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latin typeface="Times New Roman" panose="02020603050405020304" pitchFamily="18" charset="0"/>
              </a:rPr>
              <a:t>man</a:t>
            </a:r>
            <a:r>
              <a:rPr lang="zh-CN" altLang="zh-CN" sz="2000" dirty="0">
                <a:latin typeface="Times New Roman" panose="02020603050405020304" pitchFamily="18" charset="0"/>
              </a:rPr>
              <a:t>—</a:t>
            </a:r>
            <a:r>
              <a:rPr lang="en-US" altLang="zh-CN" sz="2000" dirty="0">
                <a:latin typeface="Times New Roman" panose="02020603050405020304" pitchFamily="18" charset="0"/>
              </a:rPr>
              <a:t>men ; woman</a:t>
            </a:r>
            <a:r>
              <a:rPr lang="zh-CN" altLang="zh-CN" sz="2000" dirty="0">
                <a:latin typeface="Times New Roman" panose="02020603050405020304" pitchFamily="18" charset="0"/>
              </a:rPr>
              <a:t>—</a:t>
            </a:r>
            <a:r>
              <a:rPr lang="en-US" altLang="zh-CN" sz="2000" dirty="0">
                <a:latin typeface="Times New Roman" panose="02020603050405020304" pitchFamily="18" charset="0"/>
              </a:rPr>
              <a:t>women ; </a:t>
            </a:r>
          </a:p>
          <a:p>
            <a:pPr eaLnBrk="0" hangingPunct="0">
              <a:lnSpc>
                <a:spcPct val="200000"/>
              </a:lnSpc>
            </a:pPr>
            <a:r>
              <a:rPr lang="en-US" altLang="zh-CN" sz="2000" dirty="0" smtClean="0">
                <a:latin typeface="Times New Roman" panose="02020603050405020304" pitchFamily="18" charset="0"/>
              </a:rPr>
              <a:t>foot</a:t>
            </a:r>
            <a:r>
              <a:rPr lang="zh-CN" altLang="zh-CN" sz="2000" dirty="0">
                <a:latin typeface="Times New Roman" panose="02020603050405020304" pitchFamily="18" charset="0"/>
              </a:rPr>
              <a:t>—</a:t>
            </a:r>
            <a:r>
              <a:rPr lang="en-US" altLang="zh-CN" sz="2000" dirty="0">
                <a:latin typeface="Times New Roman" panose="02020603050405020304" pitchFamily="18" charset="0"/>
              </a:rPr>
              <a:t>feet  ; tooth </a:t>
            </a:r>
            <a:r>
              <a:rPr lang="zh-CN" altLang="zh-CN" sz="2000" dirty="0">
                <a:latin typeface="Times New Roman" panose="02020603050405020304" pitchFamily="18" charset="0"/>
              </a:rPr>
              <a:t>—</a:t>
            </a:r>
            <a:r>
              <a:rPr lang="en-US" altLang="zh-CN" sz="2000" dirty="0">
                <a:latin typeface="Times New Roman" panose="02020603050405020304" pitchFamily="18" charset="0"/>
              </a:rPr>
              <a:t>teeth  ; goose </a:t>
            </a:r>
            <a:r>
              <a:rPr lang="zh-CN" altLang="zh-CN" sz="2000" dirty="0">
                <a:latin typeface="Times New Roman" panose="02020603050405020304" pitchFamily="18" charset="0"/>
              </a:rPr>
              <a:t>—</a:t>
            </a:r>
            <a:r>
              <a:rPr lang="en-US" altLang="zh-CN" sz="2000" dirty="0">
                <a:latin typeface="Times New Roman" panose="02020603050405020304" pitchFamily="18" charset="0"/>
              </a:rPr>
              <a:t>geese </a:t>
            </a:r>
            <a:endParaRPr lang="zh-CN" altLang="zh-CN" sz="2000" dirty="0">
              <a:latin typeface="Times New Roman" panose="02020603050405020304" pitchFamily="18" charset="0"/>
            </a:endParaRPr>
          </a:p>
        </p:txBody>
      </p:sp>
      <p:pic>
        <p:nvPicPr>
          <p:cNvPr id="4105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71109" y="4661595"/>
            <a:ext cx="2155031" cy="2196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  <p:bldP spid="6150" grpId="0"/>
      <p:bldP spid="6151" grpId="0"/>
      <p:bldP spid="6152" grpId="0"/>
      <p:bldP spid="61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122" name="Rectangle 10"/>
          <p:cNvSpPr>
            <a:spLocks noChangeArrowheads="1"/>
          </p:cNvSpPr>
          <p:nvPr/>
        </p:nvSpPr>
        <p:spPr bwMode="auto">
          <a:xfrm>
            <a:off x="0" y="128574"/>
            <a:ext cx="113685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/>
          <a:p>
            <a:pPr indent="600075" eaLnBrk="0" hangingPunct="0"/>
            <a:r>
              <a:rPr lang="en-US" altLang="zh-CN" sz="100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800"/>
              <a:t> </a:t>
            </a:r>
            <a:endParaRPr lang="en-US" altLang="zh-CN"/>
          </a:p>
        </p:txBody>
      </p:sp>
      <p:sp>
        <p:nvSpPr>
          <p:cNvPr id="6153" name="矩形 6"/>
          <p:cNvSpPr>
            <a:spLocks noChangeArrowheads="1"/>
          </p:cNvSpPr>
          <p:nvPr/>
        </p:nvSpPr>
        <p:spPr bwMode="auto">
          <a:xfrm>
            <a:off x="282177" y="1437419"/>
            <a:ext cx="8685975" cy="364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zh-CN" sz="2200" dirty="0">
                <a:latin typeface="Times New Roman" panose="02020603050405020304" pitchFamily="18" charset="0"/>
              </a:rPr>
              <a:t>（</a:t>
            </a:r>
            <a:r>
              <a:rPr lang="en-US" altLang="zh-CN" sz="2200" dirty="0">
                <a:latin typeface="Times New Roman" panose="02020603050405020304" pitchFamily="18" charset="0"/>
              </a:rPr>
              <a:t>2</a:t>
            </a:r>
            <a:r>
              <a:rPr lang="zh-CN" altLang="zh-CN" sz="2200" dirty="0">
                <a:latin typeface="Times New Roman" panose="02020603050405020304" pitchFamily="18" charset="0"/>
              </a:rPr>
              <a:t>）以</a:t>
            </a:r>
            <a:r>
              <a:rPr lang="en-US" altLang="zh-CN" sz="2200" dirty="0">
                <a:latin typeface="Times New Roman" panose="02020603050405020304" pitchFamily="18" charset="0"/>
              </a:rPr>
              <a:t>f</a:t>
            </a:r>
            <a:r>
              <a:rPr lang="zh-CN" altLang="zh-CN" sz="2200" dirty="0">
                <a:latin typeface="Times New Roman" panose="02020603050405020304" pitchFamily="18" charset="0"/>
              </a:rPr>
              <a:t>或</a:t>
            </a:r>
            <a:r>
              <a:rPr lang="en-US" altLang="zh-CN" sz="2200" dirty="0" err="1">
                <a:latin typeface="Times New Roman" panose="02020603050405020304" pitchFamily="18" charset="0"/>
              </a:rPr>
              <a:t>fe</a:t>
            </a:r>
            <a:r>
              <a:rPr lang="zh-CN" altLang="zh-CN" sz="2200" dirty="0">
                <a:latin typeface="Times New Roman" panose="02020603050405020304" pitchFamily="18" charset="0"/>
              </a:rPr>
              <a:t>结尾，在构成复数时，去掉</a:t>
            </a:r>
            <a:r>
              <a:rPr lang="en-US" altLang="zh-CN" sz="2200" dirty="0">
                <a:latin typeface="Times New Roman" panose="02020603050405020304" pitchFamily="18" charset="0"/>
              </a:rPr>
              <a:t>f</a:t>
            </a:r>
            <a:r>
              <a:rPr lang="zh-CN" altLang="zh-CN" sz="2200" dirty="0">
                <a:latin typeface="Times New Roman" panose="02020603050405020304" pitchFamily="18" charset="0"/>
              </a:rPr>
              <a:t>或</a:t>
            </a:r>
            <a:r>
              <a:rPr lang="en-US" altLang="zh-CN" sz="2200" dirty="0" err="1">
                <a:latin typeface="Times New Roman" panose="02020603050405020304" pitchFamily="18" charset="0"/>
              </a:rPr>
              <a:t>fe</a:t>
            </a:r>
            <a:r>
              <a:rPr lang="zh-CN" altLang="zh-CN" sz="2200" dirty="0">
                <a:latin typeface="Times New Roman" panose="02020603050405020304" pitchFamily="18" charset="0"/>
              </a:rPr>
              <a:t>加</a:t>
            </a:r>
            <a:r>
              <a:rPr lang="en-US" altLang="zh-CN" sz="2200" dirty="0">
                <a:latin typeface="Times New Roman" panose="02020603050405020304" pitchFamily="18" charset="0"/>
              </a:rPr>
              <a:t>-</a:t>
            </a:r>
            <a:r>
              <a:rPr lang="en-US" altLang="zh-CN" sz="2200" dirty="0" err="1">
                <a:latin typeface="Times New Roman" panose="02020603050405020304" pitchFamily="18" charset="0"/>
              </a:rPr>
              <a:t>ves</a:t>
            </a:r>
            <a:r>
              <a:rPr lang="zh-CN" altLang="zh-CN" sz="2200" dirty="0">
                <a:latin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200" dirty="0">
                <a:latin typeface="Times New Roman" panose="02020603050405020304" pitchFamily="18" charset="0"/>
              </a:rPr>
              <a:t>              </a:t>
            </a:r>
            <a:r>
              <a:rPr lang="en-US" altLang="zh-CN" sz="2200" dirty="0" err="1">
                <a:latin typeface="Times New Roman" panose="02020603050405020304" pitchFamily="18" charset="0"/>
              </a:rPr>
              <a:t>eg</a:t>
            </a:r>
            <a:r>
              <a:rPr lang="zh-CN" altLang="zh-CN" sz="2200" dirty="0">
                <a:latin typeface="Times New Roman" panose="02020603050405020304" pitchFamily="18" charset="0"/>
              </a:rPr>
              <a:t>：</a:t>
            </a:r>
            <a:r>
              <a:rPr lang="en-US" altLang="zh-CN" sz="2200" dirty="0">
                <a:latin typeface="Times New Roman" panose="02020603050405020304" pitchFamily="18" charset="0"/>
              </a:rPr>
              <a:t>thief</a:t>
            </a:r>
            <a:r>
              <a:rPr lang="zh-CN" altLang="zh-CN" sz="2200" dirty="0">
                <a:latin typeface="Times New Roman" panose="02020603050405020304" pitchFamily="18" charset="0"/>
              </a:rPr>
              <a:t>—</a:t>
            </a:r>
            <a:r>
              <a:rPr lang="en-US" altLang="zh-CN" sz="2200" dirty="0">
                <a:latin typeface="Times New Roman" panose="02020603050405020304" pitchFamily="18" charset="0"/>
              </a:rPr>
              <a:t> thieves ; wife </a:t>
            </a:r>
            <a:r>
              <a:rPr lang="zh-CN" altLang="zh-CN" sz="2200" dirty="0">
                <a:latin typeface="Times New Roman" panose="02020603050405020304" pitchFamily="18" charset="0"/>
              </a:rPr>
              <a:t>—</a:t>
            </a:r>
            <a:r>
              <a:rPr lang="en-US" altLang="zh-CN" sz="2200" dirty="0">
                <a:latin typeface="Times New Roman" panose="02020603050405020304" pitchFamily="18" charset="0"/>
              </a:rPr>
              <a:t>wives  ;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200" dirty="0">
                <a:latin typeface="Times New Roman" panose="02020603050405020304" pitchFamily="18" charset="0"/>
              </a:rPr>
              <a:t>                      life </a:t>
            </a:r>
            <a:r>
              <a:rPr lang="zh-CN" altLang="zh-CN" sz="2200" dirty="0">
                <a:latin typeface="Times New Roman" panose="02020603050405020304" pitchFamily="18" charset="0"/>
              </a:rPr>
              <a:t>—</a:t>
            </a:r>
            <a:r>
              <a:rPr lang="en-US" altLang="zh-CN" sz="2200" dirty="0">
                <a:latin typeface="Times New Roman" panose="02020603050405020304" pitchFamily="18" charset="0"/>
              </a:rPr>
              <a:t>lives  ; knife </a:t>
            </a:r>
            <a:r>
              <a:rPr lang="zh-CN" altLang="zh-CN" sz="2200" dirty="0">
                <a:latin typeface="Times New Roman" panose="02020603050405020304" pitchFamily="18" charset="0"/>
              </a:rPr>
              <a:t>—</a:t>
            </a:r>
            <a:r>
              <a:rPr lang="en-US" altLang="zh-CN" sz="2200" dirty="0">
                <a:latin typeface="Times New Roman" panose="02020603050405020304" pitchFamily="18" charset="0"/>
              </a:rPr>
              <a:t>knives ; wolf</a:t>
            </a:r>
            <a:r>
              <a:rPr lang="zh-CN" altLang="zh-CN" sz="2200" dirty="0">
                <a:latin typeface="Times New Roman" panose="02020603050405020304" pitchFamily="18" charset="0"/>
              </a:rPr>
              <a:t>—</a:t>
            </a:r>
            <a:r>
              <a:rPr lang="en-US" altLang="zh-CN" sz="2200" dirty="0">
                <a:latin typeface="Times New Roman" panose="02020603050405020304" pitchFamily="18" charset="0"/>
              </a:rPr>
              <a:t> wolves            	  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200" dirty="0">
                <a:latin typeface="Times New Roman" panose="02020603050405020304" pitchFamily="18" charset="0"/>
              </a:rPr>
              <a:t>（</a:t>
            </a:r>
            <a:r>
              <a:rPr lang="en-US" altLang="zh-CN" sz="2200" dirty="0">
                <a:latin typeface="Times New Roman" panose="02020603050405020304" pitchFamily="18" charset="0"/>
              </a:rPr>
              <a:t>3</a:t>
            </a:r>
            <a:r>
              <a:rPr lang="zh-CN" altLang="zh-CN" sz="2200" dirty="0">
                <a:latin typeface="Times New Roman" panose="02020603050405020304" pitchFamily="18" charset="0"/>
              </a:rPr>
              <a:t>）单、复数相同的形式。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200" dirty="0">
                <a:latin typeface="Times New Roman" panose="02020603050405020304" pitchFamily="18" charset="0"/>
              </a:rPr>
              <a:t>              </a:t>
            </a:r>
            <a:r>
              <a:rPr lang="en-US" altLang="zh-CN" sz="2200" dirty="0" err="1">
                <a:latin typeface="Times New Roman" panose="02020603050405020304" pitchFamily="18" charset="0"/>
              </a:rPr>
              <a:t>eg</a:t>
            </a:r>
            <a:r>
              <a:rPr lang="zh-CN" altLang="zh-CN" sz="2200" dirty="0">
                <a:latin typeface="Times New Roman" panose="02020603050405020304" pitchFamily="18" charset="0"/>
              </a:rPr>
              <a:t>：</a:t>
            </a:r>
            <a:r>
              <a:rPr lang="en-US" altLang="zh-CN" sz="2200" dirty="0">
                <a:latin typeface="Times New Roman" panose="02020603050405020304" pitchFamily="18" charset="0"/>
              </a:rPr>
              <a:t>sheep-sheep ; deer </a:t>
            </a:r>
            <a:r>
              <a:rPr lang="zh-CN" altLang="zh-CN" sz="2200" dirty="0">
                <a:latin typeface="Times New Roman" panose="02020603050405020304" pitchFamily="18" charset="0"/>
              </a:rPr>
              <a:t>—</a:t>
            </a:r>
            <a:r>
              <a:rPr lang="en-US" altLang="zh-CN" sz="2200" dirty="0">
                <a:latin typeface="Times New Roman" panose="02020603050405020304" pitchFamily="18" charset="0"/>
              </a:rPr>
              <a:t>deer ; Chinese</a:t>
            </a:r>
            <a:r>
              <a:rPr lang="zh-CN" altLang="zh-CN" sz="2200" dirty="0">
                <a:latin typeface="Times New Roman" panose="02020603050405020304" pitchFamily="18" charset="0"/>
              </a:rPr>
              <a:t>—</a:t>
            </a:r>
            <a:r>
              <a:rPr lang="en-US" altLang="zh-CN" sz="2200" dirty="0">
                <a:latin typeface="Times New Roman" panose="02020603050405020304" pitchFamily="18" charset="0"/>
              </a:rPr>
              <a:t> Chinese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200" dirty="0">
                <a:latin typeface="Times New Roman" panose="02020603050405020304" pitchFamily="18" charset="0"/>
              </a:rPr>
              <a:t>（4）以字母o结尾的单词，通常情况下在其后加-es。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200" dirty="0">
                <a:latin typeface="Times New Roman" panose="02020603050405020304" pitchFamily="18" charset="0"/>
              </a:rPr>
              <a:t>             </a:t>
            </a:r>
            <a:r>
              <a:rPr lang="en-US" altLang="zh-CN" sz="2200" dirty="0" err="1">
                <a:latin typeface="Times New Roman" panose="02020603050405020304" pitchFamily="18" charset="0"/>
              </a:rPr>
              <a:t>eg</a:t>
            </a:r>
            <a:r>
              <a:rPr lang="zh-CN" altLang="zh-CN" sz="2200" dirty="0">
                <a:latin typeface="Times New Roman" panose="02020603050405020304" pitchFamily="18" charset="0"/>
              </a:rPr>
              <a:t>：</a:t>
            </a:r>
            <a:r>
              <a:rPr lang="en-US" altLang="zh-CN" sz="2200" dirty="0">
                <a:latin typeface="Times New Roman" panose="02020603050405020304" pitchFamily="18" charset="0"/>
              </a:rPr>
              <a:t>potato</a:t>
            </a:r>
            <a:r>
              <a:rPr lang="zh-CN" altLang="zh-CN" sz="2200" dirty="0">
                <a:latin typeface="Times New Roman" panose="02020603050405020304" pitchFamily="18" charset="0"/>
              </a:rPr>
              <a:t>—</a:t>
            </a:r>
            <a:r>
              <a:rPr lang="en-US" altLang="zh-CN" sz="2200" dirty="0">
                <a:latin typeface="Times New Roman" panose="02020603050405020304" pitchFamily="18" charset="0"/>
              </a:rPr>
              <a:t>potatoes ; tomato </a:t>
            </a:r>
            <a:r>
              <a:rPr lang="zh-CN" altLang="zh-CN" sz="2200" dirty="0">
                <a:latin typeface="Times New Roman" panose="02020603050405020304" pitchFamily="18" charset="0"/>
              </a:rPr>
              <a:t>—</a:t>
            </a:r>
            <a:r>
              <a:rPr lang="en-US" altLang="zh-CN" sz="2200" dirty="0">
                <a:latin typeface="Times New Roman" panose="02020603050405020304" pitchFamily="18" charset="0"/>
              </a:rPr>
              <a:t>tomatoes</a:t>
            </a:r>
            <a:endParaRPr lang="zh-CN" altLang="zh-CN" sz="2200" dirty="0">
              <a:latin typeface="Times New Roman" panose="02020603050405020304" pitchFamily="18" charset="0"/>
            </a:endParaRPr>
          </a:p>
        </p:txBody>
      </p:sp>
      <p:pic>
        <p:nvPicPr>
          <p:cNvPr id="5124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71700" y="3845169"/>
            <a:ext cx="1872300" cy="3012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6146" name="Rectangle 10"/>
          <p:cNvSpPr>
            <a:spLocks noChangeArrowheads="1"/>
          </p:cNvSpPr>
          <p:nvPr/>
        </p:nvSpPr>
        <p:spPr bwMode="auto">
          <a:xfrm>
            <a:off x="0" y="128574"/>
            <a:ext cx="113685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/>
          <a:p>
            <a:pPr indent="600075" eaLnBrk="0" hangingPunct="0"/>
            <a:r>
              <a:rPr lang="en-US" altLang="zh-CN" sz="100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800"/>
              <a:t> </a:t>
            </a:r>
            <a:endParaRPr lang="en-US" altLang="zh-CN"/>
          </a:p>
        </p:txBody>
      </p:sp>
      <p:sp>
        <p:nvSpPr>
          <p:cNvPr id="8196" name="矩形 1"/>
          <p:cNvSpPr>
            <a:spLocks noChangeArrowheads="1"/>
          </p:cNvSpPr>
          <p:nvPr/>
        </p:nvSpPr>
        <p:spPr bwMode="auto">
          <a:xfrm>
            <a:off x="301228" y="1314451"/>
            <a:ext cx="25186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>
                <a:latin typeface="Times New Roman" panose="02020603050405020304" pitchFamily="18" charset="0"/>
              </a:rPr>
              <a:t>back  [bæk]</a:t>
            </a:r>
            <a:endParaRPr lang="zh-CN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7" name="矩形 2"/>
          <p:cNvSpPr>
            <a:spLocks noChangeArrowheads="1"/>
          </p:cNvSpPr>
          <p:nvPr/>
        </p:nvSpPr>
        <p:spPr bwMode="auto">
          <a:xfrm>
            <a:off x="701279" y="2044700"/>
            <a:ext cx="59298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800" dirty="0"/>
              <a:t>副词，置于动词后。意为“回来”。</a:t>
            </a:r>
          </a:p>
        </p:txBody>
      </p:sp>
      <p:sp>
        <p:nvSpPr>
          <p:cNvPr id="8198" name="矩形 3"/>
          <p:cNvSpPr>
            <a:spLocks noChangeArrowheads="1"/>
          </p:cNvSpPr>
          <p:nvPr/>
        </p:nvSpPr>
        <p:spPr bwMode="auto">
          <a:xfrm>
            <a:off x="701278" y="2684464"/>
            <a:ext cx="657701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en-US" altLang="zh-CN" sz="2800" dirty="0">
                <a:latin typeface="Times New Roman" panose="02020603050405020304" pitchFamily="18" charset="0"/>
              </a:rPr>
              <a:t>: We come back to school again. 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</a:t>
            </a:r>
            <a:r>
              <a:rPr lang="zh-CN" altLang="zh-CN" sz="2800" dirty="0">
                <a:latin typeface="Times New Roman" panose="02020603050405020304" pitchFamily="18" charset="0"/>
              </a:rPr>
              <a:t>我们又返回到学校。</a:t>
            </a:r>
            <a:endParaRPr lang="zh-CN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8199" name="矩形 4"/>
          <p:cNvSpPr>
            <a:spLocks noChangeArrowheads="1"/>
          </p:cNvSpPr>
          <p:nvPr/>
        </p:nvSpPr>
        <p:spPr bwMode="auto">
          <a:xfrm>
            <a:off x="301229" y="4197351"/>
            <a:ext cx="6898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dirty="0"/>
              <a:t>小练习：</a:t>
            </a:r>
            <a:r>
              <a:rPr lang="zh-CN" altLang="zh-CN" sz="2800" dirty="0"/>
              <a:t>汉译英：返回家里</a:t>
            </a:r>
            <a:r>
              <a:rPr lang="en-US" altLang="zh-CN" sz="2800" dirty="0"/>
              <a:t>____________</a:t>
            </a:r>
            <a:endParaRPr lang="zh-CN" altLang="zh-CN" sz="2800" dirty="0"/>
          </a:p>
        </p:txBody>
      </p:sp>
      <p:sp>
        <p:nvSpPr>
          <p:cNvPr id="8200" name="矩形 5"/>
          <p:cNvSpPr>
            <a:spLocks noChangeArrowheads="1"/>
          </p:cNvSpPr>
          <p:nvPr/>
        </p:nvSpPr>
        <p:spPr bwMode="auto">
          <a:xfrm>
            <a:off x="4639408" y="4166517"/>
            <a:ext cx="22669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come back home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1" name="矩形 6"/>
          <p:cNvSpPr>
            <a:spLocks noChangeArrowheads="1"/>
          </p:cNvSpPr>
          <p:nvPr/>
        </p:nvSpPr>
        <p:spPr bwMode="auto">
          <a:xfrm>
            <a:off x="301229" y="4903788"/>
            <a:ext cx="772239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/>
              <a:t>拓展：</a:t>
            </a:r>
            <a:r>
              <a:rPr lang="zh-CN" altLang="zh-CN" sz="2800" dirty="0"/>
              <a:t>作名词，意为“背部”。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/>
              <a:t>           </a:t>
            </a:r>
            <a:r>
              <a:rPr lang="zh-CN" altLang="zh-CN" sz="2800" dirty="0"/>
              <a:t>作形容词，意为“后面的，背后的”。</a:t>
            </a:r>
          </a:p>
        </p:txBody>
      </p:sp>
      <p:pic>
        <p:nvPicPr>
          <p:cNvPr id="6153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82990" y="2013073"/>
            <a:ext cx="2361010" cy="4129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8" grpId="0"/>
      <p:bldP spid="81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7170" name="Rectangle 10"/>
          <p:cNvSpPr>
            <a:spLocks noChangeArrowheads="1"/>
          </p:cNvSpPr>
          <p:nvPr/>
        </p:nvSpPr>
        <p:spPr bwMode="auto">
          <a:xfrm>
            <a:off x="0" y="128574"/>
            <a:ext cx="113685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/>
          <a:p>
            <a:pPr indent="600075" eaLnBrk="0" hangingPunct="0"/>
            <a:r>
              <a:rPr lang="en-US" altLang="zh-CN" sz="100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800"/>
              <a:t> </a:t>
            </a:r>
            <a:endParaRPr lang="en-US" altLang="zh-CN"/>
          </a:p>
        </p:txBody>
      </p:sp>
      <p:sp>
        <p:nvSpPr>
          <p:cNvPr id="9220" name="矩形 1"/>
          <p:cNvSpPr>
            <a:spLocks noChangeArrowheads="1"/>
          </p:cNvSpPr>
          <p:nvPr/>
        </p:nvSpPr>
        <p:spPr bwMode="auto">
          <a:xfrm>
            <a:off x="245269" y="1208088"/>
            <a:ext cx="32271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>
                <a:latin typeface="Times New Roman" panose="02020603050405020304" pitchFamily="18" charset="0"/>
              </a:rPr>
              <a:t>sound  [saʊnd] </a:t>
            </a:r>
            <a:endParaRPr lang="zh-CN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1" name="矩形 2"/>
          <p:cNvSpPr>
            <a:spLocks noChangeArrowheads="1"/>
          </p:cNvSpPr>
          <p:nvPr/>
        </p:nvSpPr>
        <p:spPr bwMode="auto">
          <a:xfrm>
            <a:off x="526256" y="1901826"/>
            <a:ext cx="55707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800"/>
              <a:t>动词，意为“听上去，看起来”。</a:t>
            </a:r>
          </a:p>
        </p:txBody>
      </p:sp>
      <p:sp>
        <p:nvSpPr>
          <p:cNvPr id="9222" name="矩形 3"/>
          <p:cNvSpPr>
            <a:spLocks noChangeArrowheads="1"/>
          </p:cNvSpPr>
          <p:nvPr/>
        </p:nvSpPr>
        <p:spPr bwMode="auto">
          <a:xfrm>
            <a:off x="526256" y="2265364"/>
            <a:ext cx="62198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That sounds like a child crying.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</a:t>
            </a:r>
            <a:r>
              <a:rPr lang="zh-CN" altLang="zh-CN" sz="2800" dirty="0">
                <a:latin typeface="Times New Roman" panose="02020603050405020304" pitchFamily="18" charset="0"/>
              </a:rPr>
              <a:t>听起来好像是个小孩在哭。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3" name="矩形 4"/>
          <p:cNvSpPr>
            <a:spLocks noChangeArrowheads="1"/>
          </p:cNvSpPr>
          <p:nvPr/>
        </p:nvSpPr>
        <p:spPr bwMode="auto">
          <a:xfrm>
            <a:off x="478631" y="3481388"/>
            <a:ext cx="613501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/>
              <a:t>小练习：</a:t>
            </a:r>
            <a:r>
              <a:rPr lang="zh-CN" altLang="zh-CN" sz="2800" dirty="0"/>
              <a:t>汉译英：</a:t>
            </a:r>
            <a:endParaRPr lang="en-US" altLang="zh-CN" sz="2800" dirty="0"/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/>
              <a:t>              </a:t>
            </a:r>
            <a:r>
              <a:rPr lang="zh-CN" altLang="zh-CN" sz="2800" dirty="0"/>
              <a:t>听起来真棒！</a:t>
            </a:r>
            <a:r>
              <a:rPr lang="en-US" altLang="zh-CN" sz="2800" dirty="0"/>
              <a:t>____________</a:t>
            </a:r>
            <a:endParaRPr lang="zh-CN" altLang="zh-CN" sz="2800" dirty="0"/>
          </a:p>
        </p:txBody>
      </p:sp>
      <p:sp>
        <p:nvSpPr>
          <p:cNvPr id="9224" name="矩形 5"/>
          <p:cNvSpPr>
            <a:spLocks noChangeArrowheads="1"/>
          </p:cNvSpPr>
          <p:nvPr/>
        </p:nvSpPr>
        <p:spPr bwMode="auto">
          <a:xfrm>
            <a:off x="4098589" y="4173885"/>
            <a:ext cx="16882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sound great.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5" name="矩形 6"/>
          <p:cNvSpPr>
            <a:spLocks noChangeArrowheads="1"/>
          </p:cNvSpPr>
          <p:nvPr/>
        </p:nvSpPr>
        <p:spPr bwMode="auto">
          <a:xfrm>
            <a:off x="98077" y="4866383"/>
            <a:ext cx="9210046" cy="186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拓展：</a:t>
            </a:r>
            <a:r>
              <a:rPr lang="zh-CN" altLang="zh-CN" sz="2400" dirty="0">
                <a:latin typeface="Times New Roman" panose="02020603050405020304" pitchFamily="18" charset="0"/>
              </a:rPr>
              <a:t>名词，意为“声音，声响”。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CN" sz="2400" dirty="0" err="1" smtClean="0">
                <a:latin typeface="Times New Roman" panose="02020603050405020304" pitchFamily="18" charset="0"/>
              </a:rPr>
              <a:t>eg</a:t>
            </a:r>
            <a:r>
              <a:rPr lang="zh-CN" altLang="zh-CN" sz="2400" dirty="0">
                <a:latin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</a:rPr>
              <a:t>After that, he didn’t make a sound. </a:t>
            </a:r>
            <a:r>
              <a:rPr lang="zh-CN" altLang="zh-CN" sz="2400" dirty="0" smtClean="0">
                <a:latin typeface="Times New Roman" panose="02020603050405020304" pitchFamily="18" charset="0"/>
              </a:rPr>
              <a:t>在</a:t>
            </a:r>
            <a:r>
              <a:rPr lang="zh-CN" altLang="zh-CN" sz="2400" dirty="0">
                <a:latin typeface="Times New Roman" panose="02020603050405020304" pitchFamily="18" charset="0"/>
              </a:rPr>
              <a:t>那之后，他发不出声音</a:t>
            </a:r>
            <a:r>
              <a:rPr lang="zh-CN" altLang="zh-CN" sz="2400" dirty="0" smtClean="0">
                <a:latin typeface="Times New Roman" panose="02020603050405020304" pitchFamily="18" charset="0"/>
              </a:rPr>
              <a:t>了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。</a:t>
            </a:r>
            <a:endParaRPr lang="en-US" altLang="zh-CN" sz="2400" dirty="0" smtClean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zh-CN" altLang="zh-CN" sz="2400" dirty="0" smtClean="0">
                <a:latin typeface="Times New Roman" panose="02020603050405020304" pitchFamily="18" charset="0"/>
              </a:rPr>
              <a:t>形</a:t>
            </a:r>
            <a:r>
              <a:rPr lang="zh-CN" altLang="zh-CN" sz="2400" dirty="0">
                <a:latin typeface="Times New Roman" panose="02020603050405020304" pitchFamily="18" charset="0"/>
              </a:rPr>
              <a:t>容词，意为“明智的”。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CN" sz="2400" dirty="0" err="1" smtClean="0">
                <a:latin typeface="Times New Roman" panose="02020603050405020304" pitchFamily="18" charset="0"/>
              </a:rPr>
              <a:t>eg</a:t>
            </a:r>
            <a:r>
              <a:rPr lang="zh-CN" altLang="zh-CN" sz="2400" dirty="0">
                <a:latin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</a:rPr>
              <a:t>sound advice  </a:t>
            </a:r>
            <a:r>
              <a:rPr lang="zh-CN" altLang="zh-CN" sz="2400" dirty="0">
                <a:latin typeface="Times New Roman" panose="02020603050405020304" pitchFamily="18" charset="0"/>
              </a:rPr>
              <a:t>合理的建议。</a:t>
            </a:r>
          </a:p>
        </p:txBody>
      </p:sp>
      <p:pic>
        <p:nvPicPr>
          <p:cNvPr id="7177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15313" y="633413"/>
            <a:ext cx="1996679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2" grpId="0"/>
      <p:bldP spid="9223" grpId="0"/>
      <p:bldP spid="9224" grpId="0"/>
      <p:bldP spid="92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3503642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267" name="矩形 1"/>
          <p:cNvSpPr>
            <a:spLocks noChangeArrowheads="1"/>
          </p:cNvSpPr>
          <p:nvPr/>
        </p:nvSpPr>
        <p:spPr bwMode="auto">
          <a:xfrm>
            <a:off x="151210" y="1328738"/>
            <a:ext cx="906541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 dirty="0">
                <a:latin typeface="Times New Roman" panose="02020603050405020304" pitchFamily="18" charset="0"/>
              </a:rPr>
              <a:t>The children are talking about their plans for the summer holidays.   </a:t>
            </a:r>
            <a:r>
              <a:rPr lang="zh-CN" altLang="zh-CN" sz="2800" b="1" dirty="0">
                <a:latin typeface="Times New Roman" panose="02020603050405020304" pitchFamily="18" charset="0"/>
              </a:rPr>
              <a:t>孩子们正在谈论他们的暑假计划。</a:t>
            </a:r>
            <a:endParaRPr lang="zh-CN" altLang="zh-CN" sz="2800" dirty="0">
              <a:latin typeface="Times New Roman" panose="02020603050405020304" pitchFamily="18" charset="0"/>
            </a:endParaRPr>
          </a:p>
        </p:txBody>
      </p:sp>
      <p:sp>
        <p:nvSpPr>
          <p:cNvPr id="11268" name="矩形 2"/>
          <p:cNvSpPr>
            <a:spLocks noChangeArrowheads="1"/>
          </p:cNvSpPr>
          <p:nvPr/>
        </p:nvSpPr>
        <p:spPr bwMode="auto">
          <a:xfrm>
            <a:off x="221456" y="2282845"/>
            <a:ext cx="89225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zh-CN" sz="2400" dirty="0">
                <a:latin typeface="Times New Roman" panose="02020603050405020304" pitchFamily="18" charset="0"/>
              </a:rPr>
              <a:t>固定词组</a:t>
            </a:r>
            <a:r>
              <a:rPr lang="en-US" altLang="zh-CN" sz="2400" dirty="0">
                <a:latin typeface="Times New Roman" panose="02020603050405020304" pitchFamily="18" charset="0"/>
              </a:rPr>
              <a:t>:talk about </a:t>
            </a:r>
            <a:r>
              <a:rPr lang="en-US" altLang="zh-CN" sz="2400" dirty="0" err="1">
                <a:latin typeface="Times New Roman" panose="02020603050405020304" pitchFamily="18" charset="0"/>
              </a:rPr>
              <a:t>sth</a:t>
            </a:r>
            <a:r>
              <a:rPr lang="en-US" altLang="zh-CN" sz="2400" dirty="0">
                <a:latin typeface="Times New Roman" panose="02020603050405020304" pitchFamily="18" charset="0"/>
              </a:rPr>
              <a:t>. / doing </a:t>
            </a:r>
            <a:r>
              <a:rPr lang="en-US" altLang="zh-CN" sz="2400" dirty="0" err="1">
                <a:latin typeface="Times New Roman" panose="02020603050405020304" pitchFamily="18" charset="0"/>
              </a:rPr>
              <a:t>sth</a:t>
            </a:r>
            <a:r>
              <a:rPr lang="en-US" altLang="zh-CN" sz="2400" dirty="0">
                <a:latin typeface="Times New Roman" panose="02020603050405020304" pitchFamily="18" charset="0"/>
              </a:rPr>
              <a:t>.</a:t>
            </a:r>
            <a:r>
              <a:rPr lang="zh-CN" altLang="zh-CN" sz="2400" dirty="0">
                <a:latin typeface="Times New Roman" panose="02020603050405020304" pitchFamily="18" charset="0"/>
              </a:rPr>
              <a:t> 意为“谈论关于某事”。</a:t>
            </a:r>
          </a:p>
        </p:txBody>
      </p:sp>
      <p:sp>
        <p:nvSpPr>
          <p:cNvPr id="11269" name="矩形 3"/>
          <p:cNvSpPr>
            <a:spLocks noChangeArrowheads="1"/>
          </p:cNvSpPr>
          <p:nvPr/>
        </p:nvSpPr>
        <p:spPr bwMode="auto">
          <a:xfrm>
            <a:off x="221455" y="2833669"/>
            <a:ext cx="860602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2800" dirty="0" err="1" smtClean="0">
                <a:latin typeface="Times New Roman" panose="02020603050405020304" pitchFamily="18" charset="0"/>
              </a:rPr>
              <a:t>eg:He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</a:rPr>
              <a:t>is talking about his holiday.  </a:t>
            </a:r>
            <a:r>
              <a:rPr lang="zh-CN" altLang="zh-CN" sz="2800" dirty="0">
                <a:latin typeface="Times New Roman" panose="02020603050405020304" pitchFamily="18" charset="0"/>
              </a:rPr>
              <a:t>他正在谈论关于他的假期。</a:t>
            </a:r>
            <a:endParaRPr lang="zh-CN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1270" name="矩形 4"/>
          <p:cNvSpPr>
            <a:spLocks noChangeArrowheads="1"/>
          </p:cNvSpPr>
          <p:nvPr/>
        </p:nvSpPr>
        <p:spPr bwMode="auto">
          <a:xfrm>
            <a:off x="350040" y="3810001"/>
            <a:ext cx="52116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dirty="0"/>
              <a:t>小练习：</a:t>
            </a:r>
            <a:r>
              <a:rPr lang="zh-CN" altLang="zh-CN" sz="2800" dirty="0"/>
              <a:t>汉译英：谈论关于我们</a:t>
            </a:r>
          </a:p>
        </p:txBody>
      </p:sp>
      <p:sp>
        <p:nvSpPr>
          <p:cNvPr id="11271" name="矩形 5"/>
          <p:cNvSpPr>
            <a:spLocks noChangeArrowheads="1"/>
          </p:cNvSpPr>
          <p:nvPr/>
        </p:nvSpPr>
        <p:spPr bwMode="auto">
          <a:xfrm>
            <a:off x="5561723" y="3810001"/>
            <a:ext cx="17556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talk about us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2" name="矩形 6"/>
          <p:cNvSpPr>
            <a:spLocks noChangeArrowheads="1"/>
          </p:cNvSpPr>
          <p:nvPr/>
        </p:nvSpPr>
        <p:spPr bwMode="auto">
          <a:xfrm>
            <a:off x="53578" y="4549775"/>
            <a:ext cx="909042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拓展：</a:t>
            </a:r>
            <a:r>
              <a:rPr lang="en-US" altLang="zh-CN" sz="2000" dirty="0">
                <a:latin typeface="Times New Roman" panose="02020603050405020304" pitchFamily="18" charset="0"/>
              </a:rPr>
              <a:t>talk to ( with) sb. about </a:t>
            </a:r>
            <a:r>
              <a:rPr lang="en-US" altLang="zh-CN" sz="2000" dirty="0" err="1">
                <a:latin typeface="Times New Roman" panose="02020603050405020304" pitchFamily="18" charset="0"/>
              </a:rPr>
              <a:t>sth</a:t>
            </a:r>
            <a:r>
              <a:rPr lang="en-US" altLang="zh-CN" sz="2000" dirty="0">
                <a:latin typeface="Times New Roman" panose="02020603050405020304" pitchFamily="18" charset="0"/>
              </a:rPr>
              <a:t>.</a:t>
            </a:r>
            <a:r>
              <a:rPr lang="zh-CN" altLang="zh-CN" sz="2000" dirty="0">
                <a:latin typeface="Times New Roman" panose="02020603050405020304" pitchFamily="18" charset="0"/>
              </a:rPr>
              <a:t>为固定词组，意为“和某人谈论关于某事”。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            He is talking to me about the party.  </a:t>
            </a:r>
            <a:r>
              <a:rPr lang="zh-CN" altLang="zh-CN" sz="2000" dirty="0">
                <a:latin typeface="Times New Roman" panose="02020603050405020304" pitchFamily="18" charset="0"/>
              </a:rPr>
              <a:t>他正在和我们谈论关于聚会的事情。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            </a:t>
            </a:r>
            <a:r>
              <a:rPr lang="zh-CN" altLang="zh-CN" sz="2000" dirty="0">
                <a:latin typeface="Times New Roman" panose="02020603050405020304" pitchFamily="18" charset="0"/>
              </a:rPr>
              <a:t>作名词，意为“交谈，讨论”。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            They had a long talk about the problem. </a:t>
            </a:r>
            <a:r>
              <a:rPr lang="zh-CN" altLang="en-US" sz="2000" dirty="0">
                <a:latin typeface="Times New Roman" panose="02020603050405020304" pitchFamily="18" charset="0"/>
              </a:rPr>
              <a:t>他们</a:t>
            </a:r>
            <a:r>
              <a:rPr lang="zh-CN" altLang="zh-CN" sz="2000" dirty="0">
                <a:latin typeface="Times New Roman" panose="02020603050405020304" pitchFamily="18" charset="0"/>
              </a:rPr>
              <a:t>就这个问题谈论了很久。</a:t>
            </a:r>
            <a:r>
              <a:rPr lang="en-US" altLang="zh-CN" sz="2000" dirty="0">
                <a:latin typeface="Times New Roman" panose="02020603050405020304" pitchFamily="18" charset="0"/>
              </a:rPr>
              <a:t>       </a:t>
            </a:r>
            <a:endParaRPr lang="zh-CN" altLang="zh-CN" sz="2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/>
      <p:bldP spid="11269" grpId="0"/>
      <p:bldP spid="11270" grpId="0"/>
      <p:bldP spid="11271" grpId="0"/>
      <p:bldP spid="112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3409858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2291" name="矩形 1"/>
          <p:cNvSpPr>
            <a:spLocks noChangeArrowheads="1"/>
          </p:cNvSpPr>
          <p:nvPr/>
        </p:nvSpPr>
        <p:spPr bwMode="auto">
          <a:xfrm>
            <a:off x="328613" y="1287463"/>
            <a:ext cx="8369910" cy="1656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Where will you go for the holiday</a:t>
            </a:r>
            <a:r>
              <a:rPr lang="zh-CN" altLang="zh-CN" sz="3600" b="1" dirty="0" smtClean="0">
                <a:latin typeface="Times New Roman" panose="02020603050405020304" pitchFamily="18" charset="0"/>
              </a:rPr>
              <a:t>？</a:t>
            </a:r>
            <a:endParaRPr lang="en-US" altLang="zh-CN" sz="3600" b="1" dirty="0" smtClean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3600" b="1" dirty="0" smtClean="0">
                <a:latin typeface="Times New Roman" panose="02020603050405020304" pitchFamily="18" charset="0"/>
              </a:rPr>
              <a:t>迈</a:t>
            </a:r>
            <a:r>
              <a:rPr lang="zh-CN" altLang="zh-CN" sz="3600" b="1" dirty="0">
                <a:latin typeface="Times New Roman" panose="02020603050405020304" pitchFamily="18" charset="0"/>
              </a:rPr>
              <a:t>克，你们将去哪里度假？</a:t>
            </a:r>
            <a:endParaRPr lang="zh-CN" altLang="zh-CN" sz="3600" dirty="0">
              <a:latin typeface="Times New Roman" panose="02020603050405020304" pitchFamily="18" charset="0"/>
            </a:endParaRPr>
          </a:p>
        </p:txBody>
      </p:sp>
      <p:sp>
        <p:nvSpPr>
          <p:cNvPr id="12292" name="矩形 2"/>
          <p:cNvSpPr>
            <a:spLocks noChangeArrowheads="1"/>
          </p:cNvSpPr>
          <p:nvPr/>
        </p:nvSpPr>
        <p:spPr bwMode="auto">
          <a:xfrm>
            <a:off x="342304" y="3066562"/>
            <a:ext cx="8801696" cy="94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where will sb.+</a:t>
            </a:r>
            <a:r>
              <a:rPr lang="zh-CN" altLang="zh-CN" sz="2400" dirty="0">
                <a:latin typeface="Times New Roman" panose="02020603050405020304" pitchFamily="18" charset="0"/>
              </a:rPr>
              <a:t>动词原形为一般将来时意为“某人将会去哪里？”</a:t>
            </a:r>
            <a:endParaRPr lang="en-US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zh-CN" altLang="zh-CN" sz="2400" dirty="0">
                <a:latin typeface="Times New Roman" panose="02020603050405020304" pitchFamily="18" charset="0"/>
              </a:rPr>
              <a:t>答句形式为：主语</a:t>
            </a:r>
            <a:r>
              <a:rPr lang="en-US" altLang="zh-CN" sz="2400" dirty="0">
                <a:latin typeface="Times New Roman" panose="02020603050405020304" pitchFamily="18" charset="0"/>
              </a:rPr>
              <a:t>+will+</a:t>
            </a:r>
            <a:r>
              <a:rPr lang="zh-CN" altLang="zh-CN" sz="2400" dirty="0">
                <a:latin typeface="Times New Roman" panose="02020603050405020304" pitchFamily="18" charset="0"/>
              </a:rPr>
              <a:t>动词原形</a:t>
            </a:r>
            <a:r>
              <a:rPr lang="en-US" altLang="zh-CN" sz="2400" dirty="0">
                <a:latin typeface="Times New Roman" panose="02020603050405020304" pitchFamily="18" charset="0"/>
              </a:rPr>
              <a:t>+</a:t>
            </a:r>
            <a:r>
              <a:rPr lang="zh-CN" altLang="zh-CN" sz="2400" dirty="0">
                <a:latin typeface="Times New Roman" panose="02020603050405020304" pitchFamily="18" charset="0"/>
              </a:rPr>
              <a:t>其他。</a:t>
            </a:r>
          </a:p>
        </p:txBody>
      </p:sp>
      <p:sp>
        <p:nvSpPr>
          <p:cNvPr id="9220" name="矩形 3"/>
          <p:cNvSpPr>
            <a:spLocks noChangeArrowheads="1"/>
          </p:cNvSpPr>
          <p:nvPr/>
        </p:nvSpPr>
        <p:spPr bwMode="auto">
          <a:xfrm>
            <a:off x="342304" y="4135926"/>
            <a:ext cx="726638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dirty="0" err="1">
                <a:latin typeface="Times New Roman" panose="02020603050405020304" pitchFamily="18" charset="0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</a:rPr>
              <a:t>--Where will Liu Tao go ? --He will go to Nanjing.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  </a:t>
            </a:r>
            <a:r>
              <a:rPr lang="zh-CN" altLang="zh-CN" sz="2400" dirty="0">
                <a:latin typeface="Times New Roman" panose="02020603050405020304" pitchFamily="18" charset="0"/>
              </a:rPr>
              <a:t>刘涛将会去哪里？</a:t>
            </a:r>
            <a:r>
              <a:rPr lang="en-US" altLang="zh-CN" sz="2400" dirty="0">
                <a:latin typeface="Times New Roman" panose="02020603050405020304" pitchFamily="18" charset="0"/>
              </a:rPr>
              <a:t>     </a:t>
            </a:r>
            <a:r>
              <a:rPr lang="zh-CN" altLang="zh-CN" sz="2400" dirty="0" smtClean="0">
                <a:latin typeface="Times New Roman" panose="02020603050405020304" pitchFamily="18" charset="0"/>
              </a:rPr>
              <a:t>他</a:t>
            </a:r>
            <a:r>
              <a:rPr lang="zh-CN" altLang="zh-CN" sz="2400" dirty="0">
                <a:latin typeface="Times New Roman" panose="02020603050405020304" pitchFamily="18" charset="0"/>
              </a:rPr>
              <a:t>将会去南京。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2294" name="矩形 4"/>
          <p:cNvSpPr>
            <a:spLocks noChangeArrowheads="1"/>
          </p:cNvSpPr>
          <p:nvPr/>
        </p:nvSpPr>
        <p:spPr bwMode="auto">
          <a:xfrm>
            <a:off x="177404" y="5418139"/>
            <a:ext cx="6268640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小练习：</a:t>
            </a:r>
            <a:r>
              <a:rPr lang="zh-CN" altLang="zh-CN" sz="2800" dirty="0">
                <a:latin typeface="Times New Roman" panose="02020603050405020304" pitchFamily="18" charset="0"/>
              </a:rPr>
              <a:t>用所给词的适当形式填空：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Where </a:t>
            </a:r>
            <a:r>
              <a:rPr lang="en-US" altLang="zh-CN" sz="2800" dirty="0">
                <a:latin typeface="Times New Roman" panose="02020603050405020304" pitchFamily="18" charset="0"/>
              </a:rPr>
              <a:t>will he _____</a:t>
            </a:r>
            <a:r>
              <a:rPr lang="zh-CN" altLang="zh-CN" sz="2800" dirty="0">
                <a:latin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</a:rPr>
              <a:t>visit</a:t>
            </a:r>
            <a:r>
              <a:rPr lang="zh-CN" altLang="zh-CN" sz="2800" dirty="0">
                <a:latin typeface="Times New Roman" panose="02020603050405020304" pitchFamily="18" charset="0"/>
              </a:rPr>
              <a:t>）？</a:t>
            </a:r>
          </a:p>
        </p:txBody>
      </p:sp>
      <p:sp>
        <p:nvSpPr>
          <p:cNvPr id="12295" name="矩形 5"/>
          <p:cNvSpPr>
            <a:spLocks noChangeArrowheads="1"/>
          </p:cNvSpPr>
          <p:nvPr/>
        </p:nvSpPr>
        <p:spPr bwMode="auto">
          <a:xfrm>
            <a:off x="3678313" y="5898270"/>
            <a:ext cx="71365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visit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223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86712" y="4574809"/>
            <a:ext cx="1157288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  <p:bldP spid="12294" grpId="0"/>
      <p:bldP spid="122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782673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Dialogue</a:t>
            </a:r>
          </a:p>
        </p:txBody>
      </p:sp>
      <p:sp>
        <p:nvSpPr>
          <p:cNvPr id="15363" name="矩形 1"/>
          <p:cNvSpPr>
            <a:spLocks noChangeArrowheads="1"/>
          </p:cNvSpPr>
          <p:nvPr/>
        </p:nvSpPr>
        <p:spPr bwMode="auto">
          <a:xfrm>
            <a:off x="259281" y="1430949"/>
            <a:ext cx="8673703" cy="4276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300" dirty="0">
                <a:solidFill>
                  <a:srgbClr val="FF0000"/>
                </a:solidFill>
                <a:latin typeface="Times New Roman" panose="02020603050405020304" pitchFamily="18" charset="0"/>
              </a:rPr>
              <a:t>The children are talking about their plans for the summer holidays.</a:t>
            </a:r>
            <a:endParaRPr lang="zh-CN" altLang="zh-CN" sz="23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300" dirty="0">
                <a:latin typeface="Times New Roman" panose="02020603050405020304" pitchFamily="18" charset="0"/>
              </a:rPr>
              <a:t>孩子们正在谈论他们的暑假计划。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300" dirty="0">
                <a:solidFill>
                  <a:srgbClr val="FF0000"/>
                </a:solidFill>
                <a:latin typeface="Times New Roman" panose="02020603050405020304" pitchFamily="18" charset="0"/>
              </a:rPr>
              <a:t>Yang Ling: Where will you go for the holiday, Mike ?</a:t>
            </a:r>
            <a:endParaRPr lang="zh-CN" altLang="zh-CN" sz="23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300" dirty="0">
                <a:latin typeface="Times New Roman" panose="02020603050405020304" pitchFamily="18" charset="0"/>
              </a:rPr>
              <a:t>杨玲：迈克，你们将去哪里度假？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300" dirty="0">
                <a:solidFill>
                  <a:srgbClr val="FF0000"/>
                </a:solidFill>
                <a:latin typeface="Times New Roman" panose="02020603050405020304" pitchFamily="18" charset="0"/>
              </a:rPr>
              <a:t>Mike: I’ll go back to London.</a:t>
            </a:r>
            <a:endParaRPr lang="zh-CN" altLang="zh-CN" sz="23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300" dirty="0">
                <a:latin typeface="Times New Roman" panose="02020603050405020304" pitchFamily="18" charset="0"/>
              </a:rPr>
              <a:t>迈克：我将回到伦敦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300" dirty="0">
                <a:solidFill>
                  <a:srgbClr val="FF0000"/>
                </a:solidFill>
                <a:latin typeface="Times New Roman" panose="02020603050405020304" pitchFamily="18" charset="0"/>
              </a:rPr>
              <a:t>Yang Ling : How long will you stay there?</a:t>
            </a:r>
            <a:endParaRPr lang="zh-CN" altLang="zh-CN" sz="23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300" dirty="0">
                <a:latin typeface="Times New Roman" panose="02020603050405020304" pitchFamily="18" charset="0"/>
              </a:rPr>
              <a:t>杨玲：你将会待在那里多久？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3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Office 主题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995</Words>
  <Application>Microsoft Office PowerPoint</Application>
  <PresentationFormat>全屏显示(4:3)</PresentationFormat>
  <Paragraphs>129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宋体</vt:lpstr>
      <vt:lpstr>微软雅黑</vt:lpstr>
      <vt:lpstr>Arial</vt:lpstr>
      <vt:lpstr>Calibri</vt:lpstr>
      <vt:lpstr>Times New Roman</vt:lpstr>
      <vt:lpstr>WWW.2PPT.COM
</vt:lpstr>
      <vt:lpstr>Unit 7 </vt:lpstr>
      <vt:lpstr>Introduce</vt:lpstr>
      <vt:lpstr>Words</vt:lpstr>
      <vt:lpstr>Words</vt:lpstr>
      <vt:lpstr>Words</vt:lpstr>
      <vt:lpstr>Words</vt:lpstr>
      <vt:lpstr>Expressions</vt:lpstr>
      <vt:lpstr>Expressions</vt:lpstr>
      <vt:lpstr>Dialogue</vt:lpstr>
      <vt:lpstr>Dialogue</vt:lpstr>
      <vt:lpstr>Summary</vt:lpstr>
      <vt:lpstr>Exercise</vt:lpstr>
      <vt:lpstr>Exercise</vt:lpstr>
      <vt:lpstr>Exercise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2014-11-28T08:03:00Z</dcterms:created>
  <dcterms:modified xsi:type="dcterms:W3CDTF">2023-01-17T00:45:06Z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04C60A41E3BC418486D5A2AEDFB48DB2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