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478" r:id="rId3"/>
    <p:sldId id="599" r:id="rId4"/>
    <p:sldId id="750" r:id="rId5"/>
    <p:sldId id="413" r:id="rId6"/>
    <p:sldId id="410" r:id="rId7"/>
    <p:sldId id="714" r:id="rId8"/>
    <p:sldId id="671" r:id="rId9"/>
    <p:sldId id="312" r:id="rId10"/>
    <p:sldId id="633" r:id="rId11"/>
    <p:sldId id="634" r:id="rId12"/>
    <p:sldId id="636" r:id="rId13"/>
    <p:sldId id="635" r:id="rId14"/>
    <p:sldId id="637" r:id="rId15"/>
    <p:sldId id="638" r:id="rId16"/>
    <p:sldId id="639" r:id="rId17"/>
    <p:sldId id="640" r:id="rId18"/>
    <p:sldId id="751" r:id="rId19"/>
    <p:sldId id="404" r:id="rId20"/>
    <p:sldId id="752" r:id="rId21"/>
    <p:sldId id="785" r:id="rId22"/>
    <p:sldId id="787" r:id="rId23"/>
    <p:sldId id="788" r:id="rId24"/>
    <p:sldId id="790" r:id="rId25"/>
    <p:sldId id="791" r:id="rId26"/>
    <p:sldId id="317" r:id="rId27"/>
    <p:sldId id="647" r:id="rId28"/>
    <p:sldId id="795" r:id="rId29"/>
    <p:sldId id="657" r:id="rId30"/>
    <p:sldId id="319" r:id="rId31"/>
    <p:sldId id="359" r:id="rId32"/>
    <p:sldId id="258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优设标题黑" panose="02010600030101010101" charset="-122"/>
      <p:regular r:id="rId41"/>
    </p:embeddedFont>
    <p:embeddedFont>
      <p:font typeface="等线" panose="02010600030101010101" pitchFamily="2" charset="-122"/>
      <p:regular r:id="rId42"/>
      <p:bold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>
        <p:scale>
          <a:sx n="66" d="100"/>
          <a:sy n="66" d="100"/>
        </p:scale>
        <p:origin x="255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2279FF5-A281-4EF9-AB15-B29A1B6B1C82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859FAF0-124F-452D-B28A-C7A5619D670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/>
          <p:cNvSpPr>
            <a:spLocks noChangeArrowheads="1"/>
          </p:cNvSpPr>
          <p:nvPr userDrawn="1"/>
        </p:nvSpPr>
        <p:spPr bwMode="auto">
          <a:xfrm flipH="1">
            <a:off x="-461913" y="122034"/>
            <a:ext cx="923826" cy="924332"/>
          </a:xfrm>
          <a:prstGeom prst="ellipse">
            <a:avLst/>
          </a:prstGeom>
          <a:solidFill>
            <a:srgbClr val="00A166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A1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2" Type="http://schemas.microsoft.com/office/2007/relationships/media" Target="../media/media4.mp4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桌子, 小, 盘子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" r="6732" b="4578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16200000" flipH="1">
            <a:off x="-641350" y="641350"/>
            <a:ext cx="6858000" cy="5575300"/>
          </a:xfrm>
          <a:custGeom>
            <a:avLst/>
            <a:gdLst>
              <a:gd name="connsiteX0" fmla="*/ 0 w 6858000"/>
              <a:gd name="connsiteY0" fmla="*/ 0 h 3824288"/>
              <a:gd name="connsiteX1" fmla="*/ 0 w 6858000"/>
              <a:gd name="connsiteY1" fmla="*/ 3032537 h 3824288"/>
              <a:gd name="connsiteX2" fmla="*/ 196022 w 6858000"/>
              <a:gd name="connsiteY2" fmla="*/ 3127743 h 3824288"/>
              <a:gd name="connsiteX3" fmla="*/ 3429002 w 6858000"/>
              <a:gd name="connsiteY3" fmla="*/ 3824288 h 3824288"/>
              <a:gd name="connsiteX4" fmla="*/ 6661982 w 6858000"/>
              <a:gd name="connsiteY4" fmla="*/ 3127742 h 3824288"/>
              <a:gd name="connsiteX5" fmla="*/ 6858000 w 6858000"/>
              <a:gd name="connsiteY5" fmla="*/ 3032538 h 3824288"/>
              <a:gd name="connsiteX6" fmla="*/ 6858000 w 6858000"/>
              <a:gd name="connsiteY6" fmla="*/ 0 h 38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3824288">
                <a:moveTo>
                  <a:pt x="0" y="0"/>
                </a:moveTo>
                <a:lnTo>
                  <a:pt x="0" y="3032537"/>
                </a:lnTo>
                <a:lnTo>
                  <a:pt x="196022" y="3127743"/>
                </a:lnTo>
                <a:cubicBezTo>
                  <a:pt x="1181549" y="3575136"/>
                  <a:pt x="2276180" y="3824288"/>
                  <a:pt x="3429002" y="3824288"/>
                </a:cubicBezTo>
                <a:cubicBezTo>
                  <a:pt x="4581825" y="3824288"/>
                  <a:pt x="5676455" y="3575136"/>
                  <a:pt x="6661982" y="3127742"/>
                </a:cubicBezTo>
                <a:lnTo>
                  <a:pt x="6858000" y="3032538"/>
                </a:lnTo>
                <a:lnTo>
                  <a:pt x="6858000" y="0"/>
                </a:lnTo>
                <a:close/>
              </a:path>
            </a:pathLst>
          </a:custGeom>
          <a:solidFill>
            <a:srgbClr val="00A166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9684" y="404708"/>
            <a:ext cx="1332000" cy="352840"/>
            <a:chOff x="1131259" y="6017623"/>
            <a:chExt cx="1332000" cy="352840"/>
          </a:xfrm>
        </p:grpSpPr>
        <p:sp>
          <p:nvSpPr>
            <p:cNvPr id="8" name="矩形 7"/>
            <p:cNvSpPr/>
            <p:nvPr/>
          </p:nvSpPr>
          <p:spPr>
            <a:xfrm>
              <a:off x="1131259" y="6017623"/>
              <a:ext cx="1332000" cy="35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31259" y="6055544"/>
              <a:ext cx="13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2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某某实验小学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7950" y="1867936"/>
            <a:ext cx="5005226" cy="3034748"/>
            <a:chOff x="1237878" y="2424976"/>
            <a:chExt cx="5005226" cy="303474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37794" y="5182723"/>
              <a:ext cx="3213014" cy="277001"/>
              <a:chOff x="3484532" y="5100124"/>
              <a:chExt cx="4822028" cy="3198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484532" y="5100126"/>
                <a:ext cx="2193317" cy="31980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089232" y="5100124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237878" y="2424976"/>
              <a:ext cx="50052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 当世界年纪“</a:t>
              </a:r>
              <a:endPara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“还小的时候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55482" y="3638219"/>
              <a:ext cx="4132099" cy="464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8.2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755953" y="4398834"/>
              <a:ext cx="42624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626066" y="6287493"/>
            <a:ext cx="7725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4655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shì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1769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59400" y="2286000"/>
            <a:ext cx="605536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世界    世代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世界上有很多神奇的事物。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第一笔横长，压横中线上，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第二笔竖在竖中线上。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世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7507" y="2286000"/>
            <a:ext cx="2954940" cy="281782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世界   界限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中国的万里长城享誉世界。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“田”宽而扁，“人”撇捺舒展。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第八笔是竖撇。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界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8815" y="2387393"/>
            <a:ext cx="2664645" cy="2713562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5580" y="1393190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ɡōnɡ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工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功课   功夫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我每天都会按时完成老师布置的功课。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左窄右宽，右部靠上，第三笔是提，“力”的撇画舒展。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功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0185" y="2286000"/>
            <a:ext cx="2682270" cy="284472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fǎn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反复   反面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背不过的课文我会反复朗读。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整体笔画舒展，“又”的横撇在横中线上起笔，与捺的交叉点在竖中线上。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反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8226" y="2318954"/>
            <a:ext cx="2811202" cy="274904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48775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64916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夊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反复    复习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他正在复习功课。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上半部分笔画紧凑，中间的“日”字最窄，下半部分撇、捺舒展。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复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6124" y="2400979"/>
            <a:ext cx="2736896" cy="254054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样式    形式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我喜欢休闲样式的衣服。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第五笔是主笔，在竖中线上起笔，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斜钩较长且有一定的弧度。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式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1985" y="2311538"/>
            <a:ext cx="2734857" cy="268574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jiǎn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⺮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简单    简化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这套试题很简单。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“日”在“门”里正中。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简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7946" y="2425148"/>
            <a:ext cx="2714175" cy="2675807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5580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nònɡ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廾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捉弄   戏弄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我一定要把所有数学题弄明白。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“王”笔画紧凑，第五笔横长，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第六笔是竖撇。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弄</a:t>
            </a:r>
          </a:p>
        </p:txBody>
      </p:sp>
      <p:pic>
        <p:nvPicPr>
          <p:cNvPr id="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6756" y="2292350"/>
            <a:ext cx="2959320" cy="284722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393190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yóu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自由   理由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小鱼在河里自由自在地游着。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中间的竖不要太长，下面不出头。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由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3107" y="2379455"/>
            <a:ext cx="2802200" cy="272150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"/>
          <p:cNvSpPr/>
          <p:nvPr/>
        </p:nvSpPr>
        <p:spPr>
          <a:xfrm>
            <a:off x="1309977" y="1645809"/>
            <a:ext cx="4669155" cy="649188"/>
          </a:xfrm>
          <a:prstGeom prst="flowChartTerminator">
            <a:avLst/>
          </a:prstGeom>
          <a:noFill/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课文主要讲了一件什么事？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9977" y="2398892"/>
            <a:ext cx="9889265" cy="1142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本文讲述了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当世界年纪还小的时候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Calibri" panose="020F0502020204030204" charset="0"/>
              </a:rPr>
              <a:t>，太阳、月亮和水都学会怎样生活的事情，而且只要万物都做它最容易做的事，这世界就很有秩序了。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5" name="云形 44"/>
          <p:cNvSpPr/>
          <p:nvPr/>
        </p:nvSpPr>
        <p:spPr>
          <a:xfrm>
            <a:off x="6254609" y="3622754"/>
            <a:ext cx="1600835" cy="633095"/>
          </a:xfrm>
          <a:prstGeom prst="cloud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97137" y="4427591"/>
            <a:ext cx="8034490" cy="510778"/>
          </a:xfrm>
          <a:prstGeom prst="wedgeRoundRectCallout">
            <a:avLst>
              <a:gd name="adj1" fmla="val -49980"/>
              <a:gd name="adj2" fmla="val -76703"/>
              <a:gd name="adj3" fmla="val 16667"/>
            </a:avLst>
          </a:prstGeom>
          <a:noFill/>
          <a:ln w="38100"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指的是太阳、月亮、水，还可以指地球上的一切。</a:t>
            </a:r>
          </a:p>
        </p:txBody>
      </p:sp>
      <p:sp>
        <p:nvSpPr>
          <p:cNvPr id="47" name="矩形 2"/>
          <p:cNvSpPr/>
          <p:nvPr/>
        </p:nvSpPr>
        <p:spPr>
          <a:xfrm>
            <a:off x="1238719" y="3540936"/>
            <a:ext cx="9714562" cy="5880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当世界年纪还小的时候，每样东西都必须学习怎么生活。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223801" y="5228437"/>
            <a:ext cx="4729480" cy="796469"/>
          </a:xfrm>
          <a:prstGeom prst="cloudCallout">
            <a:avLst>
              <a:gd name="adj1" fmla="val -24148"/>
              <a:gd name="adj2" fmla="val -89523"/>
            </a:avLst>
          </a:prstGeom>
          <a:noFill/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总起句，开篇点题。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8" grpId="0"/>
      <p:bldP spid="45" grpId="0" bldLvl="0" animBg="1"/>
      <p:bldP spid="46" grpId="0" bldLvl="0" animBg="1"/>
      <p:bldP spid="4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07827" y="2389888"/>
            <a:ext cx="4866860" cy="2813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每个人都是从小慢慢长大的，你是否还记得你小时候学本领的情景呢？是不是很有趣？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“当世界年纪还小的时候”又是怎样的呢？这是一篇具有浓厚幻想色彩的童话故事，让我们一起走进课文读一读吧。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室内, 桌子, 小, 盘子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" r="6732" b="4578"/>
          <a:stretch>
            <a:fillRect/>
          </a:stretch>
        </p:blipFill>
        <p:spPr>
          <a:xfrm>
            <a:off x="6217315" y="2174461"/>
            <a:ext cx="4866860" cy="3244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012415" y="2899931"/>
            <a:ext cx="8037177" cy="83625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太阳开始学发光，学着怎么上山下山。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它也试过做别的事，但是都没有成功。譬如说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唱歌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，它粗糙的声音，把这个敏感的新世界吓坏了。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1117089" y="2199306"/>
            <a:ext cx="9110276" cy="482543"/>
          </a:xfrm>
          <a:prstGeom prst="roundRect">
            <a:avLst/>
          </a:prstGeom>
          <a:noFill/>
          <a:ln w="9525">
            <a:solidFill>
              <a:srgbClr val="00A166"/>
            </a:solidFill>
            <a:miter lim="8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把太阳当作一个可爱又聪明的孩子来写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让人读起来觉得生动贴切。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44588" y="1245477"/>
            <a:ext cx="2682875" cy="1014730"/>
            <a:chOff x="3462" y="1625"/>
            <a:chExt cx="4225" cy="1598"/>
          </a:xfrm>
        </p:grpSpPr>
        <p:pic>
          <p:nvPicPr>
            <p:cNvPr id="11" name="图片 10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3" y="1625"/>
              <a:ext cx="4194" cy="1598"/>
            </a:xfrm>
            <a:prstGeom prst="rect">
              <a:avLst/>
            </a:prstGeom>
          </p:spPr>
        </p:pic>
        <p:sp>
          <p:nvSpPr>
            <p:cNvPr id="12" name="TextBox 1"/>
            <p:cNvSpPr txBox="1"/>
            <p:nvPr/>
          </p:nvSpPr>
          <p:spPr>
            <a:xfrm>
              <a:off x="3462" y="2155"/>
              <a:ext cx="3380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太阳的学习：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42407" y="2899931"/>
            <a:ext cx="1470167" cy="735747"/>
          </a:xfrm>
          <a:prstGeom prst="teardrop">
            <a:avLst>
              <a:gd name="adj" fmla="val 112147"/>
            </a:avLst>
          </a:prstGeom>
          <a:noFill/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拟人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79780" y="4086842"/>
            <a:ext cx="5016220" cy="49938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太阳学会了发光，上山、下山。</a:t>
            </a:r>
          </a:p>
        </p:txBody>
      </p: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84" name="椭圆 83"/>
          <p:cNvSpPr/>
          <p:nvPr/>
        </p:nvSpPr>
        <p:spPr>
          <a:xfrm>
            <a:off x="1046495" y="4894261"/>
            <a:ext cx="2085975" cy="756285"/>
          </a:xfrm>
          <a:prstGeom prst="ellipse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月亮的学习</a:t>
            </a:r>
          </a:p>
        </p:txBody>
      </p:sp>
      <p:sp>
        <p:nvSpPr>
          <p:cNvPr id="85" name="圆角矩形 19"/>
          <p:cNvSpPr/>
          <p:nvPr/>
        </p:nvSpPr>
        <p:spPr>
          <a:xfrm>
            <a:off x="3290888" y="5326459"/>
            <a:ext cx="1621790" cy="500380"/>
          </a:xfrm>
          <a:prstGeom prst="roundRect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TextBox 29"/>
          <p:cNvSpPr txBox="1"/>
          <p:nvPr/>
        </p:nvSpPr>
        <p:spPr>
          <a:xfrm>
            <a:off x="3430205" y="4710396"/>
            <a:ext cx="7715299" cy="11119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月亮不知道自己该学些什么。学发光吗？白天它觉得这主意不好，晚上它又觉得这主意不错。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13" grpId="0" bldLvl="0" animBg="1"/>
      <p:bldP spid="8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6660874" y="2153773"/>
            <a:ext cx="3024505" cy="575945"/>
          </a:xfrm>
          <a:prstGeom prst="hexagon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8522" y="1582751"/>
            <a:ext cx="8484704" cy="1142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它一直无法决定，只好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反反复复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，一阵子这样，一阵子那样，所以看起来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有时圆有时缺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。它学会的是不断变化。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新月形 29"/>
          <p:cNvSpPr/>
          <p:nvPr/>
        </p:nvSpPr>
        <p:spPr>
          <a:xfrm>
            <a:off x="1090765" y="1582751"/>
            <a:ext cx="986514" cy="1598930"/>
          </a:xfrm>
          <a:prstGeom prst="moon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月亮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90765" y="3805423"/>
            <a:ext cx="5427705" cy="1469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水开始学习流动。它很快就学会了，因为只有一种方式，那就是：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一直往低处流，往低处流，往低处流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6893645" y="4041226"/>
            <a:ext cx="3078743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学会了往低处流动。</a:t>
            </a:r>
          </a:p>
        </p:txBody>
      </p:sp>
      <p:sp>
        <p:nvSpPr>
          <p:cNvPr id="49" name="线形标注 1 33"/>
          <p:cNvSpPr/>
          <p:nvPr/>
        </p:nvSpPr>
        <p:spPr>
          <a:xfrm>
            <a:off x="6893645" y="4836478"/>
            <a:ext cx="4284345" cy="877542"/>
          </a:xfrm>
          <a:prstGeom prst="borderCallout1">
            <a:avLst>
              <a:gd name="adj1" fmla="val 32608"/>
              <a:gd name="adj2" fmla="val -732"/>
              <a:gd name="adj3" fmla="val 9900"/>
              <a:gd name="adj4" fmla="val -28756"/>
            </a:avLst>
          </a:prstGeom>
          <a:noFill/>
          <a:ln w="38100"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运用反复的手法，强调水最擅长的流动方式。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7" grpId="0" bldLvl="0" animBg="1"/>
      <p:bldP spid="4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6343585" y="2640921"/>
            <a:ext cx="964539" cy="589364"/>
          </a:xfrm>
          <a:prstGeom prst="cloud">
            <a:avLst/>
          </a:prstGeom>
          <a:noFill/>
          <a:ln>
            <a:solidFill>
              <a:srgbClr val="00A1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5250" y="2182054"/>
            <a:ext cx="3975735" cy="150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那时候，生活就是这么简单。每样东西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只要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弄明白自己做什么最容易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行了。   </a:t>
            </a:r>
          </a:p>
        </p:txBody>
      </p:sp>
      <p:sp>
        <p:nvSpPr>
          <p:cNvPr id="4" name="矩形 3"/>
          <p:cNvSpPr/>
          <p:nvPr/>
        </p:nvSpPr>
        <p:spPr>
          <a:xfrm>
            <a:off x="6548357" y="3929018"/>
            <a:ext cx="3489960" cy="4375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这句话有什么深刻含义？</a:t>
            </a:r>
          </a:p>
        </p:txBody>
      </p:sp>
      <p:sp>
        <p:nvSpPr>
          <p:cNvPr id="6" name="棱台 5"/>
          <p:cNvSpPr/>
          <p:nvPr/>
        </p:nvSpPr>
        <p:spPr>
          <a:xfrm>
            <a:off x="1327399" y="5075776"/>
            <a:ext cx="9537202" cy="579558"/>
          </a:xfrm>
          <a:prstGeom prst="bevel">
            <a:avLst/>
          </a:prstGeom>
          <a:noFill/>
          <a:ln>
            <a:solidFill>
              <a:srgbClr val="00A166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只要人们遵循自然规律，不做违背自然规律的事，生活就会变得简单美好。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1957705" y="2239522"/>
            <a:ext cx="4138295" cy="2157730"/>
          </a:xfrm>
          <a:prstGeom prst="wedgeRoundRectCallout">
            <a:avLst>
              <a:gd name="adj1" fmla="val 58915"/>
              <a:gd name="adj2" fmla="val -21806"/>
              <a:gd name="adj3" fmla="val 16667"/>
            </a:avLst>
          </a:prstGeom>
          <a:noFill/>
          <a:ln>
            <a:solidFill>
              <a:srgbClr val="00A1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因为在那个时候每个东西都能按照自己的初心去做事，都能守住自己本真的东西，生活就会简单。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6" grpId="0" bldLvl="0" animBg="1"/>
      <p:bldP spid="2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5370" y="2290279"/>
            <a:ext cx="9641260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世界在慢慢变化，万物在自由生长。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雨从云里落下，滴进泥土里；人睁开眼睛，就可以看到一切有多美好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只要万物都做它最容易做的事，这世界就很有秩序了。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225675" y="3379305"/>
            <a:ext cx="9498647" cy="481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万物各自学习，各自做好自己的事，这个世界就会很和谐，很美好。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06847" y="1768309"/>
            <a:ext cx="627982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雨做它最容易做的事，能滋润大地。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2901522" y="4516304"/>
            <a:ext cx="725170" cy="960120"/>
            <a:chOff x="5552" y="4462"/>
            <a:chExt cx="1518" cy="1434"/>
          </a:xfrm>
          <a:noFill/>
        </p:grpSpPr>
        <p:sp>
          <p:nvSpPr>
            <p:cNvPr id="50" name="椭圆 49"/>
            <p:cNvSpPr/>
            <p:nvPr/>
          </p:nvSpPr>
          <p:spPr>
            <a:xfrm>
              <a:off x="5552" y="4968"/>
              <a:ext cx="1519" cy="928"/>
            </a:xfrm>
            <a:prstGeom prst="ellipse">
              <a:avLst/>
            </a:prstGeom>
            <a:grpFill/>
            <a:ln>
              <a:solidFill>
                <a:srgbClr val="00A166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上箭头 2"/>
            <p:cNvSpPr/>
            <p:nvPr/>
          </p:nvSpPr>
          <p:spPr>
            <a:xfrm>
              <a:off x="6198" y="4462"/>
              <a:ext cx="227" cy="611"/>
            </a:xfrm>
            <a:prstGeom prst="upArrow">
              <a:avLst/>
            </a:prstGeom>
            <a:grpFill/>
            <a:ln>
              <a:solidFill>
                <a:srgbClr val="00A166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79" name="线形标注 1 24"/>
          <p:cNvSpPr/>
          <p:nvPr/>
        </p:nvSpPr>
        <p:spPr>
          <a:xfrm>
            <a:off x="7061634" y="4909481"/>
            <a:ext cx="4176395" cy="931920"/>
          </a:xfrm>
          <a:prstGeom prst="borderCallout1">
            <a:avLst>
              <a:gd name="adj1" fmla="val 14508"/>
              <a:gd name="adj2" fmla="val 176"/>
              <a:gd name="adj3" fmla="val 28958"/>
              <a:gd name="adj4" fmla="val -63881"/>
            </a:avLst>
          </a:prstGeom>
          <a:noFill/>
          <a:ln w="38100">
            <a:solidFill>
              <a:srgbClr val="00A1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秩序：按顺序来，不混乱。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这里带有和谐美好的意思。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395577" y="4761805"/>
            <a:ext cx="7147293" cy="48231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这世界还相当有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秩序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382429" y="5429125"/>
            <a:ext cx="5832648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那个时候世界的特点：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有秩序</a:t>
            </a:r>
          </a:p>
        </p:txBody>
      </p:sp>
      <p:sp>
        <p:nvSpPr>
          <p:cNvPr id="82" name="对角圆角矩形 5"/>
          <p:cNvSpPr/>
          <p:nvPr/>
        </p:nvSpPr>
        <p:spPr>
          <a:xfrm>
            <a:off x="1275370" y="3983134"/>
            <a:ext cx="6559550" cy="603150"/>
          </a:xfrm>
          <a:prstGeom prst="round2DiagRect">
            <a:avLst>
              <a:gd name="adj1" fmla="val 28228"/>
              <a:gd name="adj2" fmla="val 0"/>
            </a:avLst>
          </a:prstGeom>
          <a:noFill/>
          <a:ln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表示程度高，这里是说世界很有秩序。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81" grpId="0"/>
      <p:bldP spid="8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08047" y="1447193"/>
            <a:ext cx="10162927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哦！不要往下讲了，最好再从头开始。这个故事没有结局，却有很多开头，很多很多开头。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8047" y="2461940"/>
            <a:ext cx="10162927" cy="967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作者是在警告人们，人们已经开始违背自然规律，对大自然、对地球进行了破坏，作者希望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人们能改正错误，遵循自然规律，让大自然重新变得有秩序。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50" name="云形标注 8"/>
          <p:cNvSpPr/>
          <p:nvPr/>
        </p:nvSpPr>
        <p:spPr>
          <a:xfrm>
            <a:off x="7413983" y="3763965"/>
            <a:ext cx="3856991" cy="573926"/>
          </a:xfrm>
          <a:prstGeom prst="cloudCallout">
            <a:avLst>
              <a:gd name="adj1" fmla="val -60905"/>
              <a:gd name="adj2" fmla="val 64623"/>
            </a:avLst>
          </a:prstGeom>
          <a:noFill/>
          <a:ln>
            <a:solidFill>
              <a:srgbClr val="00A1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前后照应，深化主题。</a:t>
            </a:r>
          </a:p>
        </p:txBody>
      </p:sp>
      <p:sp>
        <p:nvSpPr>
          <p:cNvPr id="51" name="棱台 9"/>
          <p:cNvSpPr/>
          <p:nvPr/>
        </p:nvSpPr>
        <p:spPr>
          <a:xfrm>
            <a:off x="1108047" y="5334569"/>
            <a:ext cx="10162927" cy="709066"/>
          </a:xfrm>
          <a:prstGeom prst="bevel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表达了作者希望人们尊重自然规律，让世界重现美好的愿望。</a:t>
            </a:r>
          </a:p>
        </p:txBody>
      </p:sp>
      <p:sp>
        <p:nvSpPr>
          <p:cNvPr id="79" name="TextBox 7"/>
          <p:cNvSpPr txBox="1"/>
          <p:nvPr/>
        </p:nvSpPr>
        <p:spPr>
          <a:xfrm>
            <a:off x="1494182" y="4519818"/>
            <a:ext cx="385699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怎样理解最后一句话？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494182" y="3763965"/>
            <a:ext cx="6685721" cy="50956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很久很久以前，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当世界年纪还小的时候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1" grpId="0" bldLvl="0" animBg="1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39470" y="2232027"/>
            <a:ext cx="10471260" cy="1484436"/>
          </a:xfrm>
          <a:prstGeom prst="plaque">
            <a:avLst/>
          </a:prstGeom>
          <a:noFill/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很久很久以前，当世界年纪还小的时候，我们叫它天堂。那时人类、动物、植物、山谷刚刚才到。它们互相打招呼。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12230" y="1665412"/>
            <a:ext cx="972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展开想象：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很久很久以前，当世界年纪还小的时候，还会是什么样的？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11356" y="4517771"/>
            <a:ext cx="8269123" cy="1349633"/>
          </a:xfrm>
          <a:prstGeom prst="bevel">
            <a:avLst/>
          </a:prstGeom>
          <a:noFill/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过马路时要看红绿灯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在图书馆里看书不吵闹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12230" y="3901716"/>
            <a:ext cx="1013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说一说：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小朋友可以做哪些容易做的事，世界会比较有秩序呢？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1272" y="2959128"/>
            <a:ext cx="10269455" cy="2172155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本文用活泼俏皮的语气讲述了当世界年纪还小的时候，一切按自然规律运行时的美好景象，表达了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作者希望人们遵循自然规律，让万物按自然规律自由运行的美好愿望。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9020" y="2009886"/>
            <a:ext cx="2467491" cy="1020867"/>
          </a:xfrm>
          <a:prstGeom prst="cloud">
            <a:avLst/>
          </a:prstGeom>
          <a:noFill/>
          <a:ln>
            <a:solidFill>
              <a:srgbClr val="00A1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课文主旨</a:t>
            </a: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36913" y="2788920"/>
            <a:ext cx="57181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地球是我家，绿化靠大家。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保护环境就是保护人类自己。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绿色是地球的本色。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树木拥有绿色，地球才有脉搏。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04360" y="204343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【保护地球宣传语】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93912" y="1615191"/>
            <a:ext cx="10088217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当世界年纪还小的时候，每样东西都必须学习怎么生活，星星聚集排列成星座，有一些星星先试着排成长颈鹿，然后棕榈树，又试了试排成玫瑰，最后才决定排成大熊星座。同时，还有其他的星星排成摩羯座、天龙座、金牛座、天鹅座。  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93912" y="4032167"/>
            <a:ext cx="10088217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俗语说得好，活到老，学到老。是呀，我们应该努力学习，用知识武装自己，用知识改变自己，每天的一小步，就是以后的一大步，我们要坚持学习，让自己成为一个优秀的人。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15476" y="2128733"/>
            <a:ext cx="3000981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万物开始学习生活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397363" y="2272749"/>
            <a:ext cx="276261" cy="3047053"/>
          </a:xfrm>
          <a:prstGeom prst="leftBrac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左大括号 10"/>
          <p:cNvSpPr/>
          <p:nvPr/>
        </p:nvSpPr>
        <p:spPr>
          <a:xfrm flipH="1">
            <a:off x="6925754" y="2272748"/>
            <a:ext cx="288032" cy="3047053"/>
          </a:xfrm>
          <a:prstGeom prst="leftBrac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15476" y="2864537"/>
            <a:ext cx="2625688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太阳：上山下山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15476" y="3600341"/>
            <a:ext cx="2520280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水：往低处流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15476" y="5071948"/>
            <a:ext cx="2600618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世界：有秩序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15476" y="4336145"/>
            <a:ext cx="2664296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月亮：不断变化</a:t>
            </a:r>
          </a:p>
        </p:txBody>
      </p:sp>
      <p:sp>
        <p:nvSpPr>
          <p:cNvPr id="20" name="文本框 7"/>
          <p:cNvSpPr txBox="1"/>
          <p:nvPr/>
        </p:nvSpPr>
        <p:spPr>
          <a:xfrm>
            <a:off x="7990865" y="3392732"/>
            <a:ext cx="2232248" cy="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3B948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遵循自然规律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生活美好有序</a:t>
            </a:r>
          </a:p>
        </p:txBody>
      </p:sp>
      <p:sp>
        <p:nvSpPr>
          <p:cNvPr id="24" name="文本框 3"/>
          <p:cNvSpPr txBox="1"/>
          <p:nvPr/>
        </p:nvSpPr>
        <p:spPr>
          <a:xfrm>
            <a:off x="2212247" y="1905193"/>
            <a:ext cx="626745" cy="37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当世界年纪还小的时候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210309" y="2755679"/>
            <a:ext cx="9861881" cy="2887245"/>
          </a:xfrm>
          <a:prstGeom prst="round2Diag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童话，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一般指虚构故事作品，是文学体裁中的一种，主要面向儿童。童话通过丰富的想象、幻想、夸张、象征的手法来塑造形象，反映生活。其语言通俗生动，故事情节往往离奇曲折，引人入胜。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6663" y="2121618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什么是童话呢？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873416" y="1463344"/>
            <a:ext cx="9747885" cy="46462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一、看拼音，写词语。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shì   jiè          gōng   láo       róng   yì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（         ）           （                ）        （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fǎn    fù           jiǎn   dān         yǎn   jing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（         ）            （                ）        （    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89227" y="361363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世界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14" y="3613636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功劳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08889" y="361363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容易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8742" y="538957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反复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4874" y="539020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简单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6125" y="539020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眼睛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647879" y="1759950"/>
            <a:ext cx="9996805" cy="39022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二、选词填空。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必须     必然       简单     简洁  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（1）这个问题很（       ），我一听就会了。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（2）我们（        ）按照老师的要求做。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（3）他的总结非常（        ），一点儿也不拖泥带水。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（4）这两者之间有着（        ）的联系。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78957" y="320073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简单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8192" y="380842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必须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64097" y="449676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简洁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4122" y="4993336"/>
            <a:ext cx="902811" cy="668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必然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桌子, 小, 盘子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" r="6732" b="4578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16200000" flipH="1">
            <a:off x="-641350" y="641350"/>
            <a:ext cx="6858000" cy="5575300"/>
          </a:xfrm>
          <a:custGeom>
            <a:avLst/>
            <a:gdLst>
              <a:gd name="connsiteX0" fmla="*/ 0 w 6858000"/>
              <a:gd name="connsiteY0" fmla="*/ 0 h 3824288"/>
              <a:gd name="connsiteX1" fmla="*/ 0 w 6858000"/>
              <a:gd name="connsiteY1" fmla="*/ 3032537 h 3824288"/>
              <a:gd name="connsiteX2" fmla="*/ 196022 w 6858000"/>
              <a:gd name="connsiteY2" fmla="*/ 3127743 h 3824288"/>
              <a:gd name="connsiteX3" fmla="*/ 3429002 w 6858000"/>
              <a:gd name="connsiteY3" fmla="*/ 3824288 h 3824288"/>
              <a:gd name="connsiteX4" fmla="*/ 6661982 w 6858000"/>
              <a:gd name="connsiteY4" fmla="*/ 3127742 h 3824288"/>
              <a:gd name="connsiteX5" fmla="*/ 6858000 w 6858000"/>
              <a:gd name="connsiteY5" fmla="*/ 3032538 h 3824288"/>
              <a:gd name="connsiteX6" fmla="*/ 6858000 w 6858000"/>
              <a:gd name="connsiteY6" fmla="*/ 0 h 38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3824288">
                <a:moveTo>
                  <a:pt x="0" y="0"/>
                </a:moveTo>
                <a:lnTo>
                  <a:pt x="0" y="3032537"/>
                </a:lnTo>
                <a:lnTo>
                  <a:pt x="196022" y="3127743"/>
                </a:lnTo>
                <a:cubicBezTo>
                  <a:pt x="1181549" y="3575136"/>
                  <a:pt x="2276180" y="3824288"/>
                  <a:pt x="3429002" y="3824288"/>
                </a:cubicBezTo>
                <a:cubicBezTo>
                  <a:pt x="4581825" y="3824288"/>
                  <a:pt x="5676455" y="3575136"/>
                  <a:pt x="6661982" y="3127742"/>
                </a:cubicBezTo>
                <a:lnTo>
                  <a:pt x="6858000" y="3032538"/>
                </a:lnTo>
                <a:lnTo>
                  <a:pt x="6858000" y="0"/>
                </a:lnTo>
                <a:close/>
              </a:path>
            </a:pathLst>
          </a:custGeom>
          <a:solidFill>
            <a:srgbClr val="00A166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9684" y="404708"/>
            <a:ext cx="1332000" cy="352840"/>
            <a:chOff x="1131259" y="6017623"/>
            <a:chExt cx="1332000" cy="352840"/>
          </a:xfrm>
        </p:grpSpPr>
        <p:sp>
          <p:nvSpPr>
            <p:cNvPr id="8" name="矩形 7"/>
            <p:cNvSpPr/>
            <p:nvPr/>
          </p:nvSpPr>
          <p:spPr>
            <a:xfrm>
              <a:off x="1131259" y="6017623"/>
              <a:ext cx="1332000" cy="35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31259" y="6055544"/>
              <a:ext cx="13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2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某某实验小学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7950" y="1867936"/>
            <a:ext cx="5005226" cy="3034748"/>
            <a:chOff x="1237878" y="2424976"/>
            <a:chExt cx="5005226" cy="303474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37794" y="5182723"/>
              <a:ext cx="3213014" cy="277001"/>
              <a:chOff x="3484532" y="5100124"/>
              <a:chExt cx="4822028" cy="3198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484532" y="5100126"/>
                <a:ext cx="2193317" cy="31980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089232" y="5100124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237878" y="2424976"/>
              <a:ext cx="50052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 当世界年纪“</a:t>
              </a:r>
              <a:endPara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</a:rPr>
                <a:t>“还小的时候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86292" y="3536619"/>
              <a:ext cx="4132099" cy="464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8.2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755953" y="4398834"/>
              <a:ext cx="42624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626066" y="6287493"/>
            <a:ext cx="7725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422400" y="2131976"/>
            <a:ext cx="9628533" cy="2489405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于尔克·舒比格：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德国心理治疗师、编辑和出版家。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主要作品：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《大海在哪里》《爸爸妈妈我和她》《有一只狗，它的名字叫天空》等。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2980" y="2635306"/>
            <a:ext cx="923740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纪     必     须     功      譬     糙     敏     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式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简     由     睁      秩      序    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3927" y="2245704"/>
            <a:ext cx="981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jì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33639" y="2245704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bì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8099" y="2245099"/>
            <a:ext cx="67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xū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70794" y="2245099"/>
            <a:ext cx="133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ɡōnɡ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32284" y="2245704"/>
            <a:ext cx="836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pì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98449" y="2245099"/>
            <a:ext cx="108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cāo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845944" y="2245099"/>
            <a:ext cx="106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mǐn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87744" y="4212661"/>
            <a:ext cx="77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shì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84744" y="4212661"/>
            <a:ext cx="93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jiǎn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26499" y="4212661"/>
            <a:ext cx="93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yóu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35209" y="4212661"/>
            <a:ext cx="161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zhēnɡ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34799" y="4212661"/>
            <a:ext cx="78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zhì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51509" y="4212661"/>
            <a:ext cx="86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xù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963419" y="4212661"/>
            <a:ext cx="53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ò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235950" y="85861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0" grpId="0"/>
      <p:bldP spid="31" grpId="0"/>
      <p:bldP spid="32" grpId="0"/>
      <p:bldP spid="33" grpId="0"/>
      <p:bldP spid="34" grpId="0"/>
      <p:bldP spid="35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064894" y="2625976"/>
            <a:ext cx="10047053" cy="14056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“睁”是一个形声字，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左边的“目”表义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，观察“睁”的字源，其古文字形体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像眼睛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（后将这只眼睛由横变竖）；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右边的“争”表声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撑开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的意思，表示“睁”是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撑开眼皮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，即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张开眼睛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311960" y="1733812"/>
            <a:ext cx="3116382" cy="646986"/>
          </a:xfrm>
          <a:prstGeom prst="roundRect">
            <a:avLst/>
          </a:prstGeom>
          <a:noFill/>
          <a:ln>
            <a:solidFill>
              <a:srgbClr val="00A166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有趣的“睁”字</a:t>
            </a: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235950" y="85861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34285" y="2273935"/>
            <a:ext cx="722249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年纪：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年龄、岁数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粗糙：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不精细，不光滑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敏感：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疾速，敏捷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秩序：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有条理，不混乱的情况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成功：获得预期的结果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2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219044" y="257890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3994427" y="257890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785127" y="259541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557412" y="257890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210154" y="420831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3985855" y="419688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795605" y="420831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557412" y="418799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4" action="ppaction://hlinksldjump"/>
          </p:cNvPr>
          <p:cNvSpPr/>
          <p:nvPr/>
        </p:nvSpPr>
        <p:spPr>
          <a:xfrm>
            <a:off x="2228555" y="258591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世</a:t>
            </a:r>
          </a:p>
        </p:txBody>
      </p:sp>
      <p:sp>
        <p:nvSpPr>
          <p:cNvPr id="46" name="矩形 45">
            <a:hlinkClick r:id="rId5" action="ppaction://hlinksldjump"/>
          </p:cNvPr>
          <p:cNvSpPr/>
          <p:nvPr/>
        </p:nvSpPr>
        <p:spPr>
          <a:xfrm>
            <a:off x="3995192" y="258395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界</a:t>
            </a:r>
          </a:p>
        </p:txBody>
      </p:sp>
      <p:sp>
        <p:nvSpPr>
          <p:cNvPr id="47" name="矩形 46">
            <a:hlinkClick r:id="rId4" action="ppaction://hlinksldjump"/>
          </p:cNvPr>
          <p:cNvSpPr/>
          <p:nvPr/>
        </p:nvSpPr>
        <p:spPr>
          <a:xfrm>
            <a:off x="5795287" y="260046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功</a:t>
            </a:r>
          </a:p>
        </p:txBody>
      </p:sp>
      <p:sp>
        <p:nvSpPr>
          <p:cNvPr id="48" name="矩形 47">
            <a:hlinkClick r:id="rId6" action="ppaction://hlinksldjump"/>
          </p:cNvPr>
          <p:cNvSpPr/>
          <p:nvPr/>
        </p:nvSpPr>
        <p:spPr>
          <a:xfrm>
            <a:off x="7558020" y="258395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反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218967" y="421337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复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991301" y="419483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式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806071" y="421773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简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567571" y="419741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弄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50970" y="2579537"/>
          <a:ext cx="900112" cy="899847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" action="ppaction://noaction"/>
          </p:cNvPr>
          <p:cNvSpPr/>
          <p:nvPr/>
        </p:nvSpPr>
        <p:spPr>
          <a:xfrm>
            <a:off x="9361436" y="258832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由</a:t>
            </a:r>
          </a:p>
        </p:txBody>
      </p:sp>
      <p:sp>
        <p:nvSpPr>
          <p:cNvPr id="6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04b089-ef5b-40a8-84df-3c655c40a2f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Microsoft Office PowerPoint</Application>
  <PresentationFormat>宽屏</PresentationFormat>
  <Paragraphs>314</Paragraphs>
  <Slides>32</Slides>
  <Notes>30</Notes>
  <HiddenSlides>0</HiddenSlides>
  <MMClips>9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Calibri</vt:lpstr>
      <vt:lpstr>汉语拼音</vt:lpstr>
      <vt:lpstr>思源黑体 CN Light</vt:lpstr>
      <vt:lpstr>思源黑体 CN Bold</vt:lpstr>
      <vt:lpstr>微软雅黑</vt:lpstr>
      <vt:lpstr>宋体</vt:lpstr>
      <vt:lpstr>Arial</vt:lpstr>
      <vt:lpstr>优设标题黑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2021-05-08T00:47:00Z</dcterms:created>
  <dcterms:modified xsi:type="dcterms:W3CDTF">2023-01-14T00:10:13Z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D4450D671E2D41F8B0C715FE6AA3BE97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