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77" r:id="rId3"/>
    <p:sldId id="327" r:id="rId4"/>
    <p:sldId id="332" r:id="rId5"/>
    <p:sldId id="298" r:id="rId6"/>
    <p:sldId id="312" r:id="rId7"/>
    <p:sldId id="350" r:id="rId8"/>
    <p:sldId id="323" r:id="rId9"/>
    <p:sldId id="326" r:id="rId10"/>
    <p:sldId id="352" r:id="rId11"/>
    <p:sldId id="347" r:id="rId12"/>
    <p:sldId id="316" r:id="rId13"/>
    <p:sldId id="351" r:id="rId14"/>
    <p:sldId id="29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351C1D39-F677-438C-BE64-E0E9890235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C1D39-F677-438C-BE64-E0E9890235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5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4590772" y="1576430"/>
            <a:ext cx="303318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8000" b="1" dirty="0">
                <a:latin typeface="Times New Roman" panose="02020603050405020304" pitchFamily="18" charset="0"/>
              </a:rPr>
              <a:t>Signs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20" descr="QQ图片201408060843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4171" y="1959429"/>
            <a:ext cx="3559969" cy="338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70763" y="3493832"/>
            <a:ext cx="225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第二课时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2022041" y="567260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5391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what do these signs mean?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4" name="Picture 4" descr="AA72O7YF)$3]E7T{(SIDEI4"/>
          <p:cNvPicPr>
            <a:picLocks noChangeAspect="1" noChangeArrowheads="1"/>
          </p:cNvPicPr>
          <p:nvPr/>
        </p:nvPicPr>
        <p:blipFill>
          <a:blip r:embed="rId2" cstate="email"/>
          <a:srcRect t="56033" r="-1120"/>
          <a:stretch>
            <a:fillRect/>
          </a:stretch>
        </p:blipFill>
        <p:spPr bwMode="auto">
          <a:xfrm>
            <a:off x="541735" y="2655888"/>
            <a:ext cx="77581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7466" y="1223158"/>
            <a:ext cx="7562850" cy="563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6584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3315" name="TextBox 10"/>
          <p:cNvSpPr txBox="1">
            <a:spLocks noChangeArrowheads="1"/>
          </p:cNvSpPr>
          <p:nvPr/>
        </p:nvSpPr>
        <p:spPr bwMode="auto">
          <a:xfrm>
            <a:off x="1276351" y="1362075"/>
            <a:ext cx="637866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climb                  feed</a:t>
            </a:r>
          </a:p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what does it mean</a:t>
            </a:r>
            <a:r>
              <a:rPr lang="zh-CN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？   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It means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What do these signs mean?</a:t>
            </a:r>
          </a:p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No smoking</a:t>
            </a:r>
            <a:r>
              <a:rPr lang="zh-CN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！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895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0" y="1823977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It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means</a:t>
            </a:r>
            <a:r>
              <a:rPr lang="zh-CN" altLang="en-US" sz="3200" dirty="0" smtClean="0">
                <a:latin typeface="Times New Roman" panose="02020603050405020304" pitchFamily="18" charset="0"/>
              </a:rPr>
              <a:t>“</a:t>
            </a:r>
            <a:r>
              <a:rPr lang="en-US" altLang="zh-CN" sz="3200" dirty="0">
                <a:latin typeface="Times New Roman" panose="02020603050405020304" pitchFamily="18" charset="0"/>
              </a:rPr>
              <a:t>No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(smoke, smoking)</a:t>
            </a:r>
            <a:r>
              <a:rPr lang="zh-CN" altLang="en-US" sz="3200" dirty="0">
                <a:latin typeface="Times New Roman" panose="02020603050405020304" pitchFamily="18" charset="0"/>
              </a:rPr>
              <a:t>”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2.We can’t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(smoke, smoking) here.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3.What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(do, does) these signs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(mean, means) ?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28339" y="1900239"/>
            <a:ext cx="15985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smoking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26138" y="3359149"/>
            <a:ext cx="1257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smoke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96693" y="4797219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58022" y="4830412"/>
            <a:ext cx="10743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mean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2398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0" y="1717097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4.What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(do) </a:t>
            </a:r>
            <a:r>
              <a:rPr lang="zh-CN" altLang="en-US" sz="3200" dirty="0">
                <a:latin typeface="Times New Roman" panose="02020603050405020304" pitchFamily="18" charset="0"/>
              </a:rPr>
              <a:t>“</a:t>
            </a:r>
            <a:r>
              <a:rPr lang="en-US" altLang="zh-CN" sz="3200" dirty="0">
                <a:latin typeface="Times New Roman" panose="02020603050405020304" pitchFamily="18" charset="0"/>
              </a:rPr>
              <a:t>Danger</a:t>
            </a:r>
            <a:r>
              <a:rPr lang="zh-CN" altLang="en-US" sz="3200" dirty="0">
                <a:latin typeface="Times New Roman" panose="02020603050405020304" pitchFamily="18" charset="0"/>
              </a:rPr>
              <a:t>”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(mean)?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5.It means </a:t>
            </a:r>
            <a:r>
              <a:rPr lang="zh-CN" altLang="en-US" sz="3200" dirty="0">
                <a:latin typeface="Times New Roman" panose="02020603050405020304" pitchFamily="18" charset="0"/>
              </a:rPr>
              <a:t>“</a:t>
            </a:r>
            <a:r>
              <a:rPr lang="en-US" altLang="zh-CN" sz="3200" dirty="0">
                <a:latin typeface="Times New Roman" panose="02020603050405020304" pitchFamily="18" charset="0"/>
              </a:rPr>
              <a:t>No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(litter)</a:t>
            </a:r>
            <a:r>
              <a:rPr lang="zh-CN" altLang="en-US" sz="3200" dirty="0">
                <a:latin typeface="Times New Roman" panose="02020603050405020304" pitchFamily="18" charset="0"/>
              </a:rPr>
              <a:t>”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6.These signs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3200" dirty="0">
                <a:latin typeface="Times New Roman" panose="02020603050405020304" pitchFamily="18" charset="0"/>
              </a:rPr>
              <a:t>(mean) </a:t>
            </a:r>
            <a:r>
              <a:rPr lang="zh-CN" altLang="en-US" sz="3200" dirty="0">
                <a:latin typeface="Times New Roman" panose="02020603050405020304" pitchFamily="18" charset="0"/>
              </a:rPr>
              <a:t>“</a:t>
            </a:r>
            <a:r>
              <a:rPr lang="en-US" altLang="zh-CN" sz="3200" dirty="0">
                <a:latin typeface="Times New Roman" panose="02020603050405020304" pitchFamily="18" charset="0"/>
              </a:rPr>
              <a:t>No eating drinking</a:t>
            </a:r>
            <a:r>
              <a:rPr lang="zh-CN" altLang="en-US" sz="3200" dirty="0">
                <a:latin typeface="Times New Roman" panose="02020603050405020304" pitchFamily="18" charset="0"/>
              </a:rPr>
              <a:t>”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66383" y="1835149"/>
            <a:ext cx="938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09487" y="1717097"/>
            <a:ext cx="10743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mean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46545" y="3301999"/>
            <a:ext cx="14830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littering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13474" y="4706586"/>
            <a:ext cx="10743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mean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4201"/>
            <a:ext cx="301211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511968" y="1577975"/>
            <a:ext cx="8474869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Tell your parents something about signs.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50115" y="3059464"/>
            <a:ext cx="599388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Using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does this sign mean?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means···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do these sign mean?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mean···</a:t>
            </a:r>
          </a:p>
        </p:txBody>
      </p:sp>
      <p:pic>
        <p:nvPicPr>
          <p:cNvPr id="16388" name="Picture 21" descr="QQ图片201408060847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46402"/>
            <a:ext cx="3148013" cy="2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2522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45431" y="5284788"/>
            <a:ext cx="68915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What does this sign mean?           It means···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What do these sign mean?           They mean···</a:t>
            </a:r>
          </a:p>
        </p:txBody>
      </p:sp>
      <p:pic>
        <p:nvPicPr>
          <p:cNvPr id="5124" name="Picture 18" descr="QQ图片201408060832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16054" y="1625601"/>
            <a:ext cx="2578894" cy="363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9" descr="QQ图片201408060832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7947" y="1597026"/>
            <a:ext cx="239553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079626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攀登、爬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1532" y="2830513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 No climbing </a:t>
            </a:r>
            <a:r>
              <a:rPr lang="zh-CN" altLang="en-US" sz="2800" dirty="0">
                <a:latin typeface="Times New Roman" panose="02020603050405020304" pitchFamily="18" charset="0"/>
              </a:rPr>
              <a:t>禁止攀爬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3197" y="3581400"/>
            <a:ext cx="806954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 I have some climbing plants in the garden.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 我的花园里长着一些攀缘植物。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119688"/>
            <a:ext cx="836244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We go to climb mountains every Sunday.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_______________________________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064544" y="5726114"/>
            <a:ext cx="503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每个星期天我们都去爬山。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4585" y="1385888"/>
            <a:ext cx="12875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climb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94272" y="1430338"/>
            <a:ext cx="18053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klaɪm</a:t>
            </a:r>
            <a:r>
              <a:rPr lang="en-US" altLang="zh-CN" sz="3600" b="1" dirty="0">
                <a:latin typeface="Times New Roman" panose="02020603050405020304" pitchFamily="18" charset="0"/>
              </a:rPr>
              <a:t> /</a:t>
            </a:r>
            <a:endParaRPr lang="zh-CN" altLang="en-US" sz="3600" b="1" dirty="0"/>
          </a:p>
        </p:txBody>
      </p:sp>
      <p:pic>
        <p:nvPicPr>
          <p:cNvPr id="5131" name="Picture 5" descr="http://img.gtimg.c-ps.net/user_img/2013/12/12/2013121213543617105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5194" y="1670845"/>
            <a:ext cx="1818796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/>
          <p:cNvSpPr txBox="1">
            <a:spLocks noChangeArrowheads="1"/>
          </p:cNvSpPr>
          <p:nvPr/>
        </p:nvSpPr>
        <p:spPr bwMode="auto">
          <a:xfrm>
            <a:off x="591741" y="5273675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Birds feed on worms and grains.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___________________________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1532" y="2201863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喂养、饲养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1532" y="2913063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mean red </a:t>
            </a:r>
            <a:r>
              <a:rPr lang="zh-CN" altLang="en-US" sz="2800" dirty="0">
                <a:latin typeface="Times New Roman" panose="02020603050405020304" pitchFamily="18" charset="0"/>
              </a:rPr>
              <a:t>表示红色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1531" y="3729038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Will you feed my cat for me?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你能帮我喂养猫么？</a:t>
            </a: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300288" y="5776914"/>
            <a:ext cx="41598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鸟以虫和谷物为食。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1741" y="1419226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feed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21644" y="1408113"/>
            <a:ext cx="13388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fiːd</a:t>
            </a:r>
            <a:r>
              <a:rPr lang="en-US" altLang="zh-CN" sz="3600" b="1" dirty="0">
                <a:latin typeface="Times New Roman" panose="02020603050405020304" pitchFamily="18" charset="0"/>
              </a:rPr>
              <a:t> /</a:t>
            </a:r>
            <a:endParaRPr lang="zh-CN" altLang="en-US" sz="3600" b="1" dirty="0"/>
          </a:p>
        </p:txBody>
      </p:sp>
      <p:pic>
        <p:nvPicPr>
          <p:cNvPr id="6155" name="Picture 13" descr="http://i01.pic.sogou.com/88fb31c1ca40e8c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1225" y="0"/>
            <a:ext cx="3152775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build="p"/>
      <p:bldP spid="2" grpId="0"/>
      <p:bldP spid="3" grpId="0" build="p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2176"/>
            <a:ext cx="312393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64369" y="2678113"/>
            <a:ext cx="82510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what does it mean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？是第三人陈单数的提问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What do these signs, mean?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是用于复数的提问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1316" y="1217612"/>
            <a:ext cx="85881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what does it mean</a:t>
            </a:r>
            <a:r>
              <a:rPr lang="zh-CN" altLang="en-US" sz="3200" b="1" dirty="0">
                <a:latin typeface="Times New Roman" panose="02020603050405020304" pitchFamily="18" charset="0"/>
              </a:rPr>
              <a:t>？ </a:t>
            </a:r>
            <a:r>
              <a:rPr lang="en-US" altLang="zh-CN" sz="3200" b="1" dirty="0">
                <a:latin typeface="Times New Roman" panose="02020603050405020304" pitchFamily="18" charset="0"/>
              </a:rPr>
              <a:t>What do these signs mean?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369" y="1930401"/>
            <a:ext cx="7981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200" b="1" dirty="0"/>
              <a:t>它表示什么意思？这些标志标示什么意思？</a:t>
            </a:r>
            <a:endParaRPr lang="zh-CN" altLang="zh-CN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4369" y="4094164"/>
            <a:ext cx="830461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It means </a:t>
            </a:r>
            <a:r>
              <a:rPr lang="zh-CN" altLang="en-US" sz="2800" dirty="0">
                <a:latin typeface="Times New Roman" panose="02020603050405020304" pitchFamily="18" charset="0"/>
              </a:rPr>
              <a:t>“</a:t>
            </a:r>
            <a:r>
              <a:rPr lang="en-US" altLang="zh-CN" sz="2800" dirty="0">
                <a:latin typeface="Times New Roman" panose="02020603050405020304" pitchFamily="18" charset="0"/>
              </a:rPr>
              <a:t>No parking.</a:t>
            </a:r>
            <a:r>
              <a:rPr lang="zh-CN" altLang="en-US" sz="2800" dirty="0">
                <a:latin typeface="Times New Roman" panose="02020603050405020304" pitchFamily="18" charset="0"/>
              </a:rPr>
              <a:t>”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1944" y="4843463"/>
            <a:ext cx="8626079" cy="130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What do these _____(signs/ sign)mean?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_____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mean/means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you shouldn’t drink and eat.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02936" y="4862514"/>
            <a:ext cx="922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signs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63101" y="5485403"/>
            <a:ext cx="960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mean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2176"/>
            <a:ext cx="2762294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77403" y="2025869"/>
            <a:ext cx="884784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No smoking”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和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shouldn’t smoke. Don’t smoke”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 都表示请勿吸烟。祈使句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表示劝阻。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No+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 err="1" smtClean="0">
                <a:latin typeface="Times New Roman" panose="02020603050405020304" pitchFamily="18" charset="0"/>
                <a:sym typeface="+mn-ea"/>
              </a:rPr>
              <a:t>ing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是祈使句的一种表达方式。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7403" y="1331914"/>
            <a:ext cx="276229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No smoking.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46874" y="1379538"/>
            <a:ext cx="2492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请勿吸烟。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7404" y="4111875"/>
            <a:ext cx="8966595" cy="117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500" dirty="0" err="1">
                <a:latin typeface="Times New Roman" panose="02020603050405020304" pitchFamily="18" charset="0"/>
              </a:rPr>
              <a:t>eg</a:t>
            </a:r>
            <a:r>
              <a:rPr lang="en-US" altLang="en-US" sz="2500" dirty="0">
                <a:latin typeface="Times New Roman" panose="02020603050405020304" pitchFamily="18" charset="0"/>
              </a:rPr>
              <a:t>: You shouldn’t take photos here. It means</a:t>
            </a:r>
            <a:r>
              <a:rPr lang="zh-CN" altLang="en-US" sz="2500" dirty="0">
                <a:latin typeface="Times New Roman" panose="02020603050405020304" pitchFamily="18" charset="0"/>
              </a:rPr>
              <a:t>“</a:t>
            </a:r>
            <a:r>
              <a:rPr lang="en-US" altLang="en-US" sz="2500" dirty="0">
                <a:latin typeface="Times New Roman" panose="02020603050405020304" pitchFamily="18" charset="0"/>
              </a:rPr>
              <a:t>No photographing</a:t>
            </a:r>
            <a:r>
              <a:rPr lang="zh-CN" altLang="en-US" sz="2500" dirty="0">
                <a:latin typeface="Times New Roman" panose="02020603050405020304" pitchFamily="18" charset="0"/>
              </a:rPr>
              <a:t>”</a:t>
            </a:r>
            <a:r>
              <a:rPr lang="en-US" altLang="zh-CN" sz="2500" dirty="0">
                <a:latin typeface="Times New Roman" panose="02020603050405020304" pitchFamily="18" charset="0"/>
              </a:rPr>
              <a:t>.</a:t>
            </a:r>
            <a:endParaRPr lang="en-US" altLang="en-US" sz="25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500" dirty="0">
                <a:latin typeface="Times New Roman" panose="02020603050405020304" pitchFamily="18" charset="0"/>
              </a:rPr>
              <a:t>      </a:t>
            </a:r>
            <a:r>
              <a:rPr lang="zh-CN" altLang="en-US" sz="2500" dirty="0">
                <a:latin typeface="Times New Roman" panose="02020603050405020304" pitchFamily="18" charset="0"/>
              </a:rPr>
              <a:t>你不应该在这拍照。它表示禁止拍照。</a:t>
            </a:r>
            <a:endParaRPr lang="zh-CN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7404" y="5292725"/>
            <a:ext cx="88478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That sign means “  __________  ”(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禁止扔垃圾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54941" y="5362575"/>
            <a:ext cx="20281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No littering.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8426"/>
            <a:ext cx="288643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34566" y="2498725"/>
            <a:ext cx="8809434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“what +does+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主语</a:t>
            </a: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+ mean?”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在 </a:t>
            </a:r>
            <a:r>
              <a:rPr lang="en-US" altLang="zh-CN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does”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后面 </a:t>
            </a:r>
            <a:r>
              <a:rPr lang="en-US" altLang="zh-CN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mean”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用动词原形。</a:t>
            </a:r>
            <a:endParaRPr lang="en-US" altLang="zh-CN" sz="25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回答时用 </a:t>
            </a:r>
            <a:r>
              <a:rPr lang="en-US" altLang="zh-CN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 </a:t>
            </a:r>
            <a:r>
              <a:rPr lang="en-US" altLang="zh-CN" sz="2500" dirty="0" smtClean="0">
                <a:latin typeface="Times New Roman" panose="02020603050405020304" pitchFamily="18" charset="0"/>
                <a:sym typeface="+mn-ea"/>
              </a:rPr>
              <a:t>It means···”,</a:t>
            </a:r>
            <a:r>
              <a:rPr lang="zh-CN" altLang="en-US" sz="2500" dirty="0" smtClean="0">
                <a:latin typeface="Times New Roman" panose="02020603050405020304" pitchFamily="18" charset="0"/>
                <a:sym typeface="+mn-ea"/>
              </a:rPr>
              <a:t>用于一个指示牌的询问。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229" y="1189038"/>
            <a:ext cx="63786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What does it mean? It means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323" y="1852394"/>
            <a:ext cx="71096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这个标志是什么意思？它表示</a:t>
            </a:r>
            <a:r>
              <a:rPr lang="en-US" altLang="zh-CN" sz="3600" b="1" dirty="0"/>
              <a:t>……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0323" y="3806825"/>
            <a:ext cx="7798594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: What does that sign mean?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</a:t>
            </a:r>
            <a:r>
              <a:rPr lang="en-US" altLang="en-US" sz="2800" dirty="0">
                <a:latin typeface="Times New Roman" panose="02020603050405020304" pitchFamily="18" charset="0"/>
              </a:rPr>
              <a:t>It means you can’t smoke there.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567" y="5224463"/>
            <a:ext cx="7831931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you It should on walk not grass the means(.)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___________________________________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6142" y="5916614"/>
            <a:ext cx="64027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It means you should not walk on the grass.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5048" y="1660525"/>
            <a:ext cx="8768953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 Make conversations about these signs with your classmates!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30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2873375"/>
            <a:ext cx="784383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5391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what do these signs mean?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4" name="Picture 4" descr="AA72O7YF)$3]E7T{(SIDEI4"/>
          <p:cNvPicPr>
            <a:picLocks noChangeAspect="1" noChangeArrowheads="1"/>
          </p:cNvPicPr>
          <p:nvPr/>
        </p:nvPicPr>
        <p:blipFill>
          <a:blip r:embed="rId2" cstate="email"/>
          <a:srcRect r="224" b="42847"/>
          <a:stretch>
            <a:fillRect/>
          </a:stretch>
        </p:blipFill>
        <p:spPr bwMode="auto">
          <a:xfrm>
            <a:off x="747713" y="2333625"/>
            <a:ext cx="6774656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全屏显示(4:3)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Unit 5</vt:lpstr>
      <vt:lpstr>Introduce</vt:lpstr>
      <vt:lpstr>Words</vt:lpstr>
      <vt:lpstr>Words</vt:lpstr>
      <vt:lpstr>Expressions</vt:lpstr>
      <vt:lpstr>Expressions</vt:lpstr>
      <vt:lpstr>Expressions</vt:lpstr>
      <vt:lpstr>Dialogues</vt:lpstr>
      <vt:lpstr>Expand</vt:lpstr>
      <vt:lpstr>Expand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2023-01-17T00:45:24Z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926A655D97DA459AB43F57C2E8B4ED3B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