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78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1F74DA7-5BFD-4653-B72C-C5F07CFCC1C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32C82D-0209-4AB7-BE02-690782E61B5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F561-7966-455B-980A-EE08964E0568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4EC4-9190-4787-B99C-59AC2D156E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3F83-E5B2-4238-8FC8-3630E7DCC1D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592B-E677-4A7E-8A3D-D6C7CCC8B9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5666-D415-403C-867E-0A8319F6AAE8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6E8F-275A-406D-A09B-8F3CFA79BA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8650" y="1640584"/>
            <a:ext cx="7886700" cy="1862336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B3E3-1939-42DF-BD92-52B7FAFACC7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EF9AC-71C2-495E-8544-31F62B3FAC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F4FC-E39E-43C6-B247-BE57CD13B48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41F-EC9B-424B-B848-CCA49B5DE6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8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961708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EC89-0993-496A-ABB6-D24E3A4001B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0499-E7C3-4E10-A664-C41B566604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8875" y="1619251"/>
            <a:ext cx="4286250" cy="1036838"/>
          </a:xfrm>
        </p:spPr>
        <p:txBody>
          <a:bodyPr anchor="b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2428875" y="2799902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57672-0FB6-44BF-864B-C5338038C1B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278ED-3314-4AD7-A601-D0BE220714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80BC-1373-4DE7-9F03-130989D3C38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0DD5-3E19-490A-A185-CF1CC2D8B3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535256"/>
            <a:ext cx="3511241" cy="1071121"/>
          </a:xfr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2" y="1735406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28CBF-10A3-4149-9D71-7C8DDAA0015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4EBD-5DAE-45F2-8C55-F84C83C352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3674" y="273845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9359-EB2A-47FB-AE48-E53445E052E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95EF-9641-42FA-B701-1D0DB33D90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0F4E7CDD-C5EE-4AF0-BFDB-E5694317C1C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A5DE69F0-C8B9-47D9-A0C3-FE77ED58403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6860" y="757574"/>
            <a:ext cx="2088356" cy="423193"/>
          </a:xfrm>
          <a:prstGeom prst="rect">
            <a:avLst/>
          </a:prstGeom>
          <a:noFill/>
        </p:spPr>
        <p:txBody>
          <a:bodyPr lIns="68580" tIns="34290" rIns="68580" bIns="34290"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3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数学五年级 </a:t>
            </a:r>
            <a:endParaRPr lang="zh-CN" altLang="en-US" sz="23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55482" y="831057"/>
            <a:ext cx="600164" cy="346249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1569841" y="1365649"/>
            <a:ext cx="5842397" cy="2412206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014906" y="1497204"/>
            <a:ext cx="1369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第四单元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361225" y="2044629"/>
            <a:ext cx="267765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300" dirty="0">
                <a:solidFill>
                  <a:srgbClr val="4F80BD"/>
                </a:solidFill>
                <a:latin typeface="华文细黑" panose="02010600040101010101" pitchFamily="2" charset="-122"/>
                <a:ea typeface="思源宋体 CN Heavy"/>
                <a:cs typeface="思源宋体 CN Heavy"/>
              </a:rPr>
              <a:t>多边形的面积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260050" y="2722358"/>
            <a:ext cx="2880122" cy="27384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488091" y="3242074"/>
            <a:ext cx="1912144" cy="2201465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361283" y="2958402"/>
            <a:ext cx="267765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3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三角形的面积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44166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一、新课导入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33462" y="967979"/>
            <a:ext cx="7664054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算一算：红领巾的底是28cm ，高25cm ，它的面积是多少平方厘米？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9549" t="34741" b="12544"/>
          <a:stretch>
            <a:fillRect/>
          </a:stretch>
        </p:blipFill>
        <p:spPr bwMode="auto">
          <a:xfrm>
            <a:off x="3456387" y="1935958"/>
            <a:ext cx="3007519" cy="99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869532" y="2759869"/>
            <a:ext cx="33944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S=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底×高÷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054079" y="3220642"/>
            <a:ext cx="148502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=28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25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÷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064795" y="3673079"/>
            <a:ext cx="10810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=350c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  <a:sym typeface="+mn-ea"/>
              </a:rPr>
              <a:t>㎡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761060" y="4061223"/>
            <a:ext cx="39087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答：它的面积是</a:t>
            </a:r>
            <a:r>
              <a:rPr lang="en-US" altLang="zh-CN" sz="2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350</a:t>
            </a:r>
            <a:r>
              <a:rPr lang="zh-CN" altLang="en-US" sz="2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平方厘米。</a:t>
            </a:r>
            <a:r>
              <a:rPr lang="en-US" altLang="zh-CN" sz="2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" grpId="0"/>
      <p:bldP spid="2" grpId="1"/>
      <p:bldP spid="4" grpId="0"/>
      <p:bldP spid="5" grpId="0"/>
      <p:bldP spid="8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二、探究新知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13173" y="1346597"/>
            <a:ext cx="816054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已知三角形的面积和高，你会求这条高对应的底边吗？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13173" y="2742010"/>
            <a:ext cx="7936706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提示：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两种方法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可以求，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直接列算式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或者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列方程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66688" y="978694"/>
            <a:ext cx="4388644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S = 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底×高÷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19100" y="645320"/>
            <a:ext cx="450175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根据三角形面积公式计算：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34000" y="645320"/>
            <a:ext cx="29206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>
                <a:latin typeface="楷体" panose="02010609060101010101" pitchFamily="49" charset="-122"/>
                <a:ea typeface="楷体" panose="02010609060101010101" pitchFamily="49" charset="-122"/>
              </a:rPr>
              <a:t>根据方程式计算：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819650" y="1463279"/>
            <a:ext cx="41933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解：设对应的高是×分米。    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6689" y="1463279"/>
            <a:ext cx="31008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高 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 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三角形面积×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÷底</a:t>
            </a:r>
            <a:endParaRPr lang="zh-CN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07208" y="2016919"/>
            <a:ext cx="18889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 35.9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÷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07208" y="2569369"/>
            <a:ext cx="13503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=70.2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÷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07208" y="3248026"/>
            <a:ext cx="1888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=7.8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（分米）</a:t>
            </a:r>
            <a:endParaRPr lang="zh-CN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631656" y="2016919"/>
            <a:ext cx="16196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9X÷2=35.1</a:t>
            </a:r>
            <a:endParaRPr lang="zh-CN" altLang="en-US" sz="21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986463" y="2650332"/>
            <a:ext cx="10810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9X=70.2</a:t>
            </a:r>
            <a:endParaRPr lang="zh-CN" altLang="en-US" sz="21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986465" y="3121819"/>
            <a:ext cx="9464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X=7.8</a:t>
            </a:r>
            <a:endParaRPr lang="zh-CN" altLang="en-US" sz="21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074071" y="3871914"/>
            <a:ext cx="404341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答：这条高对应的高是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7.8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分米。</a:t>
            </a:r>
            <a:endParaRPr lang="zh-CN" alt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23937" y="596108"/>
            <a:ext cx="747117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等底等高形状不同的三角形面积相同吗，算一算吧！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28928" y="1987154"/>
            <a:ext cx="386119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提示：相同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553766" y="2513411"/>
            <a:ext cx="670917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7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方法：先算出所有图形面积再比较。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三、课堂练习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83481" y="1088232"/>
            <a:ext cx="735330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三角形彩旗的面积是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570cm²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，高是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38cm,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彩旗高对应的底是多少厘米？</a:t>
            </a:r>
          </a:p>
        </p:txBody>
      </p:sp>
      <p:pic>
        <p:nvPicPr>
          <p:cNvPr id="4" name="图片 3" descr="6)_7VX@V$MF[PB]]SBK1)R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7640" y="2443164"/>
            <a:ext cx="2103835" cy="179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89349" y="1097758"/>
            <a:ext cx="3213497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S=底×高÷2</a:t>
            </a:r>
          </a:p>
          <a:p>
            <a:pPr eaLnBrk="1" hangingPunct="1">
              <a:lnSpc>
                <a:spcPct val="150000"/>
              </a:lnSpc>
            </a:pP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en-US" altLang="zh-CN" dirty="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89350" y="616745"/>
            <a:ext cx="34456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根据三角形面积公式：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18512" y="616745"/>
            <a:ext cx="2361009" cy="39241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使用方程式：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273154" y="1097756"/>
            <a:ext cx="44588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解：设彩旗高对应的底是X厘米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   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en-US" dirty="0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89350" y="1649017"/>
            <a:ext cx="18889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底=570×2÷38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44155" y="2202656"/>
            <a:ext cx="13503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=1140÷38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44154" y="2755107"/>
            <a:ext cx="14097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=30cm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414963" y="2551510"/>
            <a:ext cx="12157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38X=1140</a:t>
            </a:r>
            <a:endParaRPr lang="en-US" altLang="zh-CN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609036" y="3146824"/>
            <a:ext cx="81176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X=30</a:t>
            </a:r>
            <a:endParaRPr lang="zh-CN" altLang="en-US" dirty="0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414964" y="2202657"/>
            <a:ext cx="242758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38X÷2=570       </a:t>
            </a:r>
            <a:endParaRPr lang="zh-CN" altLang="en-US" dirty="0"/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074069" y="3871914"/>
            <a:ext cx="390876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答：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彩旗高对应的底是30厘米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1" grpId="0"/>
      <p:bldP spid="12" grpId="0"/>
      <p:bldP spid="10" grpId="0"/>
      <p:bldP spid="10" grpId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-179785" y="566738"/>
            <a:ext cx="244682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10385" y="1469232"/>
            <a:ext cx="6324600" cy="692497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700" dirty="0">
                <a:latin typeface="楷体" panose="02010609060101010101" pitchFamily="49" charset="-122"/>
                <a:ea typeface="楷体" panose="02010609060101010101" pitchFamily="49" charset="-122"/>
              </a:rPr>
              <a:t>本节课学习了哪些知识？还有什么疑惑？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全屏显示(16:9)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黑体</vt:lpstr>
      <vt:lpstr>华文细黑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2023-01-17T00:45:49Z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070B0AE434624A96A855C79A9828B113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