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0" r:id="rId2"/>
    <p:sldId id="343" r:id="rId3"/>
    <p:sldId id="339" r:id="rId4"/>
    <p:sldId id="362" r:id="rId5"/>
    <p:sldId id="363" r:id="rId6"/>
    <p:sldId id="364" r:id="rId7"/>
    <p:sldId id="365" r:id="rId8"/>
    <p:sldId id="296" r:id="rId9"/>
    <p:sldId id="297" r:id="rId10"/>
    <p:sldId id="298" r:id="rId11"/>
    <p:sldId id="299" r:id="rId12"/>
    <p:sldId id="342" r:id="rId13"/>
    <p:sldId id="341" r:id="rId14"/>
    <p:sldId id="340" r:id="rId15"/>
    <p:sldId id="305" r:id="rId16"/>
    <p:sldId id="307" r:id="rId17"/>
    <p:sldId id="308" r:id="rId18"/>
    <p:sldId id="309" r:id="rId19"/>
    <p:sldId id="338" r:id="rId20"/>
    <p:sldId id="361" r:id="rId21"/>
    <p:sldId id="332" r:id="rId22"/>
    <p:sldId id="333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33CC"/>
    <a:srgbClr val="CC0000"/>
    <a:srgbClr val="990000"/>
    <a:srgbClr val="FF9900"/>
    <a:srgbClr val="6699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7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E1BAA-EBF6-48AE-B83E-EFFC2172912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71326-A8E0-40C0-9BB2-24EAB9BF40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71326-A8E0-40C0-9BB2-24EAB9BF40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2DC67-915B-4FD4-B08F-016B108B06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3F6E7-6021-4F56-BAA4-3BC778F933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AE14A-B1CB-4292-A467-F634825A66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28788-49F0-4CC3-8FEA-5B1B10DC584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7B292-B0F3-4BC4-946A-C9BE5BF0B1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A929-664C-48F1-9B66-AEB5949ACC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9D09B-73AA-4EA6-BEAD-A8C24A2B7E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476E8-487B-4BF3-8616-52436DC8FE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EE37A-F2EB-46F4-89BA-5318B4A606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BE3F-A3BB-4A3E-A7CF-1B7C23495E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7592-AFE3-425B-A538-FA94D7A450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61E3C-409A-47E8-8AC6-34AA29A403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198D9CBD-8C4E-499D-AB78-B1C40DB4280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Unit8%20Topic3\&#35838;&#20214;\Unit8%20Topic3%20SectionA%20&#21442;&#32771;&#35838;&#20214;\SectionA&#35838;&#25991;&#24405;&#38899;1a.mp3" TargetMode="External"/><Relationship Id="rId1" Type="http://schemas.microsoft.com/office/2007/relationships/media" Target="file:///C:\Documents%20and%20Settings\Administrator\&#26700;&#38754;\Unit8%20Topic3\&#35838;&#20214;\Unit8%20Topic3%20SectionA%20&#21442;&#32771;&#35838;&#20214;\SectionA&#35838;&#25991;&#24405;&#38899;1a.mp3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Unit8%20Topic3\&#35838;&#20214;\Unit8%20Topic3%20SectionA%20&#21442;&#32771;&#35838;&#20214;\SectionA&#35838;&#25991;&#24405;&#38899;2.mp3" TargetMode="External"/><Relationship Id="rId1" Type="http://schemas.microsoft.com/office/2007/relationships/media" Target="file:///C:\Documents%20and%20Settings\Administrator\&#26700;&#38754;\Unit8%20Topic3\&#35838;&#20214;\Unit8%20Topic3%20SectionA%20&#21442;&#32771;&#35838;&#20214;\SectionA&#35838;&#25991;&#24405;&#38899;2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Unit8%20Topic3\&#35838;&#20214;\Unit8%20Topic3%20SectionA%20&#21442;&#32771;&#35838;&#20214;\SectionA&#35838;&#25991;&#24405;&#38899;3.mp3" TargetMode="External"/><Relationship Id="rId1" Type="http://schemas.microsoft.com/office/2007/relationships/media" Target="file:///C:\Documents%20and%20Settings\Administrator\&#26700;&#38754;\Unit8%20Topic3\&#35838;&#20214;\Unit8%20Topic3%20SectionA%20&#21442;&#32771;&#35838;&#20214;\SectionA&#35838;&#25991;&#24405;&#38899;3.mp3" TargetMode="Externa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998"/>
          <p:cNvSpPr txBox="1">
            <a:spLocks noChangeArrowheads="1"/>
          </p:cNvSpPr>
          <p:nvPr/>
        </p:nvSpPr>
        <p:spPr bwMode="auto">
          <a:xfrm>
            <a:off x="0" y="692696"/>
            <a:ext cx="9144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Unit8 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3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zh-CN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celebrate!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A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4754" y="587727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3850" y="2276475"/>
            <a:ext cx="30099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A: What festival is it?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23850" y="2781300"/>
            <a:ext cx="38735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It’s 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the  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Lantern Festival.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23850" y="3789363"/>
            <a:ext cx="40798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It’s on lunar January 15th.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4870450"/>
            <a:ext cx="91440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   B: On this day, people </a:t>
            </a:r>
            <a:r>
              <a:rPr lang="zh-C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eat sweet dumplings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        </a:t>
            </a:r>
            <a:r>
              <a:rPr lang="zh-CN" altLang="en-US" sz="2400" b="1">
                <a:latin typeface="Times New Roman" panose="02020603050405020304" pitchFamily="18" charset="0"/>
              </a:rPr>
              <a:t>for good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luck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watch lantern shows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and </a:t>
            </a:r>
            <a:r>
              <a:rPr lang="zh-C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guess riddles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on  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        lanterns.  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23850" y="3284538"/>
            <a:ext cx="45085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A: When is the Lantern Festival?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23850" y="4294188"/>
            <a:ext cx="61483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A: How do we celebrate the Lantern Festival?</a:t>
            </a:r>
          </a:p>
        </p:txBody>
      </p:sp>
      <p:pic>
        <p:nvPicPr>
          <p:cNvPr id="19464" name="Picture 8" descr="元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9350" y="188913"/>
            <a:ext cx="27368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6877050" y="4078288"/>
            <a:ext cx="1439863" cy="503237"/>
          </a:xfrm>
          <a:prstGeom prst="wedgeRoundRectCallout">
            <a:avLst>
              <a:gd name="adj1" fmla="val -131778"/>
              <a:gd name="adj2" fmla="val 148741"/>
              <a:gd name="adj3" fmla="val 16667"/>
            </a:avLst>
          </a:prstGeom>
          <a:solidFill>
            <a:srgbClr val="FFFFCC"/>
          </a:solidFill>
          <a:ln w="38100">
            <a:solidFill>
              <a:srgbClr val="FF9900"/>
            </a:solidFill>
            <a:prstDash val="sysDot"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993300"/>
                </a:solidFill>
                <a:latin typeface="Times New Roman" panose="02020603050405020304" pitchFamily="18" charset="0"/>
              </a:rPr>
              <a:t>吃汤圆</a:t>
            </a: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6877050" y="6165850"/>
            <a:ext cx="1655763" cy="503238"/>
          </a:xfrm>
          <a:prstGeom prst="wedgeRoundRectCallout">
            <a:avLst>
              <a:gd name="adj1" fmla="val -57167"/>
              <a:gd name="adj2" fmla="val -113931"/>
              <a:gd name="adj3" fmla="val 16667"/>
            </a:avLst>
          </a:prstGeom>
          <a:solidFill>
            <a:srgbClr val="FFFFCC"/>
          </a:solidFill>
          <a:ln w="38100">
            <a:solidFill>
              <a:srgbClr val="FF9900"/>
            </a:solidFill>
            <a:prstDash val="sysDot"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993300"/>
                </a:solidFill>
                <a:latin typeface="Times New Roman" panose="02020603050405020304" pitchFamily="18" charset="0"/>
              </a:rPr>
              <a:t>猜灯谜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2124075" y="6165850"/>
            <a:ext cx="1441450" cy="503238"/>
          </a:xfrm>
          <a:prstGeom prst="wedgeRoundRectCallout">
            <a:avLst>
              <a:gd name="adj1" fmla="val 81278"/>
              <a:gd name="adj2" fmla="val -119606"/>
              <a:gd name="adj3" fmla="val 16667"/>
            </a:avLst>
          </a:prstGeom>
          <a:solidFill>
            <a:srgbClr val="FFFFCC"/>
          </a:solidFill>
          <a:ln w="38100">
            <a:solidFill>
              <a:srgbClr val="FF9900"/>
            </a:solidFill>
            <a:prstDash val="sysDot"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993300"/>
                </a:solidFill>
                <a:latin typeface="Times New Roman" panose="02020603050405020304" pitchFamily="18" charset="0"/>
              </a:rPr>
              <a:t>赏花灯</a:t>
            </a:r>
          </a:p>
        </p:txBody>
      </p:sp>
      <p:pic>
        <p:nvPicPr>
          <p:cNvPr id="19468" name="Picture 12" descr="12F5362W002P-J46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88913"/>
            <a:ext cx="2881312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7_1514102436_2010030121254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190500"/>
            <a:ext cx="27352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  <p:bldP spid="19461" grpId="0"/>
      <p:bldP spid="19462" grpId="0"/>
      <p:bldP spid="19463" grpId="0"/>
      <p:bldP spid="19465" grpId="0" bldLvl="0" animBg="1"/>
      <p:bldP spid="19466" grpId="0" bldLvl="0" animBg="1"/>
      <p:bldP spid="1946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41325" y="2374900"/>
            <a:ext cx="687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95288" y="3357563"/>
            <a:ext cx="36480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A: When is Thanksgiving?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96875" y="4581525"/>
            <a:ext cx="62611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A: How do the people celebrate Thanksgiving?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95288" y="3933825"/>
            <a:ext cx="59769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It’s on the 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four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Thursday in November.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95288" y="5229225"/>
            <a:ext cx="810101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B: Families in America get together for a big dinner. Many     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    people eat turkey and </a:t>
            </a:r>
            <a:r>
              <a:rPr lang="zh-C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pumpkin pie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0487" name="Picture 7" descr="1024x768_0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2775" y="333375"/>
            <a:ext cx="3743325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n20093301026403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33375"/>
            <a:ext cx="40322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5651500" y="6165850"/>
            <a:ext cx="1225550" cy="503238"/>
          </a:xfrm>
          <a:prstGeom prst="wedgeRoundRectCallout">
            <a:avLst>
              <a:gd name="adj1" fmla="val -102333"/>
              <a:gd name="adj2" fmla="val -53472"/>
              <a:gd name="adj3" fmla="val 16667"/>
            </a:avLst>
          </a:prstGeom>
          <a:solidFill>
            <a:srgbClr val="FFFFCC"/>
          </a:solidFill>
          <a:ln w="38100">
            <a:solidFill>
              <a:srgbClr val="FF9900"/>
            </a:solidFill>
            <a:prstDash val="sysDot"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993300"/>
                </a:solidFill>
                <a:latin typeface="Times New Roman" panose="02020603050405020304" pitchFamily="18" charset="0"/>
              </a:rPr>
              <a:t>南瓜饼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5" grpId="0"/>
      <p:bldP spid="20486" grpId="0"/>
      <p:bldP spid="204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07950" y="2060575"/>
            <a:ext cx="9001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</a:rPr>
              <a:t>Listen to 1a and circle the food and underline the activities people do in each festival.</a:t>
            </a: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2987675" y="2133600"/>
            <a:ext cx="1081088" cy="5016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6372225" y="2636838"/>
            <a:ext cx="1584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" name="SectionA课文录音1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2714625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684610" y="571500"/>
            <a:ext cx="6030912" cy="481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Listen and read 1a  aloud.</a:t>
            </a:r>
            <a:endParaRPr lang="zh-CN" altLang="en-US" sz="3600" b="1" kern="10" dirty="0">
              <a:ln w="12700">
                <a:noFill/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5363" name="Picture 3" descr="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472113" y="1990725"/>
            <a:ext cx="3671887" cy="1870075"/>
          </a:xfrm>
        </p:spPr>
      </p:pic>
      <p:pic>
        <p:nvPicPr>
          <p:cNvPr id="15364" name="Picture 4" descr="P93-1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8050" y="4149725"/>
            <a:ext cx="38893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7-8B-3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4149725"/>
            <a:ext cx="37449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7-8B-3-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650" y="1989138"/>
            <a:ext cx="374491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Group 2"/>
          <p:cNvGraphicFramePr>
            <a:graphicFrameLocks noGrp="1"/>
          </p:cNvGraphicFramePr>
          <p:nvPr/>
        </p:nvGraphicFramePr>
        <p:xfrm>
          <a:off x="34925" y="1714500"/>
          <a:ext cx="9074150" cy="4097338"/>
        </p:xfrm>
        <a:graphic>
          <a:graphicData uri="http://schemas.openxmlformats.org/drawingml/2006/table">
            <a:tbl>
              <a:tblPr/>
              <a:tblGrid>
                <a:gridCol w="178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9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Festival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 Spring Festival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lunar January 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dumplings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Christmas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tukey and Christmas cake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give each other presents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 Lantern Festival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lunar January 15th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Thanksgiving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tu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rkey and pumpkin pie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families get together for a big dinner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624" name="Text Box 72"/>
          <p:cNvSpPr txBox="1">
            <a:spLocks noChangeArrowheads="1"/>
          </p:cNvSpPr>
          <p:nvPr/>
        </p:nvSpPr>
        <p:spPr bwMode="auto">
          <a:xfrm>
            <a:off x="6445250" y="2565400"/>
            <a:ext cx="2520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0066"/>
                </a:solidFill>
                <a:latin typeface="Times New Roman" panose="02020603050405020304" pitchFamily="18" charset="0"/>
              </a:rPr>
              <a:t>perform lion and</a:t>
            </a:r>
          </a:p>
          <a:p>
            <a:pPr eaLnBrk="1" hangingPunct="1"/>
            <a:r>
              <a:rPr lang="en-US" altLang="zh-CN" sz="2000" b="1">
                <a:solidFill>
                  <a:srgbClr val="FF0066"/>
                </a:solidFill>
                <a:latin typeface="Times New Roman" panose="02020603050405020304" pitchFamily="18" charset="0"/>
              </a:rPr>
              <a:t> dragon dances </a:t>
            </a:r>
          </a:p>
        </p:txBody>
      </p:sp>
      <p:sp>
        <p:nvSpPr>
          <p:cNvPr id="23625" name="Text Box 73"/>
          <p:cNvSpPr txBox="1">
            <a:spLocks noChangeArrowheads="1"/>
          </p:cNvSpPr>
          <p:nvPr/>
        </p:nvSpPr>
        <p:spPr bwMode="auto">
          <a:xfrm>
            <a:off x="1835150" y="3536950"/>
            <a:ext cx="1889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0066"/>
                </a:solidFill>
                <a:latin typeface="Times New Roman" panose="02020603050405020304" pitchFamily="18" charset="0"/>
              </a:rPr>
              <a:t>December 25th </a:t>
            </a:r>
          </a:p>
        </p:txBody>
      </p:sp>
      <p:sp>
        <p:nvSpPr>
          <p:cNvPr id="23626" name="Text Box 74"/>
          <p:cNvSpPr txBox="1">
            <a:spLocks noChangeArrowheads="1"/>
          </p:cNvSpPr>
          <p:nvPr/>
        </p:nvSpPr>
        <p:spPr bwMode="auto">
          <a:xfrm>
            <a:off x="4211638" y="4365625"/>
            <a:ext cx="20891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0066"/>
                </a:solidFill>
                <a:latin typeface="Times New Roman" panose="02020603050405020304" pitchFamily="18" charset="0"/>
              </a:rPr>
              <a:t>sweet dumplings </a:t>
            </a:r>
          </a:p>
        </p:txBody>
      </p:sp>
      <p:sp>
        <p:nvSpPr>
          <p:cNvPr id="23627" name="Text Box 75"/>
          <p:cNvSpPr txBox="1">
            <a:spLocks noChangeArrowheads="1"/>
          </p:cNvSpPr>
          <p:nvPr/>
        </p:nvSpPr>
        <p:spPr bwMode="auto">
          <a:xfrm>
            <a:off x="6372225" y="4221163"/>
            <a:ext cx="281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0066"/>
                </a:solidFill>
                <a:latin typeface="Times New Roman" panose="02020603050405020304" pitchFamily="18" charset="0"/>
              </a:rPr>
              <a:t>watch  lantern </a:t>
            </a:r>
          </a:p>
          <a:p>
            <a:pPr eaLnBrk="1" hangingPunct="1"/>
            <a:r>
              <a:rPr lang="en-US" altLang="zh-CN" sz="2000" b="1">
                <a:solidFill>
                  <a:srgbClr val="FF0066"/>
                </a:solidFill>
                <a:latin typeface="Times New Roman" panose="02020603050405020304" pitchFamily="18" charset="0"/>
              </a:rPr>
              <a:t>shows and guess riddles </a:t>
            </a:r>
          </a:p>
        </p:txBody>
      </p:sp>
      <p:sp>
        <p:nvSpPr>
          <p:cNvPr id="23628" name="Text Box 76"/>
          <p:cNvSpPr txBox="1">
            <a:spLocks noChangeArrowheads="1"/>
          </p:cNvSpPr>
          <p:nvPr/>
        </p:nvSpPr>
        <p:spPr bwMode="auto">
          <a:xfrm>
            <a:off x="1763713" y="5032375"/>
            <a:ext cx="2058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0066"/>
                </a:solidFill>
                <a:latin typeface="Times New Roman" panose="02020603050405020304" pitchFamily="18" charset="0"/>
              </a:rPr>
              <a:t>the 4th Thursday</a:t>
            </a:r>
          </a:p>
          <a:p>
            <a:pPr eaLnBrk="1" hangingPunct="1"/>
            <a:r>
              <a:rPr lang="en-US" altLang="zh-CN" sz="2000" b="1">
                <a:solidFill>
                  <a:srgbClr val="FF0066"/>
                </a:solidFill>
                <a:latin typeface="Times New Roman" panose="02020603050405020304" pitchFamily="18" charset="0"/>
              </a:rPr>
              <a:t> in November </a:t>
            </a:r>
          </a:p>
        </p:txBody>
      </p:sp>
      <p:sp>
        <p:nvSpPr>
          <p:cNvPr id="25639" name="WordArt 77"/>
          <p:cNvSpPr>
            <a:spLocks noChangeArrowheads="1" noChangeShapeType="1" noTextEdit="1"/>
          </p:cNvSpPr>
          <p:nvPr/>
        </p:nvSpPr>
        <p:spPr bwMode="auto">
          <a:xfrm>
            <a:off x="0" y="500063"/>
            <a:ext cx="9144000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Complete the table and retell the festivals according to the form.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24" grpId="0"/>
      <p:bldP spid="23625" grpId="0"/>
      <p:bldP spid="23626" grpId="0"/>
      <p:bldP spid="23627" grpId="0"/>
      <p:bldP spid="23628" grpId="0"/>
      <p:bldP spid="256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28625" y="4000500"/>
            <a:ext cx="83518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</a:rPr>
              <a:t>Easter (a Sunday in March or April)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Many people 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believe</a:t>
            </a:r>
            <a:r>
              <a:rPr lang="en-US" altLang="zh-CN" sz="2800" b="1" dirty="0">
                <a:latin typeface="Times New Roman" panose="02020603050405020304" pitchFamily="18" charset="0"/>
              </a:rPr>
              <a:t> Christ came back to ___ on Easter Day. People make Easter _____to celebrate the festival.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786563" y="4643438"/>
            <a:ext cx="657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life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429250" y="5143500"/>
            <a:ext cx="8334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eggs</a:t>
            </a:r>
          </a:p>
        </p:txBody>
      </p:sp>
      <p:pic>
        <p:nvPicPr>
          <p:cNvPr id="24581" name="Picture 5" descr="182333_084649018802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450975"/>
            <a:ext cx="3816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p94-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2625" y="1449388"/>
            <a:ext cx="381635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0" y="188913"/>
            <a:ext cx="9001125" cy="82391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 dirty="0"/>
              <a:t>Look, listen and circle the names of festivals. Then listen again and complete the sentences.</a:t>
            </a:r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2428875" y="214313"/>
            <a:ext cx="935038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2" name="SectionA课文录音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28625"/>
            <a:ext cx="5095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73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4578" grpId="0"/>
      <p:bldP spid="24579" grpId="0"/>
      <p:bldP spid="245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95288" y="4221163"/>
            <a:ext cx="842486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</a:rPr>
              <a:t>Mother’s Day (the second Sunday in May)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People show their love for their mothers by giving _____ and other _______. And they often go to a restaurant for dinner.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3850" y="5300663"/>
            <a:ext cx="1011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cards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771775" y="5373688"/>
            <a:ext cx="14462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presents</a:t>
            </a:r>
          </a:p>
        </p:txBody>
      </p:sp>
      <p:pic>
        <p:nvPicPr>
          <p:cNvPr id="25605" name="Picture 5" descr="cartoon_mother_day_lovely_children_illustraion_60399_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268413"/>
            <a:ext cx="395922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p94-2-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125538"/>
            <a:ext cx="38893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256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12775" y="3933825"/>
            <a:ext cx="80645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Teachers’ Day   (September 10th)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give ______  _______ to their teachers.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843213" y="4510088"/>
            <a:ext cx="7953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best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924300" y="4508500"/>
            <a:ext cx="1169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wishes</a:t>
            </a:r>
          </a:p>
        </p:txBody>
      </p:sp>
      <p:pic>
        <p:nvPicPr>
          <p:cNvPr id="26629" name="Picture 5" descr="0019b93bd68d0df2bbbc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196975"/>
            <a:ext cx="29511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bde6071f57c80e21314e153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1125538"/>
            <a:ext cx="21367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Topic 3-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125538"/>
            <a:ext cx="1944687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  <p:bldP spid="266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11188" y="3857625"/>
            <a:ext cx="82089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The Mid-autumn Festival (lunar August 15th)</a:t>
            </a:r>
            <a:r>
              <a:rPr lang="zh-CN" altLang="en-US" sz="2800" b="1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____ this day people eat </a:t>
            </a:r>
            <a:r>
              <a:rPr lang="zh-CN" altLang="en-US" sz="2800" b="1">
                <a:solidFill>
                  <a:srgbClr val="FF3399"/>
                </a:solidFill>
                <a:latin typeface="Times New Roman" panose="02020603050405020304" pitchFamily="18" charset="0"/>
              </a:rPr>
              <a:t>mooncake</a:t>
            </a:r>
            <a:r>
              <a:rPr lang="zh-CN" altLang="en-US" sz="2800" b="1">
                <a:latin typeface="Times New Roman" panose="02020603050405020304" pitchFamily="18" charset="0"/>
              </a:rPr>
              <a:t>s and _____ the bright </a:t>
            </a:r>
            <a:r>
              <a:rPr lang="zh-CN" altLang="en-US" sz="2800" b="1">
                <a:solidFill>
                  <a:srgbClr val="FF3399"/>
                </a:solidFill>
                <a:latin typeface="Times New Roman" panose="02020603050405020304" pitchFamily="18" charset="0"/>
              </a:rPr>
              <a:t>full moon</a:t>
            </a:r>
            <a:r>
              <a:rPr lang="zh-CN" altLang="en-US" sz="2800" b="1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7651" name="Picture 3" descr="852731_130555051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1196975"/>
            <a:ext cx="32575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12725" y="3087688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00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00100" y="4508500"/>
            <a:ext cx="746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On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732588" y="4495800"/>
            <a:ext cx="10128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enjoy</a:t>
            </a:r>
          </a:p>
        </p:txBody>
      </p:sp>
      <p:pic>
        <p:nvPicPr>
          <p:cNvPr id="27655" name="Picture 7" descr="P94-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1196975"/>
            <a:ext cx="33115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3636963" y="5589588"/>
            <a:ext cx="2519362" cy="647700"/>
          </a:xfrm>
          <a:prstGeom prst="wedgeEllipseCallout">
            <a:avLst>
              <a:gd name="adj1" fmla="val -85093"/>
              <a:gd name="adj2" fmla="val -579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3200" b="1">
                <a:ea typeface="楷体_GB2312" pitchFamily="49" charset="-122"/>
              </a:rPr>
              <a:t>圆月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3" grpId="0"/>
      <p:bldP spid="27654" grpId="0"/>
      <p:bldP spid="2765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260475" y="0"/>
            <a:ext cx="7669213" cy="94615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>
              <a:buFontTx/>
              <a:buNone/>
              <a:tabLst>
                <a:tab pos="328295" algn="l"/>
              </a:tabLst>
              <a:defRPr/>
            </a:pPr>
            <a:r>
              <a:rPr lang="en-US" altLang="zh-CN" sz="2800" b="1" dirty="0">
                <a:solidFill>
                  <a:srgbClr val="FF0000"/>
                </a:solidFill>
              </a:rPr>
              <a:t>Please make a survey about your favorite festival and fill out the form.</a:t>
            </a:r>
          </a:p>
        </p:txBody>
      </p:sp>
      <p:graphicFrame>
        <p:nvGraphicFramePr>
          <p:cNvPr id="28675" name="Group 3"/>
          <p:cNvGraphicFramePr>
            <a:graphicFrameLocks noGrp="1"/>
          </p:cNvGraphicFramePr>
          <p:nvPr/>
        </p:nvGraphicFramePr>
        <p:xfrm>
          <a:off x="612775" y="1628775"/>
          <a:ext cx="7705725" cy="2520951"/>
        </p:xfrm>
        <a:graphic>
          <a:graphicData uri="http://schemas.openxmlformats.org/drawingml/2006/table">
            <a:tbl>
              <a:tblPr/>
              <a:tblGrid>
                <a:gridCol w="175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9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0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7025" algn="l"/>
                        </a:tabLst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7025" algn="l"/>
                        </a:tabLst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Favorite festival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7025" algn="l"/>
                        </a:tabLst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612775" y="4156075"/>
            <a:ext cx="856773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328295" algn="l"/>
              </a:tabLst>
            </a:pP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Example:</a:t>
            </a:r>
            <a:endParaRPr lang="zh-CN" alt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28295" algn="l"/>
              </a:tabLst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A: What</a:t>
            </a:r>
            <a:r>
              <a:rPr lang="en-GB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 your favorite festival?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tabLst>
                <a:tab pos="328295" algn="l"/>
              </a:tabLst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B: Christmas.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tabLst>
                <a:tab pos="328295" algn="l"/>
              </a:tabLst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A: Why?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tabLst>
                <a:tab pos="328295" algn="l"/>
              </a:tabLst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B: I like presents. And I can send cards to my friends.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9388" y="223838"/>
            <a:ext cx="7180262" cy="636587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rgbClr val="FF0066"/>
            </a:solidFill>
            <a:miter lim="800000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/>
              <a:t>Read the following dates in English.</a:t>
            </a: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323850" y="1700213"/>
            <a:ext cx="2303463" cy="266541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3600" b="1"/>
              <a:t>2012</a:t>
            </a:r>
          </a:p>
          <a:p>
            <a:pPr algn="ctr"/>
            <a:r>
              <a:rPr lang="zh-CN" altLang="en-US" sz="3600" b="1"/>
              <a:t>9月10日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3348038" y="1627188"/>
            <a:ext cx="2303462" cy="266541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3600" b="1"/>
              <a:t>2012</a:t>
            </a:r>
          </a:p>
          <a:p>
            <a:pPr algn="ctr"/>
            <a:r>
              <a:rPr lang="zh-CN" altLang="en-US" sz="3600" b="1"/>
              <a:t>12月25日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6229350" y="1627188"/>
            <a:ext cx="2301875" cy="266541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3600" b="1"/>
              <a:t>2013</a:t>
            </a:r>
          </a:p>
          <a:p>
            <a:pPr algn="ctr"/>
            <a:r>
              <a:rPr lang="zh-CN" altLang="en-US" sz="3600" b="1"/>
              <a:t>2月21日</a:t>
            </a:r>
          </a:p>
          <a:p>
            <a:pPr algn="ctr"/>
            <a:r>
              <a:rPr lang="zh-CN" altLang="en-US" sz="3600" b="1"/>
              <a:t>正月十五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 flipH="1">
            <a:off x="2555875" y="5157788"/>
            <a:ext cx="4968875" cy="1008062"/>
          </a:xfrm>
          <a:prstGeom prst="wedgeEllipseCallout">
            <a:avLst>
              <a:gd name="adj1" fmla="val -49222"/>
              <a:gd name="adj2" fmla="val -1863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</a:rPr>
              <a:t>It's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lunar</a:t>
            </a:r>
            <a:r>
              <a:rPr lang="zh-CN" altLang="en-US" sz="3200" b="1" dirty="0">
                <a:latin typeface="Times New Roman" panose="02020603050405020304" pitchFamily="18" charset="0"/>
              </a:rPr>
              <a:t> January 15th.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ldLvl="0" animBg="1"/>
      <p:bldP spid="15364" grpId="0" bldLvl="0" animBg="1"/>
      <p:bldP spid="15365" grpId="0" bldLvl="0" animBg="1"/>
      <p:bldP spid="15366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42875" y="2786063"/>
            <a:ext cx="8786813" cy="2214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188913"/>
            <a:ext cx="8928100" cy="1563687"/>
          </a:xfrm>
          <a:solidFill>
            <a:srgbClr val="FFFFFF"/>
          </a:solidFill>
        </p:spPr>
        <p:txBody>
          <a:bodyPr/>
          <a:lstStyle/>
          <a:p>
            <a:pPr algn="l"/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read the following words aloud. Pay attention to the pronunciations of the colored parts.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/>
        </p:nvSpPr>
        <p:spPr bwMode="auto">
          <a:xfrm>
            <a:off x="285750" y="2571750"/>
            <a:ext cx="856773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</a:pPr>
            <a:r>
              <a:rPr lang="zh-CN" altLang="en-US" sz="3600" b="1">
                <a:latin typeface="Times New Roman" panose="02020603050405020304" pitchFamily="18" charset="0"/>
              </a:rPr>
              <a:t>sin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gle</a:t>
            </a:r>
            <a:r>
              <a:rPr lang="zh-CN" altLang="en-US" sz="3600" b="1">
                <a:latin typeface="Times New Roman" panose="02020603050405020304" pitchFamily="18" charset="0"/>
              </a:rPr>
              <a:t>  lit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tle</a:t>
            </a:r>
            <a:r>
              <a:rPr lang="zh-CN" altLang="en-US" sz="3600" b="1">
                <a:latin typeface="Times New Roman" panose="02020603050405020304" pitchFamily="18" charset="0"/>
              </a:rPr>
              <a:t>   ta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ble</a:t>
            </a:r>
            <a:r>
              <a:rPr lang="zh-CN" altLang="en-US" sz="3600" b="1">
                <a:latin typeface="Times New Roman" panose="02020603050405020304" pitchFamily="18" charset="0"/>
              </a:rPr>
              <a:t>    peo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ple</a:t>
            </a:r>
            <a:r>
              <a:rPr lang="zh-CN" altLang="en-US" sz="3600" b="1">
                <a:latin typeface="Times New Roman" panose="02020603050405020304" pitchFamily="18" charset="0"/>
              </a:rPr>
              <a:t>   mid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dle</a:t>
            </a:r>
            <a:r>
              <a:rPr lang="zh-CN" altLang="en-US" sz="3600" b="1">
                <a:latin typeface="Times New Roman" panose="02020603050405020304" pitchFamily="18" charset="0"/>
              </a:rPr>
              <a:t>  un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cle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</a:pPr>
            <a:r>
              <a:rPr lang="zh-CN" altLang="en-US" sz="3600" b="1">
                <a:latin typeface="Times New Roman" panose="02020603050405020304" pitchFamily="18" charset="0"/>
              </a:rPr>
              <a:t>of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ten</a:t>
            </a:r>
            <a:r>
              <a:rPr lang="zh-CN" altLang="en-US" sz="3600" b="1">
                <a:latin typeface="Times New Roman" panose="02020603050405020304" pitchFamily="18" charset="0"/>
              </a:rPr>
              <a:t>   lis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ten</a:t>
            </a:r>
            <a:r>
              <a:rPr lang="zh-CN" altLang="en-US" sz="3600" b="1">
                <a:latin typeface="Times New Roman" panose="02020603050405020304" pitchFamily="18" charset="0"/>
              </a:rPr>
              <a:t>  les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son</a:t>
            </a:r>
            <a:r>
              <a:rPr lang="zh-CN" altLang="en-US" sz="3600" b="1">
                <a:latin typeface="Times New Roman" panose="02020603050405020304" pitchFamily="18" charset="0"/>
              </a:rPr>
              <a:t>  cou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sin</a:t>
            </a:r>
            <a:r>
              <a:rPr lang="zh-CN" altLang="en-US" sz="3600" b="1">
                <a:latin typeface="Times New Roman" panose="02020603050405020304" pitchFamily="18" charset="0"/>
              </a:rPr>
              <a:t>   ba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sin</a:t>
            </a:r>
            <a:r>
              <a:rPr lang="zh-CN" altLang="en-US" sz="3600" b="1">
                <a:latin typeface="Times New Roman" panose="02020603050405020304" pitchFamily="18" charset="0"/>
              </a:rPr>
              <a:t>    se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ven</a:t>
            </a:r>
          </a:p>
        </p:txBody>
      </p:sp>
      <p:pic>
        <p:nvPicPr>
          <p:cNvPr id="8" name="SectionA课文录音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1000125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2643188" y="928688"/>
            <a:ext cx="267176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Summary</a:t>
            </a:r>
            <a:endParaRPr lang="zh-CN" altLang="en-US" sz="3600" b="1" kern="10" dirty="0">
              <a:ln w="12700">
                <a:noFill/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28625" y="1928813"/>
            <a:ext cx="756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GB" altLang="en-US" sz="3200" b="1" dirty="0">
                <a:latin typeface="Times New Roman" panose="02020603050405020304" pitchFamily="18" charset="0"/>
              </a:rPr>
              <a:t>1. </a:t>
            </a:r>
            <a:r>
              <a:rPr lang="zh-CN" altLang="en-US" sz="3200" b="1" dirty="0">
                <a:latin typeface="Times New Roman" panose="02020603050405020304" pitchFamily="18" charset="0"/>
              </a:rPr>
              <a:t>Learn the names of festivals:</a:t>
            </a:r>
          </a:p>
          <a:p>
            <a:pPr eaLnBrk="1" hangingPunct="1"/>
            <a:r>
              <a:rPr lang="zh-CN" altLang="en-US" sz="2800" dirty="0">
                <a:latin typeface="Times New Roman" panose="02020603050405020304" pitchFamily="18" charset="0"/>
              </a:rPr>
              <a:t>    The Spring Festival, Christmas, Lantern</a:t>
            </a:r>
          </a:p>
          <a:p>
            <a:pPr eaLnBrk="1" hangingPunct="1"/>
            <a:r>
              <a:rPr lang="zh-CN" altLang="en-US" sz="2800" dirty="0">
                <a:latin typeface="Times New Roman" panose="02020603050405020304" pitchFamily="18" charset="0"/>
              </a:rPr>
              <a:t>     Festival,  Thanksgiving, the Mid-autumn</a:t>
            </a:r>
          </a:p>
          <a:p>
            <a:pPr eaLnBrk="1" hangingPunct="1"/>
            <a:r>
              <a:rPr lang="zh-CN" altLang="en-US" sz="2800" dirty="0">
                <a:latin typeface="Times New Roman" panose="02020603050405020304" pitchFamily="18" charset="0"/>
              </a:rPr>
              <a:t>     Festival, Easter</a:t>
            </a:r>
            <a:endParaRPr lang="en-GB" altLang="en-US" sz="28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GB" altLang="en-US" sz="3200" b="1" dirty="0">
                <a:latin typeface="Times New Roman" panose="02020603050405020304" pitchFamily="18" charset="0"/>
              </a:rPr>
              <a:t>2. </a:t>
            </a:r>
            <a:r>
              <a:rPr lang="zh-CN" altLang="en-US" sz="3200" b="1" dirty="0">
                <a:latin typeface="Times New Roman" panose="02020603050405020304" pitchFamily="18" charset="0"/>
              </a:rPr>
              <a:t>Learn other new words and phrases.</a:t>
            </a:r>
          </a:p>
          <a:p>
            <a:pPr eaLnBrk="1" hangingPunct="1"/>
            <a:r>
              <a:rPr lang="zh-CN" altLang="en-US" sz="2800" dirty="0">
                <a:latin typeface="Times New Roman" panose="02020603050405020304" pitchFamily="18" charset="0"/>
              </a:rPr>
              <a:t>     dumpling, good luck, believe, full moon</a:t>
            </a:r>
          </a:p>
          <a:p>
            <a:pPr eaLnBrk="1" hangingPunct="1"/>
            <a:r>
              <a:rPr lang="zh-CN" altLang="en-US" sz="3200" b="1" dirty="0">
                <a:latin typeface="Times New Roman" panose="02020603050405020304" pitchFamily="18" charset="0"/>
              </a:rPr>
              <a:t>3. Talk about holidays and festivals.</a:t>
            </a:r>
          </a:p>
          <a:p>
            <a:pPr eaLnBrk="1" hangingPunct="1"/>
            <a:endParaRPr lang="zh-CN" altLang="en-US" sz="2800" b="1" i="1" dirty="0">
              <a:latin typeface="Times New Roman" panose="02020603050405020304" pitchFamily="18" charset="0"/>
            </a:endParaRPr>
          </a:p>
          <a:p>
            <a:pPr eaLnBrk="1" hangingPunct="1"/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33413" y="2060575"/>
            <a:ext cx="8510587" cy="2520950"/>
          </a:xfrm>
          <a:solidFill>
            <a:srgbClr val="FFFFFF"/>
          </a:solidFill>
        </p:spPr>
        <p:txBody>
          <a:bodyPr/>
          <a:lstStyle/>
          <a:p>
            <a:pPr>
              <a:buFontTx/>
              <a:buNone/>
            </a:pPr>
            <a:r>
              <a:rPr lang="zh-CN" altLang="en-US" b="1" dirty="0">
                <a:solidFill>
                  <a:srgbClr val="0000FF"/>
                </a:solidFill>
              </a:rPr>
              <a:t>1.Read 1a and 2, try to retell them.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zh-CN" altLang="en-US" b="1" dirty="0">
                <a:solidFill>
                  <a:srgbClr val="0000FF"/>
                </a:solidFill>
              </a:rPr>
              <a:t>2.Finish Section A in your workbook</a:t>
            </a:r>
            <a:r>
              <a:rPr lang="zh-CN" altLang="en-US" b="1" dirty="0" smtClean="0">
                <a:solidFill>
                  <a:srgbClr val="0000FF"/>
                </a:solidFill>
              </a:rPr>
              <a:t>. </a:t>
            </a:r>
            <a:endParaRPr lang="zh-CN" altLang="en-US" b="1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339975" y="836613"/>
            <a:ext cx="3384550" cy="88423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FF"/>
            </a:solidFill>
            <a:miter lim="800000"/>
          </a:ln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en-US" altLang="zh-CN" sz="4000" b="1" dirty="0">
                <a:solidFill>
                  <a:srgbClr val="0000FF"/>
                </a:solidFill>
              </a:rPr>
              <a:t>Homework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  <p:bldP spid="3174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3752541_103914055385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75" y="1285875"/>
            <a:ext cx="51593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571750" y="5715000"/>
            <a:ext cx="4441825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</a:rPr>
              <a:t>The Spring Festival</a:t>
            </a:r>
          </a:p>
        </p:txBody>
      </p:sp>
      <p:sp>
        <p:nvSpPr>
          <p:cNvPr id="5124" name="WordArt 12"/>
          <p:cNvSpPr>
            <a:spLocks noChangeArrowheads="1" noChangeShapeType="1" noTextEdit="1"/>
          </p:cNvSpPr>
          <p:nvPr/>
        </p:nvSpPr>
        <p:spPr bwMode="auto">
          <a:xfrm>
            <a:off x="260349" y="485775"/>
            <a:ext cx="83534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Look at the pictures, and say out the festivals.</a:t>
            </a:r>
            <a:endParaRPr lang="zh-CN" altLang="en-US" sz="3600" b="1" kern="10" dirty="0">
              <a:ln w="12700">
                <a:noFill/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852731_130555051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75" y="785813"/>
            <a:ext cx="59753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000250" y="4857750"/>
            <a:ext cx="55419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</a:rPr>
              <a:t>The Mid-autumn Festival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3597811_113231013466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571500"/>
            <a:ext cx="6481762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714750" y="5214938"/>
            <a:ext cx="221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</a:rPr>
              <a:t>Christmas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01a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642938"/>
            <a:ext cx="55641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928938" y="5429250"/>
            <a:ext cx="3143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</a:rPr>
              <a:t>Thanksgiving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9100414a-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857250"/>
            <a:ext cx="54578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357438" y="5000625"/>
            <a:ext cx="4625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</a:rPr>
              <a:t>The Lantern Festival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95288" y="2060575"/>
            <a:ext cx="33940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</a:rPr>
              <a:t>A:What festival is it?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68313" y="2708275"/>
            <a:ext cx="4095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B:It’s 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the 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 Festival.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30213" y="3279775"/>
            <a:ext cx="49260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</a:rPr>
              <a:t>A:When is the Spring Festival?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95288" y="4622800"/>
            <a:ext cx="6838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</a:rPr>
              <a:t>A:How do we celebrate the Spring Festival?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68313" y="3975100"/>
            <a:ext cx="4835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B:It’s in January or February.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95288" y="5229225"/>
            <a:ext cx="7558087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B:Chinese people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eat</a:t>
            </a:r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 dumpling</a:t>
            </a:r>
            <a:r>
              <a:rPr lang="zh-CN" altLang="en-US" sz="2800" b="1" u="sng">
                <a:solidFill>
                  <a:schemeClr val="accent2"/>
                </a:solidFill>
                <a:latin typeface="Times New Roman" panose="02020603050405020304" pitchFamily="18" charset="0"/>
              </a:rPr>
              <a:t>s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and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perform </a:t>
            </a:r>
          </a:p>
          <a:p>
            <a:pPr>
              <a:lnSpc>
                <a:spcPct val="120000"/>
              </a:lnSpc>
            </a:pPr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lion and dragon dances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7416" name="Picture 8" descr="未命名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5250" y="2206625"/>
            <a:ext cx="26543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7308850" y="4652963"/>
            <a:ext cx="1296988" cy="503237"/>
          </a:xfrm>
          <a:prstGeom prst="wedgeRoundRectCallout">
            <a:avLst>
              <a:gd name="adj1" fmla="val -217199"/>
              <a:gd name="adj2" fmla="val 113722"/>
              <a:gd name="adj3" fmla="val 16667"/>
            </a:avLst>
          </a:prstGeom>
          <a:solidFill>
            <a:srgbClr val="FFFFCC"/>
          </a:solidFill>
          <a:ln w="38100">
            <a:solidFill>
              <a:srgbClr val="FF9900"/>
            </a:solidFill>
            <a:prstDash val="sysDot"/>
            <a:miter lim="800000"/>
          </a:ln>
        </p:spPr>
        <p:txBody>
          <a:bodyPr/>
          <a:lstStyle/>
          <a:p>
            <a:pPr algn="ctr"/>
            <a:r>
              <a:rPr lang="zh-CN" altLang="en-US" b="1">
                <a:solidFill>
                  <a:srgbClr val="993300"/>
                </a:solidFill>
                <a:latin typeface="Times New Roman" panose="02020603050405020304" pitchFamily="18" charset="0"/>
              </a:rPr>
              <a:t>吃饺子</a:t>
            </a: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5724525" y="6092825"/>
            <a:ext cx="1944688" cy="503238"/>
          </a:xfrm>
          <a:prstGeom prst="wedgeRoundRectCallout">
            <a:avLst>
              <a:gd name="adj1" fmla="val -128204"/>
              <a:gd name="adj2" fmla="val -14986"/>
              <a:gd name="adj3" fmla="val 16667"/>
            </a:avLst>
          </a:prstGeom>
          <a:solidFill>
            <a:srgbClr val="FFFFCC"/>
          </a:solidFill>
          <a:ln w="38100">
            <a:solidFill>
              <a:srgbClr val="FF9900"/>
            </a:solidFill>
            <a:prstDash val="sysDot"/>
            <a:miter lim="800000"/>
          </a:ln>
        </p:spPr>
        <p:txBody>
          <a:bodyPr/>
          <a:lstStyle/>
          <a:p>
            <a:pPr algn="ctr"/>
            <a:r>
              <a:rPr lang="zh-CN" altLang="en-US" b="1">
                <a:solidFill>
                  <a:srgbClr val="993300"/>
                </a:solidFill>
                <a:latin typeface="Times New Roman" panose="02020603050405020304" pitchFamily="18" charset="0"/>
              </a:rPr>
              <a:t>舞狮和舞龙</a:t>
            </a:r>
          </a:p>
        </p:txBody>
      </p:sp>
      <p:pic>
        <p:nvPicPr>
          <p:cNvPr id="17419" name="Picture 11" descr="8545580292946812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8338" y="44450"/>
            <a:ext cx="30924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126210836647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44450"/>
            <a:ext cx="288448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188757119382339737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5250" y="44450"/>
            <a:ext cx="25193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  <p:bldP spid="17414" grpId="0"/>
      <p:bldP spid="17415" grpId="0"/>
      <p:bldP spid="17417" grpId="0" bldLvl="0" animBg="1"/>
      <p:bldP spid="174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68313" y="2636838"/>
            <a:ext cx="37306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A: When is Christmas?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68313" y="3787775"/>
            <a:ext cx="66976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A: How do the people celebrate Christmas?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68313" y="3213100"/>
            <a:ext cx="408463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It’s on December 25th.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68313" y="4941888"/>
            <a:ext cx="907256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B:They  often eat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turkey</a:t>
            </a: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and Christmas cakes and give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each other</a:t>
            </a: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presents.</a:t>
            </a:r>
          </a:p>
        </p:txBody>
      </p:sp>
      <p:pic>
        <p:nvPicPr>
          <p:cNvPr id="18438" name="Picture 6" descr="3597811_113231013466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0538" y="117475"/>
            <a:ext cx="39370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130041335063SKKPc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8050" y="117475"/>
            <a:ext cx="40306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858000" y="142875"/>
            <a:ext cx="16287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turkey</a:t>
            </a: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1763713" y="6210300"/>
            <a:ext cx="2233612" cy="647700"/>
          </a:xfrm>
          <a:prstGeom prst="wedgeEllipseCallout">
            <a:avLst>
              <a:gd name="adj1" fmla="val -46731"/>
              <a:gd name="adj2" fmla="val -1026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400" b="1">
                <a:ea typeface="楷体_GB2312" pitchFamily="49" charset="-122"/>
              </a:rPr>
              <a:t>彼此、相互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6" grpId="0"/>
      <p:bldP spid="18437" grpId="0"/>
      <p:bldP spid="18440" grpId="0" bldLvl="0"/>
      <p:bldP spid="18441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660</Words>
  <Application>Microsoft Office PowerPoint</Application>
  <PresentationFormat>全屏显示(4:3)</PresentationFormat>
  <Paragraphs>119</Paragraphs>
  <Slides>22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楷体_GB2312</vt:lpstr>
      <vt:lpstr>宋体</vt:lpstr>
      <vt:lpstr>微软雅黑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Listen and read the following words aloud. Pay attention to the pronunciations of the colored parts.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2011-09-13T11:12:00Z</dcterms:created>
  <dcterms:modified xsi:type="dcterms:W3CDTF">2023-01-17T00:45:55Z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4AC495488AFB4FFA928737420639F3CC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