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831BB-683A-4333-BA6C-9F7102BD3D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67BD7-4EB1-44FE-830D-C3F54674EB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7BD7-4EB1-44FE-830D-C3F54674EBE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00981-5680-418E-978E-F2FAE78304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AFF58-6152-479F-B4F4-BEB718CEDE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D4F09-0B9E-4D93-8B54-4599A5022A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5C6225-5EC6-4279-A1EA-2C32BC5738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6B97E-FEEB-4545-BC77-1856141150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14EFE-F99A-48CE-BD72-5AE183B1F0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97CB4-7D8D-4A99-995D-5A44EB9F8D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EB8D4-0F50-43A9-B8E3-082981C22A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D2252-5887-4583-8E8B-6190AF138F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EFEE0-51F4-466B-9D8E-71092462E2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6204D-0E90-41DD-BFFE-07F0D1ECAD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FCC19-B4E8-4C86-B0B8-E43BD14331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F647BBA-D9BE-41B2-9A9C-41BFFAB2E4B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-12700" y="832435"/>
            <a:ext cx="9182100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4400" b="1" dirty="0" smtClean="0">
                <a:latin typeface="Times New Roman" panose="02020603050405020304" pitchFamily="18" charset="0"/>
              </a:rPr>
              <a:t>Unit 1</a:t>
            </a:r>
          </a:p>
          <a:p>
            <a:pPr>
              <a:lnSpc>
                <a:spcPct val="130000"/>
              </a:lnSpc>
            </a:pPr>
            <a:r>
              <a:rPr lang="en-US" altLang="zh-CN" sz="6600" b="1" dirty="0" smtClean="0">
                <a:latin typeface="Minion Pro Cond" pitchFamily="18" charset="0"/>
              </a:rPr>
              <a:t>Past and Present</a:t>
            </a:r>
          </a:p>
        </p:txBody>
      </p:sp>
      <p:sp>
        <p:nvSpPr>
          <p:cNvPr id="2" name="矩形 1"/>
          <p:cNvSpPr/>
          <p:nvPr/>
        </p:nvSpPr>
        <p:spPr>
          <a:xfrm>
            <a:off x="-12700" y="3352800"/>
            <a:ext cx="9182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Batang" pitchFamily="18" charset="-127"/>
              </a:rPr>
              <a:t>Reading I</a:t>
            </a:r>
            <a:endParaRPr lang="en-US" altLang="zh-CN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Batang" pitchFamily="18" charset="-127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2052" y="5181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3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95288" y="503238"/>
            <a:ext cx="8382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3.  Say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or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, according to the interview.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11188" y="1216025"/>
            <a:ext cx="8208962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1) Mr. Chen knows Sunshine Town very well.                                                 (     )</a:t>
            </a:r>
          </a:p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2) He moved into Sunshine Town in 1965.</a:t>
            </a:r>
          </a:p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                                                    (     )</a:t>
            </a:r>
          </a:p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3) He got married last year.              (     )</a:t>
            </a:r>
          </a:p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4) Mr. Chen moved out of Sunshine  </a:t>
            </a:r>
          </a:p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Town when he got married.          (     )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827963" y="1952625"/>
            <a:ext cx="488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7853363" y="3386138"/>
            <a:ext cx="4635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7853363" y="4113213"/>
            <a:ext cx="4635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924800" y="5575300"/>
            <a:ext cx="4635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7235825" y="3376613"/>
            <a:ext cx="1584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4284663" y="4816475"/>
            <a:ext cx="1657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3203575" y="5516563"/>
            <a:ext cx="43926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V="1">
            <a:off x="1116013" y="6237288"/>
            <a:ext cx="1081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utoUpdateAnimBg="0"/>
      <p:bldP spid="82948" grpId="0" autoUpdateAnimBg="0"/>
      <p:bldP spid="82949" grpId="0" autoUpdateAnimBg="0"/>
      <p:bldP spid="82950" grpId="0" autoUpdateAnimBg="0"/>
      <p:bldP spid="82951" grpId="0" autoUpdateAnimBg="0"/>
      <p:bldP spid="82952" grpId="0" animBg="1"/>
      <p:bldP spid="82953" grpId="0" animBg="1"/>
      <p:bldP spid="82954" grpId="0" animBg="1"/>
      <p:bldP spid="829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783637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0225" indent="-5302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283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748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9740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1937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765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337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909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48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5) In the past, 30,000 people lived in Sun-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shine Town.                                    (     )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6) Mr. Chen and his old friends meet in the new park to play cards and Chinese chess.                                               (     ) 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7431088" y="1927225"/>
            <a:ext cx="488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7467600" y="4086225"/>
            <a:ext cx="4889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pic>
        <p:nvPicPr>
          <p:cNvPr id="83973" name="Picture 5" descr="图片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4854575"/>
            <a:ext cx="244951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Group 2"/>
          <p:cNvGraphicFramePr>
            <a:graphicFrameLocks noGrp="1"/>
          </p:cNvGraphicFramePr>
          <p:nvPr/>
        </p:nvGraphicFramePr>
        <p:xfrm>
          <a:off x="323850" y="457200"/>
          <a:ext cx="8443913" cy="589121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the past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people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we have there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pollution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230438" y="2643188"/>
            <a:ext cx="6589712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some small restaurants, shops, market stalls, a small post office and an old cinema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2268538" y="4724400"/>
            <a:ext cx="6553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The pollution was terrible.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It killed fish and plants.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2268538" y="1116013"/>
            <a:ext cx="6516687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30,000 people lived in Sunshine  Town.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1" grpId="0" autoUpdateAnimBg="0"/>
      <p:bldP spid="85012" grpId="0" autoUpdateAnimBg="0"/>
      <p:bldP spid="8501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Group 2"/>
          <p:cNvGraphicFramePr>
            <a:graphicFrameLocks noGrp="1"/>
          </p:cNvGraphicFramePr>
          <p:nvPr/>
        </p:nvGraphicFramePr>
        <p:xfrm>
          <a:off x="433388" y="549275"/>
          <a:ext cx="8315325" cy="4985385"/>
        </p:xfrm>
        <a:graphic>
          <a:graphicData uri="http://schemas.openxmlformats.org/drawingml/2006/table">
            <a:tbl>
              <a:tblPr/>
              <a:tblGrid>
                <a:gridCol w="233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  present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people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we have there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pollution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827088" y="5667375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i="1">
                <a:latin typeface="Times New Roman" panose="02020603050405020304" pitchFamily="18" charset="0"/>
              </a:rPr>
              <a:t>Does Mr. Chen like the great changes?</a:t>
            </a:r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2771775" y="1187450"/>
            <a:ext cx="583247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Many people moved out to other areas.</a:t>
            </a: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2844800" y="2628900"/>
            <a:ext cx="575945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 park, a large shopping mall, and a theater</a:t>
            </a:r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2843213" y="4221163"/>
            <a:ext cx="583247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It’s much cleaner.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utoUpdateAnimBg="0"/>
      <p:bldP spid="86036" grpId="0" autoUpdateAnimBg="0"/>
      <p:bldP spid="86037" grpId="0" autoUpdateAnimBg="0"/>
      <p:bldP spid="8603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22288" y="1062038"/>
            <a:ext cx="81534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1F2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1. since   ______      2. married ______       3. dump  ______      4. realized ______    5. reduce ______      6. open space______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7. lonely  ______ 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87450" y="3725863"/>
            <a:ext cx="72009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A. a large area without buildings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B. from a time in the past until now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C. got to know and understand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    something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81025" y="374650"/>
            <a:ext cx="7432675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你知道这些单词或短语的意思吗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873375" y="1093788"/>
            <a:ext cx="8382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931025" y="1701800"/>
            <a:ext cx="838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673975" y="2420938"/>
            <a:ext cx="8382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7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autoUpdateAnimBg="0"/>
      <p:bldP spid="87044" grpId="0" autoUpdateAnimBg="0"/>
      <p:bldP spid="87045" grpId="0" build="p" autoUpdateAnimBg="0"/>
      <p:bldP spid="87046" grpId="0" build="p" autoUpdateAnimBg="0"/>
      <p:bldP spid="870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87363" y="549275"/>
            <a:ext cx="81534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1F2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1. since   ______      2. married ______       3. dump  ______      4. realized ______    5. reduce ______      6. open space______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7. lonely  ______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773363" y="517525"/>
            <a:ext cx="838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992938" y="1238250"/>
            <a:ext cx="838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7545388" y="1885950"/>
            <a:ext cx="838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68313" y="3216275"/>
            <a:ext cx="8723312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3730" indent="-6337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2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925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D. throw away something you don’t want, especially in a place which is not suitable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E. unhappy because of being alone 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725738" y="1196975"/>
            <a:ext cx="8382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700338" y="2513013"/>
            <a:ext cx="8382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  <p:bldP spid="88068" grpId="0" autoUpdateAnimBg="0"/>
      <p:bldP spid="88069" grpId="0" autoUpdateAnimBg="0"/>
      <p:bldP spid="88070" grpId="0" autoUpdateAnimBg="0"/>
      <p:bldP spid="88071" grpId="0" build="p" autoUpdateAnimBg="0"/>
      <p:bldP spid="8807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420688" y="3492500"/>
            <a:ext cx="811212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33730" indent="-6337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2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925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F. having a husband or a wife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G. make something less or small in size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87363" y="476250"/>
            <a:ext cx="81534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1F2F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9933FF"/>
                </a:solidFill>
                <a:latin typeface="Times New Roman" panose="02020603050405020304" pitchFamily="18" charset="0"/>
              </a:rPr>
              <a:t>1. since   ______      2. married ______       3. dump  ______      4. realized ______    5. reduce ______      6. open space______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9933FF"/>
                </a:solidFill>
                <a:latin typeface="Times New Roman" panose="02020603050405020304" pitchFamily="18" charset="0"/>
              </a:rPr>
              <a:t>7. lonely  ______ 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773363" y="446088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992938" y="1165225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7545388" y="1901825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7010400" y="446088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771775" y="1165225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2725738" y="1901825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725738" y="2622550"/>
            <a:ext cx="838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autoUpdateAnimBg="0"/>
      <p:bldP spid="89092" grpId="0" autoUpdateAnimBg="0"/>
      <p:bldP spid="89093" grpId="0" autoUpdateAnimBg="0"/>
      <p:bldP spid="89094" grpId="0" autoUpdateAnimBg="0"/>
      <p:bldP spid="89095" grpId="0" build="p" autoUpdateAnimBg="0"/>
      <p:bldP spid="89096" grpId="0" build="p" autoUpdateAnimBg="0"/>
      <p:bldP spid="89097" grpId="0" build="p" autoUpdateAnimBg="0"/>
      <p:bldP spid="8909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16013" y="908050"/>
            <a:ext cx="21590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翻译。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187450" y="1790700"/>
            <a:ext cx="297021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1) </a:t>
            </a:r>
            <a:r>
              <a:rPr lang="zh-CN" altLang="en-US" sz="3600" b="1" dirty="0">
                <a:latin typeface="Times New Roman" panose="02020603050405020304" pitchFamily="18" charset="0"/>
              </a:rPr>
              <a:t>对</a:t>
            </a:r>
            <a:r>
              <a:rPr lang="en-US" sz="36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了解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246188" y="2643188"/>
            <a:ext cx="15970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2) </a:t>
            </a:r>
            <a:r>
              <a:rPr lang="zh-CN" altLang="en-US" sz="3600" b="1" dirty="0">
                <a:latin typeface="Times New Roman" panose="02020603050405020304" pitchFamily="18" charset="0"/>
              </a:rPr>
              <a:t>结婚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246188" y="3557588"/>
            <a:ext cx="1597025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3) </a:t>
            </a:r>
            <a:r>
              <a:rPr lang="zh-CN" altLang="en-US" sz="3600" b="1" dirty="0">
                <a:latin typeface="Times New Roman" panose="02020603050405020304" pitchFamily="18" charset="0"/>
              </a:rPr>
              <a:t>搬出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258888" y="4422775"/>
            <a:ext cx="2055812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4) </a:t>
            </a:r>
            <a:r>
              <a:rPr lang="zh-CN" altLang="en-US" sz="3600" b="1" dirty="0">
                <a:latin typeface="Times New Roman" panose="02020603050405020304" pitchFamily="18" charset="0"/>
              </a:rPr>
              <a:t>水污染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813300" y="1758950"/>
            <a:ext cx="24955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know…well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826000" y="2565400"/>
            <a:ext cx="24828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get married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4838700" y="3463925"/>
            <a:ext cx="24701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move out of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787900" y="4349750"/>
            <a:ext cx="31686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water pollution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autoUpdateAnimBg="0"/>
      <p:bldP spid="90116" grpId="0" autoUpdateAnimBg="0"/>
      <p:bldP spid="90117" grpId="0" autoUpdateAnimBg="0"/>
      <p:bldP spid="90118" grpId="0" autoUpdateAnimBg="0"/>
      <p:bldP spid="90119" grpId="0" autoUpdateAnimBg="0"/>
      <p:bldP spid="90120" grpId="0" autoUpdateAnimBg="0"/>
      <p:bldP spid="90121" grpId="0" autoUpdateAnimBg="0"/>
      <p:bldP spid="9012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55650" y="1103313"/>
            <a:ext cx="4824413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在</a:t>
            </a:r>
            <a:r>
              <a:rPr lang="en-US" sz="36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中心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</a:rPr>
              <a:t>感到孤独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</a:rPr>
              <a:t>变成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</a:rPr>
              <a:t>不时地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9. </a:t>
            </a:r>
            <a:r>
              <a:rPr lang="zh-CN" altLang="en-US" sz="3600" b="1" dirty="0">
                <a:latin typeface="Times New Roman" panose="02020603050405020304" pitchFamily="18" charset="0"/>
              </a:rPr>
              <a:t>过去常常做</a:t>
            </a:r>
            <a:r>
              <a:rPr lang="en-US" sz="3600" b="1" dirty="0">
                <a:latin typeface="Times New Roman" panose="02020603050405020304" pitchFamily="18" charset="0"/>
              </a:rPr>
              <a:t>……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10. </a:t>
            </a:r>
            <a:r>
              <a:rPr lang="zh-CN" altLang="en-US" sz="3600" b="1" dirty="0">
                <a:latin typeface="Times New Roman" panose="02020603050405020304" pitchFamily="18" charset="0"/>
              </a:rPr>
              <a:t>在某种程度上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813300" y="981075"/>
            <a:ext cx="35750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center of…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787900" y="1700213"/>
            <a:ext cx="21526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feel lonely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806950" y="2478088"/>
            <a:ext cx="19240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turn into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787900" y="3198813"/>
            <a:ext cx="3600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from time to time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4833938" y="3932238"/>
            <a:ext cx="29527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used to do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859338" y="4710113"/>
            <a:ext cx="27495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some ways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autoUpdateAnimBg="0"/>
      <p:bldP spid="91140" grpId="0" autoUpdateAnimBg="0"/>
      <p:bldP spid="91141" grpId="0" autoUpdateAnimBg="0"/>
      <p:bldP spid="91142" grpId="0" autoUpdateAnimBg="0"/>
      <p:bldP spid="91143" grpId="0" autoUpdateAnimBg="0"/>
      <p:bldP spid="911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/>
          <p:nvPr/>
        </p:nvGrpSpPr>
        <p:grpSpPr bwMode="auto">
          <a:xfrm>
            <a:off x="898525" y="404813"/>
            <a:ext cx="3744913" cy="1428750"/>
            <a:chOff x="0" y="0"/>
            <a:chExt cx="2359" cy="900"/>
          </a:xfrm>
        </p:grpSpPr>
        <p:pic>
          <p:nvPicPr>
            <p:cNvPr id="74755" name="Picture 3" descr="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359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358" y="263"/>
              <a:ext cx="1457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en-US" sz="4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Free Talk</a:t>
              </a:r>
            </a:p>
          </p:txBody>
        </p:sp>
      </p:grp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828675" y="1847850"/>
            <a:ext cx="777557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0225" indent="-5302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5283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748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9740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19375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765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337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909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48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</a:rPr>
              <a:t>Where is your hometown?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</a:rPr>
              <a:t>Has it changed a lot?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339975" y="188913"/>
            <a:ext cx="510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My hometown</a:t>
            </a:r>
          </a:p>
        </p:txBody>
      </p:sp>
      <p:grpSp>
        <p:nvGrpSpPr>
          <p:cNvPr id="75779" name="Group 3"/>
          <p:cNvGrpSpPr/>
          <p:nvPr/>
        </p:nvGrpSpPr>
        <p:grpSpPr bwMode="auto">
          <a:xfrm>
            <a:off x="4244975" y="1341438"/>
            <a:ext cx="3783013" cy="4313237"/>
            <a:chOff x="0" y="0"/>
            <a:chExt cx="2383" cy="2717"/>
          </a:xfrm>
        </p:grpSpPr>
        <p:pic>
          <p:nvPicPr>
            <p:cNvPr id="75780" name="Picture 4" descr="P50%E5%8D%8E%E5%9F%8E%E4%BD%8F%E5%AE%85%E5%B0%8F%E5%8C%BA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" y="0"/>
              <a:ext cx="2337" cy="2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0" y="2313"/>
              <a:ext cx="1728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600" b="1"/>
                <a:t>at present</a:t>
              </a:r>
            </a:p>
          </p:txBody>
        </p:sp>
      </p:grp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123950" y="574040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Has my hometown changed a lot?</a:t>
            </a:r>
          </a:p>
        </p:txBody>
      </p:sp>
      <p:grpSp>
        <p:nvGrpSpPr>
          <p:cNvPr id="75783" name="Group 7"/>
          <p:cNvGrpSpPr/>
          <p:nvPr/>
        </p:nvGrpSpPr>
        <p:grpSpPr bwMode="auto">
          <a:xfrm>
            <a:off x="827088" y="1341438"/>
            <a:ext cx="3455987" cy="4240212"/>
            <a:chOff x="0" y="0"/>
            <a:chExt cx="2177" cy="2671"/>
          </a:xfrm>
        </p:grpSpPr>
        <p:pic>
          <p:nvPicPr>
            <p:cNvPr id="75784" name="Picture 8" descr="20071012134032233_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177" cy="2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0" y="2267"/>
              <a:ext cx="1728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600" b="1"/>
                <a:t>in the past</a:t>
              </a: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23850" y="365125"/>
            <a:ext cx="38941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Fast Reading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900113" y="1104900"/>
            <a:ext cx="74295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4000" b="1" dirty="0">
                <a:latin typeface="Times New Roman" panose="02020603050405020304" pitchFamily="18" charset="0"/>
              </a:rPr>
              <a:t>What’s main idea of the passage?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898525" y="1897063"/>
            <a:ext cx="7345363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changes to Sunshine Town.</a:t>
            </a:r>
          </a:p>
        </p:txBody>
      </p:sp>
      <p:pic>
        <p:nvPicPr>
          <p:cNvPr id="76805" name="Picture 5" descr="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3068638"/>
            <a:ext cx="5329238" cy="320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autoUpdateAnimBg="0"/>
      <p:bldP spid="768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2. Read the passage aloud and then answer the following questions</a:t>
            </a:r>
            <a:r>
              <a:rPr lang="en-US" sz="4000" b="1" dirty="0" smtClean="0">
                <a:solidFill>
                  <a:srgbClr val="FF0000"/>
                </a:solidFill>
              </a:rPr>
              <a:t>: 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  <a:noFill/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1) When did Mr. Chen’s family move to Sunshine Town?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2) Where did Mr. Chen live before 1965?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3) How many people lived in Sunshine Town in the past?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4) Why did Mr. Chen move last year?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5) Were there any shops in Sunshine Town in the past?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6) What did people say about the shoe factory?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7) Does Mr. Chen think life is better now? </a:t>
            </a:r>
            <a:r>
              <a:rPr lang="en-US" sz="2800" b="1" dirty="0" smtClean="0">
                <a:solidFill>
                  <a:srgbClr val="FF0000"/>
                </a:solidFill>
              </a:rPr>
              <a:t>Why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  <a:p>
            <a:endParaRPr lang="zh-CN" alt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25413" y="4165600"/>
            <a:ext cx="8216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endParaRPr lang="en-US" altLang="zh-CN" sz="3200" b="1"/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3200" b="1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27088" y="4932363"/>
            <a:ext cx="7993062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He lived near Sunshine River in the southern part of town. 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22263" y="4278313"/>
            <a:ext cx="82804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2) Where did Mr. Chen live before 1965?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96875" y="44450"/>
            <a:ext cx="82073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3230" indent="-4432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2. Read the passage aloud and then answer the following questions: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20675" y="1541463"/>
            <a:ext cx="8208963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33730" indent="-6337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1) When did Mr. Chen’s family move to </a:t>
            </a:r>
          </a:p>
          <a:p>
            <a:pPr marL="633730" indent="-6337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Sunshine Town?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898525" y="2924175"/>
            <a:ext cx="75819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moved there when Mr. Chen was two years old.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utoUpdateAnimBg="0"/>
      <p:bldP spid="79878" grpId="0" autoUpdateAnimBg="0"/>
      <p:bldP spid="798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00113" y="5430838"/>
            <a:ext cx="4751387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Yes, there were some.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23850" y="4068763"/>
            <a:ext cx="7920038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5) Were there any shops in Sunshine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Town in the past?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50825" y="2190750"/>
            <a:ext cx="75501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4) Why did Mr. Chen move last year?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827088" y="2805113"/>
            <a:ext cx="7812087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Because his children bought a new flat for him.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844550" y="1484313"/>
            <a:ext cx="7472363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30,000 people lived there in the past.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50825" y="117475"/>
            <a:ext cx="8640763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0225" indent="-530225" algn="l">
              <a:lnSpc>
                <a:spcPct val="130000"/>
              </a:lnSpc>
              <a:buFont typeface="Arial" panose="020B0604020202020204" pitchFamily="34" charset="0"/>
              <a:buNone/>
              <a:tabLst>
                <a:tab pos="442595" algn="l"/>
              </a:tabLst>
            </a:pPr>
            <a:r>
              <a:rPr lang="en-US" sz="3600" b="1">
                <a:latin typeface="Times New Roman" panose="02020603050405020304" pitchFamily="18" charset="0"/>
              </a:rPr>
              <a:t>3) How many people lived in Sunshine Town in the past?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autoUpdateAnimBg="0"/>
      <p:bldP spid="80900" grpId="0" autoUpdateAnimBg="0"/>
      <p:bldP spid="80901" grpId="0" autoUpdateAnimBg="0"/>
      <p:bldP spid="80902" grpId="0" autoUpdateAnimBg="0"/>
      <p:bldP spid="809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44575" y="4467225"/>
            <a:ext cx="78486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In some ways it is. It’s nice to have open space and pretty gardens.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539750" y="2997200"/>
            <a:ext cx="80645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0225" indent="-530225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7) Does Mr. Chen think life is better </a:t>
            </a:r>
          </a:p>
          <a:p>
            <a:pPr marL="530225" indent="-530225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now? Why?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008063" y="1587500"/>
            <a:ext cx="745172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They said the factory used to dump its waste water into the river.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66725" y="188913"/>
            <a:ext cx="7993063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722630" indent="-7226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6) What did people say about the shoe </a:t>
            </a:r>
          </a:p>
          <a:p>
            <a:pPr marL="722630" indent="-72263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factory?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autoUpdateAnimBg="0"/>
      <p:bldP spid="8192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全屏显示(4:3)</PresentationFormat>
  <Paragraphs>127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Batang</vt:lpstr>
      <vt:lpstr>Minion Pro Cond</vt:lpstr>
      <vt:lpstr>MS Gothic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A7B0E6551BE846AAB18E6CF87452A394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