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659" r:id="rId2"/>
    <p:sldId id="264" r:id="rId3"/>
    <p:sldId id="263" r:id="rId4"/>
    <p:sldId id="648" r:id="rId5"/>
    <p:sldId id="649" r:id="rId6"/>
    <p:sldId id="466" r:id="rId7"/>
    <p:sldId id="650" r:id="rId8"/>
    <p:sldId id="515" r:id="rId9"/>
    <p:sldId id="651" r:id="rId10"/>
    <p:sldId id="652" r:id="rId11"/>
    <p:sldId id="653" r:id="rId12"/>
    <p:sldId id="654" r:id="rId13"/>
    <p:sldId id="655" r:id="rId14"/>
    <p:sldId id="561" r:id="rId15"/>
    <p:sldId id="656" r:id="rId16"/>
    <p:sldId id="272" r:id="rId17"/>
    <p:sldId id="587" r:id="rId18"/>
    <p:sldId id="633" r:id="rId19"/>
    <p:sldId id="273" r:id="rId20"/>
    <p:sldId id="427" r:id="rId21"/>
    <p:sldId id="439" r:id="rId22"/>
    <p:sldId id="657" r:id="rId23"/>
    <p:sldId id="658" r:id="rId24"/>
    <p:sldId id="288" r:id="rId25"/>
    <p:sldId id="612" r:id="rId26"/>
    <p:sldId id="290" r:id="rId27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7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C0F3"/>
    <a:srgbClr val="FDE4D6"/>
    <a:srgbClr val="F5B88B"/>
    <a:srgbClr val="EEEAC9"/>
    <a:srgbClr val="F1EADC"/>
    <a:srgbClr val="EB2771"/>
    <a:srgbClr val="BBE0E3"/>
    <a:srgbClr val="1AB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7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0F9B84EA-7D68-4D60-9CB1-D50884785D1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743C52D-8E92-49F5-B5E9-1179999C2B2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635C038-80F9-42D6-BD2D-D669BD34829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3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excel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word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819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662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867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072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277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440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024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229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433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638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048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457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689" y="4685110"/>
            <a:ext cx="2133437" cy="358378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485" y="4685110"/>
            <a:ext cx="2895030" cy="358378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75" y="4685110"/>
            <a:ext cx="2133437" cy="358378"/>
          </a:xfrm>
        </p:spPr>
        <p:txBody>
          <a:bodyPr vert="horz" wrap="square" lIns="69668" tIns="34834" rIns="69668" bIns="34834" numCol="1" anchor="t" anchorCtr="0" compatLnSpc="1"/>
          <a:lstStyle>
            <a:lvl1pPr algn="r">
              <a:defRPr sz="800"/>
            </a:lvl1pPr>
          </a:lstStyle>
          <a:p>
            <a:fld id="{B68E9A40-901E-4066-B73B-4B1B5E38B34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7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15635"/>
            <a:ext cx="9144000" cy="194342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比例</a:t>
            </a:r>
            <a:r>
              <a:rPr lang="zh-CN" altLang="en-US" sz="6000" b="1" noProof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尺</a:t>
            </a:r>
            <a:endParaRPr lang="en-US" altLang="zh-CN" sz="6000" b="1" noProof="1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2400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课时</a:t>
            </a:r>
            <a:endParaRPr lang="zh-CN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0" y="380820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2697310" y="977504"/>
            <a:ext cx="5549622" cy="1577578"/>
            <a:chOff x="1881" y="2156"/>
            <a:chExt cx="11367" cy="3312"/>
          </a:xfrm>
        </p:grpSpPr>
        <p:sp>
          <p:nvSpPr>
            <p:cNvPr id="21506" name="文本框 1"/>
            <p:cNvSpPr txBox="1">
              <a:spLocks noChangeArrowheads="1"/>
            </p:cNvSpPr>
            <p:nvPr/>
          </p:nvSpPr>
          <p:spPr bwMode="auto">
            <a:xfrm>
              <a:off x="2156" y="2503"/>
              <a:ext cx="11092" cy="2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已知条件：一幅地图的比例尺是 1∶34000000，从教材上量这幅地图上青岛到石家庄的距离大约是2 cm。</a:t>
              </a:r>
            </a:p>
          </p:txBody>
        </p:sp>
        <p:sp>
          <p:nvSpPr>
            <p:cNvPr id="7" name="圆角矩形标注 6"/>
            <p:cNvSpPr/>
            <p:nvPr/>
          </p:nvSpPr>
          <p:spPr>
            <a:xfrm>
              <a:off x="1881" y="2156"/>
              <a:ext cx="11367" cy="3312"/>
            </a:xfrm>
            <a:prstGeom prst="wedgeRoundRectCallout">
              <a:avLst>
                <a:gd name="adj1" fmla="val -55487"/>
                <a:gd name="adj2" fmla="val -2346"/>
                <a:gd name="adj3" fmla="val 16667"/>
              </a:avLst>
            </a:prstGeom>
            <a:noFill/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pic>
        <p:nvPicPr>
          <p:cNvPr id="21508" name="图片 4" descr="4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8371" y="977503"/>
            <a:ext cx="955653" cy="165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1404799" y="2984897"/>
            <a:ext cx="6621222" cy="1590675"/>
            <a:chOff x="4707" y="787"/>
            <a:chExt cx="13563" cy="3342"/>
          </a:xfrm>
        </p:grpSpPr>
        <p:grpSp>
          <p:nvGrpSpPr>
            <p:cNvPr id="21510" name="组合 35"/>
            <p:cNvGrpSpPr/>
            <p:nvPr/>
          </p:nvGrpSpPr>
          <p:grpSpPr bwMode="auto">
            <a:xfrm>
              <a:off x="4707" y="1297"/>
              <a:ext cx="9925" cy="2592"/>
              <a:chOff x="5143" y="3480"/>
              <a:chExt cx="9925" cy="2594"/>
            </a:xfrm>
          </p:grpSpPr>
          <p:sp>
            <p:nvSpPr>
              <p:cNvPr id="38" name="圆角矩形标注 37"/>
              <p:cNvSpPr/>
              <p:nvPr/>
            </p:nvSpPr>
            <p:spPr>
              <a:xfrm>
                <a:off x="5143" y="3480"/>
                <a:ext cx="9925" cy="2594"/>
              </a:xfrm>
              <a:prstGeom prst="wedgeRoundRectCallout">
                <a:avLst>
                  <a:gd name="adj1" fmla="val 54774"/>
                  <a:gd name="adj2" fmla="val -11280"/>
                  <a:gd name="adj3" fmla="val 16667"/>
                </a:avLst>
              </a:prstGeom>
              <a:noFill/>
              <a:ln w="31750">
                <a:solidFill>
                  <a:srgbClr val="E300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21512" name="矩形 17"/>
              <p:cNvSpPr>
                <a:spLocks noChangeArrowheads="1"/>
              </p:cNvSpPr>
              <p:nvPr/>
            </p:nvSpPr>
            <p:spPr bwMode="auto">
              <a:xfrm>
                <a:off x="5435" y="3880"/>
                <a:ext cx="9342" cy="1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6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所求问题：青岛到石家庄的实际距离大约是多少千米？</a:t>
                </a:r>
              </a:p>
            </p:txBody>
          </p:sp>
        </p:grpSp>
        <p:pic>
          <p:nvPicPr>
            <p:cNvPr id="21513" name="图片 1" descr="34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5360" y="787"/>
              <a:ext cx="2910" cy="3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48"/>
          <p:cNvSpPr>
            <a:spLocks noChangeArrowheads="1"/>
          </p:cNvSpPr>
          <p:nvPr/>
        </p:nvSpPr>
        <p:spPr bwMode="auto">
          <a:xfrm>
            <a:off x="566313" y="648891"/>
            <a:ext cx="128274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方法一</a:t>
            </a:r>
          </a:p>
        </p:txBody>
      </p:sp>
      <p:sp>
        <p:nvSpPr>
          <p:cNvPr id="23554" name="矩形 48"/>
          <p:cNvSpPr>
            <a:spLocks noChangeArrowheads="1"/>
          </p:cNvSpPr>
          <p:nvPr/>
        </p:nvSpPr>
        <p:spPr bwMode="auto">
          <a:xfrm>
            <a:off x="566313" y="1273969"/>
            <a:ext cx="831405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图上1 cm 表示实际34000000 cm，也就是1 cm表示340 km。从青岛到石家庄的图上距离约是2 cm，也就是2个340 km，可以直接用乘法计算。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799831" y="2807494"/>
            <a:ext cx="3324647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34000000cm＝340km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907236" y="3464719"/>
            <a:ext cx="3108619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340×2＝680（km）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373066" y="4185047"/>
            <a:ext cx="6700555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答：青岛到石家庄的实际距离大约是680千米。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48"/>
          <p:cNvSpPr>
            <a:spLocks noChangeArrowheads="1"/>
          </p:cNvSpPr>
          <p:nvPr/>
        </p:nvSpPr>
        <p:spPr bwMode="auto">
          <a:xfrm>
            <a:off x="698127" y="508398"/>
            <a:ext cx="128274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方法二</a:t>
            </a:r>
          </a:p>
        </p:txBody>
      </p:sp>
      <p:sp>
        <p:nvSpPr>
          <p:cNvPr id="25602" name="矩形 48"/>
          <p:cNvSpPr>
            <a:spLocks noChangeArrowheads="1"/>
          </p:cNvSpPr>
          <p:nvPr/>
        </p:nvSpPr>
        <p:spPr bwMode="auto">
          <a:xfrm>
            <a:off x="1454839" y="1071563"/>
            <a:ext cx="714481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000000"/>
                </a:solidFill>
                <a:ea typeface="楷体" panose="02010609060101010101" pitchFamily="49" charset="-122"/>
              </a:rPr>
              <a:t>解：设青岛到石家庄的实际距离大约是</a:t>
            </a:r>
            <a:r>
              <a:rPr lang="zh-CN" altLang="zh-CN" sz="2700" b="1" i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2700" b="1">
                <a:solidFill>
                  <a:srgbClr val="000000"/>
                </a:solidFill>
                <a:ea typeface="楷体" panose="02010609060101010101" pitchFamily="49" charset="-122"/>
              </a:rPr>
              <a:t>厘米。</a:t>
            </a:r>
            <a:endParaRPr lang="zh-CN" altLang="zh-CN" sz="27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056137" y="2341960"/>
            <a:ext cx="265337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＝2×34000000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622859" y="3534966"/>
            <a:ext cx="3458902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68000000 cm＝680 km</a:t>
            </a:r>
            <a:endParaRPr lang="en-US" altLang="zh-CN" sz="2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2622859" y="1766888"/>
            <a:ext cx="3030506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2∶</a:t>
            </a:r>
            <a:r>
              <a:rPr lang="en-US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＝1∶34000000</a:t>
            </a:r>
            <a:endParaRPr lang="en-US" altLang="zh-CN" sz="2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965418" y="4238626"/>
            <a:ext cx="7213166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答：青岛到石家庄的实际距离大约是680千米。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920661" y="2893219"/>
            <a:ext cx="243124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＝68000000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18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48"/>
          <p:cNvSpPr>
            <a:spLocks noChangeArrowheads="1"/>
          </p:cNvSpPr>
          <p:nvPr/>
        </p:nvSpPr>
        <p:spPr bwMode="auto">
          <a:xfrm>
            <a:off x="942228" y="508398"/>
            <a:ext cx="128274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方法三</a:t>
            </a:r>
          </a:p>
        </p:txBody>
      </p:sp>
      <p:sp>
        <p:nvSpPr>
          <p:cNvPr id="27650" name="矩形 48"/>
          <p:cNvSpPr>
            <a:spLocks noChangeArrowheads="1"/>
          </p:cNvSpPr>
          <p:nvPr/>
        </p:nvSpPr>
        <p:spPr bwMode="auto">
          <a:xfrm>
            <a:off x="942228" y="1122760"/>
            <a:ext cx="7507307" cy="13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根据“图上距离∶实际距离＝比例尺”可</a:t>
            </a:r>
          </a:p>
          <a:p>
            <a:r>
              <a:rPr lang="zh-CN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以推出：“实际距离＝图上距离÷比例尺”。因此，可以直接用除法计算。</a:t>
            </a:r>
            <a:endParaRPr lang="zh-CN" altLang="en-US" sz="27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1783153" y="2569369"/>
            <a:ext cx="5578914" cy="991053"/>
            <a:chOff x="6217" y="6390"/>
            <a:chExt cx="11427" cy="2083"/>
          </a:xfrm>
        </p:grpSpPr>
        <p:grpSp>
          <p:nvGrpSpPr>
            <p:cNvPr id="27652" name="组合 9"/>
            <p:cNvGrpSpPr/>
            <p:nvPr/>
          </p:nvGrpSpPr>
          <p:grpSpPr bwMode="auto">
            <a:xfrm>
              <a:off x="7804" y="6390"/>
              <a:ext cx="3804" cy="2083"/>
              <a:chOff x="15593" y="6795"/>
              <a:chExt cx="783" cy="2083"/>
            </a:xfrm>
          </p:grpSpPr>
          <p:sp>
            <p:nvSpPr>
              <p:cNvPr id="27653" name="文本框 5"/>
              <p:cNvSpPr txBox="1">
                <a:spLocks noChangeArrowheads="1"/>
              </p:cNvSpPr>
              <p:nvPr/>
            </p:nvSpPr>
            <p:spPr bwMode="auto">
              <a:xfrm>
                <a:off x="15648" y="7811"/>
                <a:ext cx="728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34000000</a:t>
                </a:r>
              </a:p>
            </p:txBody>
          </p:sp>
          <p:sp>
            <p:nvSpPr>
              <p:cNvPr id="27654" name="文本框 11"/>
              <p:cNvSpPr txBox="1">
                <a:spLocks noChangeArrowheads="1"/>
              </p:cNvSpPr>
              <p:nvPr/>
            </p:nvSpPr>
            <p:spPr bwMode="auto">
              <a:xfrm>
                <a:off x="15921" y="6795"/>
                <a:ext cx="164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15593" y="7811"/>
                <a:ext cx="77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56" name="文本框 16"/>
            <p:cNvSpPr txBox="1">
              <a:spLocks noChangeArrowheads="1"/>
            </p:cNvSpPr>
            <p:nvPr/>
          </p:nvSpPr>
          <p:spPr bwMode="auto">
            <a:xfrm>
              <a:off x="6217" y="7036"/>
              <a:ext cx="1823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2</a:t>
              </a:r>
              <a:r>
                <a:rPr lang="zh-CN" altLang="en-US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÷</a:t>
              </a:r>
            </a:p>
          </p:txBody>
        </p:sp>
        <p:sp>
          <p:nvSpPr>
            <p:cNvPr id="27657" name="文本框 17"/>
            <p:cNvSpPr txBox="1">
              <a:spLocks noChangeArrowheads="1"/>
            </p:cNvSpPr>
            <p:nvPr/>
          </p:nvSpPr>
          <p:spPr bwMode="auto">
            <a:xfrm>
              <a:off x="11721" y="6923"/>
              <a:ext cx="5923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68000000</a:t>
              </a:r>
              <a:r>
                <a:rPr lang="zh-CN" altLang="en-US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</a:t>
              </a:r>
              <a:r>
                <a:rPr lang="en-US" altLang="zh-CN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cm</a:t>
              </a:r>
              <a:r>
                <a:rPr lang="zh-CN" altLang="en-US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）</a:t>
              </a:r>
            </a:p>
          </p:txBody>
        </p:sp>
      </p:grp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4539047" y="3633788"/>
            <a:ext cx="1750200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68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km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65418" y="4238626"/>
            <a:ext cx="7213166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答：青岛到石家庄的实际距离大约是680千米。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1" descr="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611" y="464344"/>
            <a:ext cx="2076074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文本框 2"/>
          <p:cNvSpPr txBox="1">
            <a:spLocks noChangeArrowheads="1"/>
          </p:cNvSpPr>
          <p:nvPr/>
        </p:nvSpPr>
        <p:spPr bwMode="auto">
          <a:xfrm>
            <a:off x="784783" y="515541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知识提炼</a:t>
            </a:r>
          </a:p>
        </p:txBody>
      </p:sp>
      <p:sp>
        <p:nvSpPr>
          <p:cNvPr id="16388" name="矩形 48"/>
          <p:cNvSpPr>
            <a:spLocks noChangeArrowheads="1"/>
          </p:cNvSpPr>
          <p:nvPr/>
        </p:nvSpPr>
        <p:spPr bwMode="auto">
          <a:xfrm>
            <a:off x="595605" y="1300163"/>
            <a:ext cx="7951570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ea typeface="楷体" panose="02010609060101010101" pitchFamily="49" charset="-122"/>
              </a:rPr>
              <a:t>已知比例尺和图上距离，求实际距离，有三种方法：</a:t>
            </a:r>
          </a:p>
        </p:txBody>
      </p:sp>
      <p:sp>
        <p:nvSpPr>
          <p:cNvPr id="3" name="矩形 48"/>
          <p:cNvSpPr>
            <a:spLocks noChangeArrowheads="1"/>
          </p:cNvSpPr>
          <p:nvPr/>
        </p:nvSpPr>
        <p:spPr bwMode="auto">
          <a:xfrm>
            <a:off x="512611" y="1960960"/>
            <a:ext cx="795157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）利用图上距离与实际距离的关系，直接用乘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法求出实际距离。</a:t>
            </a: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512611" y="2914650"/>
            <a:ext cx="8511780" cy="991053"/>
            <a:chOff x="1050" y="6119"/>
            <a:chExt cx="17436" cy="2083"/>
          </a:xfrm>
        </p:grpSpPr>
        <p:sp>
          <p:nvSpPr>
            <p:cNvPr id="29702" name="矩形 48"/>
            <p:cNvSpPr>
              <a:spLocks noChangeArrowheads="1"/>
            </p:cNvSpPr>
            <p:nvPr/>
          </p:nvSpPr>
          <p:spPr bwMode="auto">
            <a:xfrm>
              <a:off x="1050" y="6686"/>
              <a:ext cx="17436" cy="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（2）利用“          ＝比例尺”列比例求实际距离。</a:t>
              </a:r>
            </a:p>
          </p:txBody>
        </p:sp>
        <p:grpSp>
          <p:nvGrpSpPr>
            <p:cNvPr id="29703" name="组合 6"/>
            <p:cNvGrpSpPr/>
            <p:nvPr/>
          </p:nvGrpSpPr>
          <p:grpSpPr bwMode="auto">
            <a:xfrm>
              <a:off x="5303" y="6119"/>
              <a:ext cx="3436" cy="2083"/>
              <a:chOff x="15416" y="6823"/>
              <a:chExt cx="1020" cy="2083"/>
            </a:xfrm>
          </p:grpSpPr>
          <p:sp>
            <p:nvSpPr>
              <p:cNvPr id="29704" name="文本框 11"/>
              <p:cNvSpPr txBox="1">
                <a:spLocks noChangeArrowheads="1"/>
              </p:cNvSpPr>
              <p:nvPr/>
            </p:nvSpPr>
            <p:spPr bwMode="auto">
              <a:xfrm>
                <a:off x="15435" y="7839"/>
                <a:ext cx="1001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实际距离</a:t>
                </a:r>
              </a:p>
            </p:txBody>
          </p:sp>
          <p:sp>
            <p:nvSpPr>
              <p:cNvPr id="29705" name="文本框 8"/>
              <p:cNvSpPr txBox="1">
                <a:spLocks noChangeArrowheads="1"/>
              </p:cNvSpPr>
              <p:nvPr/>
            </p:nvSpPr>
            <p:spPr bwMode="auto">
              <a:xfrm>
                <a:off x="15435" y="6823"/>
                <a:ext cx="1001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图上距离</a:t>
                </a: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15416" y="7839"/>
                <a:ext cx="102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矩形 48"/>
          <p:cNvSpPr>
            <a:spLocks noChangeArrowheads="1"/>
          </p:cNvSpPr>
          <p:nvPr/>
        </p:nvSpPr>
        <p:spPr bwMode="auto">
          <a:xfrm>
            <a:off x="512611" y="4039791"/>
            <a:ext cx="795157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（3）利用“实际距离＝图上距离÷比例尺”，直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接用除法求出实际距离。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矩形 48"/>
          <p:cNvSpPr>
            <a:spLocks noChangeArrowheads="1"/>
          </p:cNvSpPr>
          <p:nvPr/>
        </p:nvSpPr>
        <p:spPr bwMode="auto">
          <a:xfrm>
            <a:off x="595605" y="1852613"/>
            <a:ext cx="7951570" cy="17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ea typeface="楷体" panose="02010609060101010101" pitchFamily="49" charset="-122"/>
              </a:rPr>
              <a:t> </a:t>
            </a:r>
            <a:r>
              <a:rPr lang="zh-CN" altLang="en-US" sz="2700" b="1" dirty="0"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700" b="1" dirty="0">
                <a:ea typeface="楷体" panose="02010609060101010101" pitchFamily="49" charset="-122"/>
              </a:rPr>
              <a:t>）</a:t>
            </a:r>
            <a:r>
              <a:rPr lang="zh-CN" altLang="zh-CN" sz="2700" b="1" dirty="0">
                <a:ea typeface="楷体" panose="02010609060101010101" pitchFamily="49" charset="-122"/>
              </a:rPr>
              <a:t>根据比例尺和图上距离，求实际距离，可以</a:t>
            </a:r>
          </a:p>
          <a:p>
            <a:r>
              <a:rPr lang="zh-CN" altLang="zh-CN" sz="2700" b="1" dirty="0">
                <a:ea typeface="楷体" panose="02010609060101010101" pitchFamily="49" charset="-122"/>
              </a:rPr>
              <a:t>          用图上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ea typeface="楷体" panose="02010609060101010101" pitchFamily="49" charset="-122"/>
              </a:rPr>
              <a:t>个单位长度表示的距离乘几个单位，</a:t>
            </a:r>
          </a:p>
          <a:p>
            <a:r>
              <a:rPr lang="zh-CN" altLang="en-US" sz="2700" b="1" dirty="0">
                <a:ea typeface="楷体" panose="02010609060101010101" pitchFamily="49" charset="-122"/>
              </a:rPr>
              <a:t>          就是几个图上单位长度表示的实际距离来求，</a:t>
            </a:r>
          </a:p>
          <a:p>
            <a:r>
              <a:rPr lang="zh-CN" altLang="en-US" sz="2700" b="1" dirty="0">
                <a:ea typeface="楷体" panose="02010609060101010101" pitchFamily="49" charset="-122"/>
              </a:rPr>
              <a:t>          也可以根据比例尺的意义列比例来求。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5" descr="图片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17487" y="130969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文本框 1"/>
          <p:cNvSpPr txBox="1">
            <a:spLocks noChangeArrowheads="1"/>
          </p:cNvSpPr>
          <p:nvPr/>
        </p:nvSpPr>
        <p:spPr bwMode="auto">
          <a:xfrm>
            <a:off x="661513" y="822722"/>
            <a:ext cx="7536599" cy="151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两张不同的图纸，A图纸的比例尺是1:2000，B</a:t>
            </a:r>
          </a:p>
          <a:p>
            <a:pPr>
              <a:lnSpc>
                <a:spcPct val="120000"/>
              </a:lnSpc>
            </a:pPr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图纸的比例尺是1:500。那么，这两张图纸上</a:t>
            </a:r>
          </a:p>
          <a:p>
            <a:pPr>
              <a:lnSpc>
                <a:spcPct val="120000"/>
              </a:lnSpc>
            </a:pPr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3 cm长的线段表示的实际长度各是多少米？</a:t>
            </a:r>
          </a:p>
        </p:txBody>
      </p:sp>
      <p:sp>
        <p:nvSpPr>
          <p:cNvPr id="34819" name="文本框 7"/>
          <p:cNvSpPr txBox="1">
            <a:spLocks noChangeArrowheads="1"/>
          </p:cNvSpPr>
          <p:nvPr/>
        </p:nvSpPr>
        <p:spPr bwMode="auto">
          <a:xfrm>
            <a:off x="5436116" y="2200275"/>
            <a:ext cx="3024404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7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P23 T4</a:t>
            </a:r>
            <a:r>
              <a:rPr lang="zh-CN" altLang="en-US" sz="27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183887" y="2878932"/>
            <a:ext cx="7095998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图纸：图上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cm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表示实际距离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2000 cm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，也</a:t>
            </a:r>
          </a:p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就是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cm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 m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700" b="1" i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208700" y="4032647"/>
            <a:ext cx="2471516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20×3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700" b="1" i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229046" y="1509712"/>
            <a:ext cx="6685909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B图纸：图上1 cm表示实际距离500 </a:t>
            </a:r>
            <a:r>
              <a:rPr lang="en-US" altLang="zh-CN" sz="27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cm，也</a:t>
            </a:r>
            <a:endParaRPr lang="en-US" altLang="zh-CN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就是1 cm表示5 m。</a:t>
            </a:r>
            <a:endParaRPr lang="en-US" altLang="zh-CN" sz="2700" b="1" i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229448" y="3026569"/>
            <a:ext cx="231529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5×3＝15（m）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图片 12" descr="1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7295" y="534591"/>
            <a:ext cx="5431233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文本框 1"/>
          <p:cNvSpPr txBox="1">
            <a:spLocks noChangeArrowheads="1"/>
          </p:cNvSpPr>
          <p:nvPr/>
        </p:nvSpPr>
        <p:spPr bwMode="auto">
          <a:xfrm>
            <a:off x="1116759" y="865585"/>
            <a:ext cx="493083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、</a:t>
            </a:r>
          </a:p>
        </p:txBody>
      </p:sp>
      <p:sp>
        <p:nvSpPr>
          <p:cNvPr id="36867" name="文本框 1"/>
          <p:cNvSpPr txBox="1">
            <a:spLocks noChangeArrowheads="1"/>
          </p:cNvSpPr>
          <p:nvPr/>
        </p:nvSpPr>
        <p:spPr bwMode="auto">
          <a:xfrm>
            <a:off x="663953" y="2931319"/>
            <a:ext cx="8115117" cy="199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）街心花园到学校的实际距离是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1000 m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，图上距</a:t>
            </a:r>
          </a:p>
          <a:p>
            <a:pPr>
              <a:lnSpc>
                <a:spcPct val="120000"/>
              </a:lnSpc>
            </a:pP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离是</a:t>
            </a:r>
            <a:r>
              <a:rPr lang="zh-CN" altLang="en-US" sz="2600" b="1" u="sng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 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cm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；那么，图上距离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 cm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表示的实</a:t>
            </a:r>
          </a:p>
          <a:p>
            <a:pPr>
              <a:lnSpc>
                <a:spcPct val="120000"/>
              </a:lnSpc>
            </a:pP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际距离是</a:t>
            </a:r>
            <a:r>
              <a:rPr lang="zh-CN" altLang="en-US" sz="2600" b="1" u="sng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  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cm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，这个示意图的比例 </a:t>
            </a:r>
          </a:p>
          <a:p>
            <a:pPr>
              <a:lnSpc>
                <a:spcPct val="120000"/>
              </a:lnSpc>
            </a:pP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是</a:t>
            </a:r>
            <a:r>
              <a:rPr lang="zh-CN" altLang="en-US" sz="2600" b="1" u="sng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      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zh-CN" sz="2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592346" y="3396854"/>
            <a:ext cx="494304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</a:t>
            </a:r>
            <a:endParaRPr lang="en-US" altLang="zh-CN" sz="3000" b="1" i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103737" y="3862387"/>
            <a:ext cx="793326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250</a:t>
            </a:r>
            <a:endParaRPr lang="en-US" altLang="zh-CN" sz="3000" b="1" i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077294" y="4358879"/>
            <a:ext cx="1503658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1:25000</a:t>
            </a:r>
            <a:endParaRPr lang="en-US" altLang="zh-CN" sz="2700" b="1" i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1"/>
          <p:cNvSpPr txBox="1">
            <a:spLocks noChangeArrowheads="1"/>
          </p:cNvSpPr>
          <p:nvPr/>
        </p:nvSpPr>
        <p:spPr bwMode="auto">
          <a:xfrm>
            <a:off x="766475" y="981075"/>
            <a:ext cx="76110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街心花园到健身中心的图上距离是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_____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cm；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实际距离是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m。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7320570" y="1010841"/>
            <a:ext cx="45890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60205" y="1396604"/>
            <a:ext cx="912935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1750</a:t>
            </a:r>
            <a:endParaRPr lang="zh-CN" altLang="en-US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7892" name="文本框 1"/>
          <p:cNvSpPr txBox="1">
            <a:spLocks noChangeArrowheads="1"/>
          </p:cNvSpPr>
          <p:nvPr/>
        </p:nvSpPr>
        <p:spPr bwMode="auto">
          <a:xfrm>
            <a:off x="766475" y="2336006"/>
            <a:ext cx="76110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）电影院在街心花园西偏南30°方向，实际</a:t>
            </a:r>
          </a:p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距离为500 m的地方，请在图中标出电影院</a:t>
            </a:r>
          </a:p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的位置。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17487" y="43585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755492" y="1714500"/>
            <a:ext cx="8032122" cy="25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1.进一步理解比例尺的意义，掌握根据比例尺和图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上距离求实际距离的方法。 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</a:p>
          <a:p>
            <a:pPr>
              <a:lnSpc>
                <a:spcPct val="120000"/>
              </a:lnSpc>
            </a:pP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2.运用多种策略解决有关比例尺的实际问题。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（难点）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12" descr="13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7295" y="265510"/>
            <a:ext cx="5431233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4"/>
          <p:cNvSpPr txBox="1">
            <a:spLocks noChangeArrowheads="1"/>
          </p:cNvSpPr>
          <p:nvPr/>
        </p:nvSpPr>
        <p:spPr bwMode="auto">
          <a:xfrm rot="19978566">
            <a:off x="2123674" y="1626394"/>
            <a:ext cx="102888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500m</a:t>
            </a:r>
          </a:p>
        </p:txBody>
      </p:sp>
      <p:cxnSp>
        <p:nvCxnSpPr>
          <p:cNvPr id="27" name="直接连接符 26"/>
          <p:cNvCxnSpPr/>
          <p:nvPr/>
        </p:nvCxnSpPr>
        <p:spPr>
          <a:xfrm flipV="1">
            <a:off x="2979246" y="1951435"/>
            <a:ext cx="656630" cy="3155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6" name="文本框 1"/>
          <p:cNvSpPr txBox="1">
            <a:spLocks noChangeArrowheads="1"/>
          </p:cNvSpPr>
          <p:nvPr/>
        </p:nvSpPr>
        <p:spPr bwMode="auto">
          <a:xfrm>
            <a:off x="445484" y="2845594"/>
            <a:ext cx="8253034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）根据示意图，请你再提出一个数学问题，并尝</a:t>
            </a:r>
          </a:p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   试解答。</a:t>
            </a:r>
            <a:endParaRPr lang="zh-CN" altLang="zh-CN" sz="27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2029695" y="3796904"/>
            <a:ext cx="5632616" cy="1039415"/>
            <a:chOff x="3181" y="5844"/>
            <a:chExt cx="11538" cy="2181"/>
          </a:xfrm>
        </p:grpSpPr>
        <p:grpSp>
          <p:nvGrpSpPr>
            <p:cNvPr id="38918" name="组合 10"/>
            <p:cNvGrpSpPr/>
            <p:nvPr/>
          </p:nvGrpSpPr>
          <p:grpSpPr bwMode="auto">
            <a:xfrm>
              <a:off x="3181" y="5844"/>
              <a:ext cx="8228" cy="2181"/>
              <a:chOff x="5636" y="5045"/>
              <a:chExt cx="8227" cy="3557"/>
            </a:xfrm>
          </p:grpSpPr>
          <p:sp>
            <p:nvSpPr>
              <p:cNvPr id="8" name="矩形标注 7"/>
              <p:cNvSpPr/>
              <p:nvPr/>
            </p:nvSpPr>
            <p:spPr>
              <a:xfrm>
                <a:off x="5636" y="5045"/>
                <a:ext cx="8227" cy="3557"/>
              </a:xfrm>
              <a:prstGeom prst="wedgeRectCallout">
                <a:avLst>
                  <a:gd name="adj1" fmla="val 58420"/>
                  <a:gd name="adj2" fmla="val -23087"/>
                </a:avLst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38920" name="文本框 24"/>
              <p:cNvSpPr txBox="1">
                <a:spLocks noChangeArrowheads="1"/>
              </p:cNvSpPr>
              <p:nvPr/>
            </p:nvSpPr>
            <p:spPr bwMode="auto">
              <a:xfrm>
                <a:off x="5833" y="5306"/>
                <a:ext cx="7804" cy="3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请在老师的带领下做一做吧！你一定可以的。</a:t>
                </a:r>
              </a:p>
            </p:txBody>
          </p:sp>
        </p:grpSp>
        <p:pic>
          <p:nvPicPr>
            <p:cNvPr id="38921" name="图片 8" descr="8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435" y="5941"/>
              <a:ext cx="2284" cy="2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14"/>
          <p:cNvSpPr txBox="1">
            <a:spLocks noChangeArrowheads="1"/>
          </p:cNvSpPr>
          <p:nvPr/>
        </p:nvSpPr>
        <p:spPr bwMode="auto">
          <a:xfrm rot="19978566">
            <a:off x="2256708" y="2376488"/>
            <a:ext cx="1171682" cy="4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电影院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文本框 1"/>
          <p:cNvSpPr txBox="1">
            <a:spLocks noChangeArrowheads="1"/>
          </p:cNvSpPr>
          <p:nvPr/>
        </p:nvSpPr>
        <p:spPr bwMode="auto">
          <a:xfrm>
            <a:off x="767696" y="791766"/>
            <a:ext cx="760860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在一幅比例尺为1∶30000000的地图上量得A、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B两地之间的距离是2.5 cm，A、B两地的实距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离是多少千米？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803493" y="2135981"/>
            <a:ext cx="2930425" cy="896522"/>
            <a:chOff x="2288" y="4188"/>
            <a:chExt cx="6002" cy="1884"/>
          </a:xfrm>
        </p:grpSpPr>
        <p:sp>
          <p:nvSpPr>
            <p:cNvPr id="39939" name="TextBox 22"/>
            <p:cNvSpPr txBox="1">
              <a:spLocks noChangeArrowheads="1"/>
            </p:cNvSpPr>
            <p:nvPr/>
          </p:nvSpPr>
          <p:spPr bwMode="auto">
            <a:xfrm>
              <a:off x="2288" y="4672"/>
              <a:ext cx="2150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2.5÷              </a:t>
              </a:r>
            </a:p>
          </p:txBody>
        </p:sp>
        <p:grpSp>
          <p:nvGrpSpPr>
            <p:cNvPr id="39940" name="组合 3"/>
            <p:cNvGrpSpPr/>
            <p:nvPr/>
          </p:nvGrpSpPr>
          <p:grpSpPr bwMode="auto">
            <a:xfrm>
              <a:off x="4438" y="4188"/>
              <a:ext cx="3852" cy="1884"/>
              <a:chOff x="15320" y="6936"/>
              <a:chExt cx="629" cy="1884"/>
            </a:xfrm>
          </p:grpSpPr>
          <p:sp>
            <p:nvSpPr>
              <p:cNvPr id="39941" name="文本框 4"/>
              <p:cNvSpPr txBox="1">
                <a:spLocks noChangeArrowheads="1"/>
              </p:cNvSpPr>
              <p:nvPr/>
            </p:nvSpPr>
            <p:spPr bwMode="auto">
              <a:xfrm>
                <a:off x="15363" y="7753"/>
                <a:ext cx="533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30000000</a:t>
                </a:r>
              </a:p>
            </p:txBody>
          </p:sp>
          <p:sp>
            <p:nvSpPr>
              <p:cNvPr id="39942" name="文本框 12"/>
              <p:cNvSpPr txBox="1">
                <a:spLocks noChangeArrowheads="1"/>
              </p:cNvSpPr>
              <p:nvPr/>
            </p:nvSpPr>
            <p:spPr bwMode="auto">
              <a:xfrm>
                <a:off x="15543" y="6936"/>
                <a:ext cx="145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15320" y="7777"/>
                <a:ext cx="629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22"/>
          <p:cNvSpPr txBox="1">
            <a:spLocks noChangeArrowheads="1"/>
          </p:cNvSpPr>
          <p:nvPr/>
        </p:nvSpPr>
        <p:spPr bwMode="auto">
          <a:xfrm>
            <a:off x="2453209" y="3008710"/>
            <a:ext cx="2582582" cy="43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＝75000000（cm）</a:t>
            </a:r>
          </a:p>
        </p:txBody>
      </p:sp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2453209" y="3664744"/>
            <a:ext cx="1917409" cy="4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＝750（km）</a:t>
            </a:r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1999182" y="4313635"/>
            <a:ext cx="5145636" cy="43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A、B两地的实距离是750千米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文本框 1"/>
          <p:cNvSpPr txBox="1">
            <a:spLocks noChangeArrowheads="1"/>
          </p:cNvSpPr>
          <p:nvPr/>
        </p:nvSpPr>
        <p:spPr bwMode="auto">
          <a:xfrm>
            <a:off x="911716" y="635794"/>
            <a:ext cx="706548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在一张比例尺是20∶1的精密零件设计图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上，量得某零件长4厘米。这种零件实际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长多少毫米？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3630993" y="1926430"/>
            <a:ext cx="1351828" cy="944636"/>
            <a:chOff x="2740" y="4088"/>
            <a:chExt cx="2768" cy="1984"/>
          </a:xfrm>
        </p:grpSpPr>
        <p:sp>
          <p:nvSpPr>
            <p:cNvPr id="40963" name="TextBox 22"/>
            <p:cNvSpPr txBox="1">
              <a:spLocks noChangeArrowheads="1"/>
            </p:cNvSpPr>
            <p:nvPr/>
          </p:nvSpPr>
          <p:spPr bwMode="auto">
            <a:xfrm>
              <a:off x="2740" y="4672"/>
              <a:ext cx="1581" cy="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4÷              </a:t>
              </a:r>
            </a:p>
          </p:txBody>
        </p:sp>
        <p:grpSp>
          <p:nvGrpSpPr>
            <p:cNvPr id="40964" name="组合 3"/>
            <p:cNvGrpSpPr/>
            <p:nvPr/>
          </p:nvGrpSpPr>
          <p:grpSpPr bwMode="auto">
            <a:xfrm>
              <a:off x="4321" y="4088"/>
              <a:ext cx="1187" cy="1984"/>
              <a:chOff x="15301" y="6836"/>
              <a:chExt cx="194" cy="1984"/>
            </a:xfrm>
          </p:grpSpPr>
          <p:sp>
            <p:nvSpPr>
              <p:cNvPr id="40965" name="文本框 4"/>
              <p:cNvSpPr txBox="1">
                <a:spLocks noChangeArrowheads="1"/>
              </p:cNvSpPr>
              <p:nvPr/>
            </p:nvSpPr>
            <p:spPr bwMode="auto">
              <a:xfrm>
                <a:off x="15345" y="7753"/>
                <a:ext cx="127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</a:p>
            </p:txBody>
          </p:sp>
          <p:sp>
            <p:nvSpPr>
              <p:cNvPr id="40966" name="文本框 12"/>
              <p:cNvSpPr txBox="1">
                <a:spLocks noChangeArrowheads="1"/>
              </p:cNvSpPr>
              <p:nvPr/>
            </p:nvSpPr>
            <p:spPr bwMode="auto">
              <a:xfrm>
                <a:off x="15301" y="6836"/>
                <a:ext cx="194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20</a:t>
                </a: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15301" y="7851"/>
                <a:ext cx="194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22"/>
          <p:cNvSpPr txBox="1">
            <a:spLocks noChangeArrowheads="1"/>
          </p:cNvSpPr>
          <p:nvPr/>
        </p:nvSpPr>
        <p:spPr bwMode="auto">
          <a:xfrm>
            <a:off x="3059798" y="2846785"/>
            <a:ext cx="175142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＝0.2（cm）</a:t>
            </a:r>
          </a:p>
        </p:txBody>
      </p:sp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3059799" y="3502819"/>
            <a:ext cx="191740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＝2（mm）</a:t>
            </a:r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1856384" y="4281488"/>
            <a:ext cx="4590307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这种零件实际长2毫米。</a:t>
            </a:r>
            <a:endParaRPr lang="zh-CN" altLang="en-US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1"/>
          <p:cNvSpPr txBox="1">
            <a:spLocks noChangeArrowheads="1"/>
          </p:cNvSpPr>
          <p:nvPr/>
        </p:nvSpPr>
        <p:spPr bwMode="auto">
          <a:xfrm>
            <a:off x="911716" y="635794"/>
            <a:ext cx="706548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在比例尺是1∶5000000的地图上量得A、B 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两个城市间的公路长8 cm。A、B 两城相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距多少千米？</a:t>
            </a:r>
          </a:p>
        </p:txBody>
      </p:sp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2660694" y="3542110"/>
            <a:ext cx="1917409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＝400（km）</a:t>
            </a:r>
            <a:endParaRPr lang="en-US" altLang="zh-CN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1911306" y="4227910"/>
            <a:ext cx="459030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A、B 两城相距400千米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2660694" y="2911079"/>
            <a:ext cx="2860856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＝40000000（cm）</a:t>
            </a: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3014640" y="1950244"/>
            <a:ext cx="2277456" cy="1099966"/>
            <a:chOff x="3079" y="4188"/>
            <a:chExt cx="4665" cy="2309"/>
          </a:xfrm>
        </p:grpSpPr>
        <p:sp>
          <p:nvSpPr>
            <p:cNvPr id="41990" name="TextBox 22"/>
            <p:cNvSpPr txBox="1">
              <a:spLocks noChangeArrowheads="1"/>
            </p:cNvSpPr>
            <p:nvPr/>
          </p:nvSpPr>
          <p:spPr bwMode="auto">
            <a:xfrm>
              <a:off x="3079" y="4559"/>
              <a:ext cx="1400" cy="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8÷              </a:t>
              </a:r>
            </a:p>
          </p:txBody>
        </p:sp>
        <p:grpSp>
          <p:nvGrpSpPr>
            <p:cNvPr id="41991" name="组合 11"/>
            <p:cNvGrpSpPr/>
            <p:nvPr/>
          </p:nvGrpSpPr>
          <p:grpSpPr bwMode="auto">
            <a:xfrm>
              <a:off x="4474" y="4188"/>
              <a:ext cx="3270" cy="1862"/>
              <a:chOff x="15326" y="6936"/>
              <a:chExt cx="534" cy="1862"/>
            </a:xfrm>
          </p:grpSpPr>
          <p:sp>
            <p:nvSpPr>
              <p:cNvPr id="41992" name="文本框 14"/>
              <p:cNvSpPr txBox="1">
                <a:spLocks noChangeArrowheads="1"/>
              </p:cNvSpPr>
              <p:nvPr/>
            </p:nvSpPr>
            <p:spPr bwMode="auto">
              <a:xfrm>
                <a:off x="15366" y="7732"/>
                <a:ext cx="476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5000000</a:t>
                </a:r>
              </a:p>
            </p:txBody>
          </p:sp>
          <p:sp>
            <p:nvSpPr>
              <p:cNvPr id="41993" name="文本框 15"/>
              <p:cNvSpPr txBox="1">
                <a:spLocks noChangeArrowheads="1"/>
              </p:cNvSpPr>
              <p:nvPr/>
            </p:nvSpPr>
            <p:spPr bwMode="auto">
              <a:xfrm>
                <a:off x="15543" y="6936"/>
                <a:ext cx="145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15326" y="7786"/>
                <a:ext cx="534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图片 4" descr="图片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93239" y="125017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矩形 48"/>
          <p:cNvSpPr>
            <a:spLocks noChangeArrowheads="1"/>
          </p:cNvSpPr>
          <p:nvPr/>
        </p:nvSpPr>
        <p:spPr bwMode="auto">
          <a:xfrm>
            <a:off x="595605" y="1138238"/>
            <a:ext cx="795157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ea typeface="楷体" panose="02010609060101010101" pitchFamily="49" charset="-122"/>
              </a:rPr>
              <a:t>已知比例尺和图上距离，求实际距离，有三种方法：</a:t>
            </a:r>
          </a:p>
        </p:txBody>
      </p:sp>
      <p:sp>
        <p:nvSpPr>
          <p:cNvPr id="3" name="矩形 48"/>
          <p:cNvSpPr>
            <a:spLocks noChangeArrowheads="1"/>
          </p:cNvSpPr>
          <p:nvPr/>
        </p:nvSpPr>
        <p:spPr bwMode="auto">
          <a:xfrm>
            <a:off x="512611" y="1799035"/>
            <a:ext cx="795157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）利用图上距离与实际距离的关系，直接用乘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法求出实际距离。</a:t>
            </a: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512611" y="2751534"/>
            <a:ext cx="8511780" cy="991796"/>
            <a:chOff x="1050" y="6119"/>
            <a:chExt cx="17436" cy="2082"/>
          </a:xfrm>
        </p:grpSpPr>
        <p:sp>
          <p:nvSpPr>
            <p:cNvPr id="43013" name="矩形 48"/>
            <p:cNvSpPr>
              <a:spLocks noChangeArrowheads="1"/>
            </p:cNvSpPr>
            <p:nvPr/>
          </p:nvSpPr>
          <p:spPr bwMode="auto">
            <a:xfrm>
              <a:off x="1050" y="6686"/>
              <a:ext cx="17436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（2）利用“          ＝比例尺”列比例求实际距离。</a:t>
              </a:r>
            </a:p>
          </p:txBody>
        </p:sp>
        <p:grpSp>
          <p:nvGrpSpPr>
            <p:cNvPr id="43014" name="组合 6"/>
            <p:cNvGrpSpPr/>
            <p:nvPr/>
          </p:nvGrpSpPr>
          <p:grpSpPr bwMode="auto">
            <a:xfrm>
              <a:off x="5303" y="6119"/>
              <a:ext cx="3436" cy="2082"/>
              <a:chOff x="15416" y="6823"/>
              <a:chExt cx="1020" cy="2082"/>
            </a:xfrm>
          </p:grpSpPr>
          <p:sp>
            <p:nvSpPr>
              <p:cNvPr id="43015" name="文本框 11"/>
              <p:cNvSpPr txBox="1">
                <a:spLocks noChangeArrowheads="1"/>
              </p:cNvSpPr>
              <p:nvPr/>
            </p:nvSpPr>
            <p:spPr bwMode="auto">
              <a:xfrm>
                <a:off x="15435" y="7839"/>
                <a:ext cx="1001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实际距离</a:t>
                </a:r>
              </a:p>
            </p:txBody>
          </p:sp>
          <p:sp>
            <p:nvSpPr>
              <p:cNvPr id="43016" name="文本框 8"/>
              <p:cNvSpPr txBox="1">
                <a:spLocks noChangeArrowheads="1"/>
              </p:cNvSpPr>
              <p:nvPr/>
            </p:nvSpPr>
            <p:spPr bwMode="auto">
              <a:xfrm>
                <a:off x="15435" y="6823"/>
                <a:ext cx="1001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图上距离</a:t>
                </a:r>
              </a:p>
            </p:txBody>
          </p:sp>
          <p:cxnSp>
            <p:nvCxnSpPr>
              <p:cNvPr id="2" name="直接连接符 1"/>
              <p:cNvCxnSpPr/>
              <p:nvPr/>
            </p:nvCxnSpPr>
            <p:spPr>
              <a:xfrm>
                <a:off x="15416" y="7840"/>
                <a:ext cx="102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矩形 48"/>
          <p:cNvSpPr>
            <a:spLocks noChangeArrowheads="1"/>
          </p:cNvSpPr>
          <p:nvPr/>
        </p:nvSpPr>
        <p:spPr bwMode="auto">
          <a:xfrm>
            <a:off x="512611" y="3876675"/>
            <a:ext cx="795157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（3）利用“实际距离＝图上距离÷比例尺”，直</a:t>
            </a:r>
          </a:p>
          <a:p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接用除法求出实际距离。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图片 4" descr="图片8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93239" y="125017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矩形 48"/>
          <p:cNvSpPr>
            <a:spLocks noChangeArrowheads="1"/>
          </p:cNvSpPr>
          <p:nvPr/>
        </p:nvSpPr>
        <p:spPr bwMode="auto">
          <a:xfrm>
            <a:off x="595605" y="1852613"/>
            <a:ext cx="7951570" cy="17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ea typeface="楷体" panose="02010609060101010101" pitchFamily="49" charset="-122"/>
              </a:rPr>
              <a:t> </a:t>
            </a:r>
            <a:r>
              <a:rPr lang="zh-CN" altLang="en-US" sz="2700" b="1" dirty="0"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700" b="1" dirty="0">
                <a:ea typeface="楷体" panose="02010609060101010101" pitchFamily="49" charset="-122"/>
              </a:rPr>
              <a:t>）</a:t>
            </a:r>
            <a:r>
              <a:rPr lang="zh-CN" altLang="zh-CN" sz="2700" b="1" dirty="0">
                <a:ea typeface="楷体" panose="02010609060101010101" pitchFamily="49" charset="-122"/>
              </a:rPr>
              <a:t>根据比例尺和图上距离，求实际距离，可以</a:t>
            </a:r>
          </a:p>
          <a:p>
            <a:r>
              <a:rPr lang="zh-CN" altLang="zh-CN" sz="2700" b="1" dirty="0">
                <a:ea typeface="楷体" panose="02010609060101010101" pitchFamily="49" charset="-122"/>
              </a:rPr>
              <a:t>          用图上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ea typeface="楷体" panose="02010609060101010101" pitchFamily="49" charset="-122"/>
              </a:rPr>
              <a:t>个单位长度表示的距离乘几个单位，</a:t>
            </a:r>
          </a:p>
          <a:p>
            <a:r>
              <a:rPr lang="zh-CN" altLang="en-US" sz="2700" b="1" dirty="0">
                <a:ea typeface="楷体" panose="02010609060101010101" pitchFamily="49" charset="-122"/>
              </a:rPr>
              <a:t>          就是几个图上单位长度表示的实际距离来求，</a:t>
            </a:r>
          </a:p>
          <a:p>
            <a:r>
              <a:rPr lang="zh-CN" altLang="en-US" sz="2700" b="1" dirty="0">
                <a:ea typeface="楷体" panose="02010609060101010101" pitchFamily="49" charset="-122"/>
              </a:rPr>
              <a:t>          也可以根据比例尺的意义列比例来求。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图片 5" descr="图片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27251" y="122635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2" name="组合 6"/>
          <p:cNvGrpSpPr/>
          <p:nvPr/>
        </p:nvGrpSpPr>
        <p:grpSpPr bwMode="auto">
          <a:xfrm>
            <a:off x="1039868" y="1352550"/>
            <a:ext cx="7086234" cy="2970610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4" cy="6236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79" y="3417"/>
              <a:ext cx="13724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670867" y="2075260"/>
            <a:ext cx="5154179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完成教材相关练习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670868" y="2999185"/>
            <a:ext cx="659681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完成对应的练习题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4"/>
          <p:cNvSpPr txBox="1">
            <a:spLocks noChangeArrowheads="1"/>
          </p:cNvSpPr>
          <p:nvPr/>
        </p:nvSpPr>
        <p:spPr bwMode="auto">
          <a:xfrm>
            <a:off x="612692" y="1262063"/>
            <a:ext cx="7794125" cy="10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）一幅图的（         ）和（        ）的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比叫做这幅图的比例尺。</a:t>
            </a:r>
          </a:p>
        </p:txBody>
      </p:sp>
      <p:sp>
        <p:nvSpPr>
          <p:cNvPr id="7170" name="Text Box 14"/>
          <p:cNvSpPr txBox="1">
            <a:spLocks noChangeArrowheads="1"/>
          </p:cNvSpPr>
          <p:nvPr/>
        </p:nvSpPr>
        <p:spPr bwMode="auto">
          <a:xfrm>
            <a:off x="784784" y="778669"/>
            <a:ext cx="1402356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填一填。</a:t>
            </a:r>
          </a:p>
        </p:txBody>
      </p:sp>
      <p:pic>
        <p:nvPicPr>
          <p:cNvPr id="7171" name="图片 3" descr="图片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23589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637102" y="2400300"/>
            <a:ext cx="7869796" cy="156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）一副地图的比例尺是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1∶50000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，在该地图上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用（       ）长的线段表示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千米的实际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距离。 </a:t>
            </a:r>
          </a:p>
        </p:txBody>
      </p:sp>
      <p:sp>
        <p:nvSpPr>
          <p:cNvPr id="11" name="文本框 29"/>
          <p:cNvSpPr txBox="1">
            <a:spLocks noChangeArrowheads="1"/>
          </p:cNvSpPr>
          <p:nvPr/>
        </p:nvSpPr>
        <p:spPr bwMode="auto">
          <a:xfrm>
            <a:off x="3295355" y="1315641"/>
            <a:ext cx="179413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图上距离</a:t>
            </a:r>
          </a:p>
        </p:txBody>
      </p:sp>
      <p:sp>
        <p:nvSpPr>
          <p:cNvPr id="5" name="文本框 29"/>
          <p:cNvSpPr txBox="1">
            <a:spLocks noChangeArrowheads="1"/>
          </p:cNvSpPr>
          <p:nvPr/>
        </p:nvSpPr>
        <p:spPr bwMode="auto">
          <a:xfrm>
            <a:off x="5912111" y="1315641"/>
            <a:ext cx="160618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实际距离</a:t>
            </a:r>
          </a:p>
        </p:txBody>
      </p:sp>
      <p:sp>
        <p:nvSpPr>
          <p:cNvPr id="6" name="文本框 29"/>
          <p:cNvSpPr txBox="1">
            <a:spLocks noChangeArrowheads="1"/>
          </p:cNvSpPr>
          <p:nvPr/>
        </p:nvSpPr>
        <p:spPr bwMode="auto">
          <a:xfrm>
            <a:off x="2491045" y="2939654"/>
            <a:ext cx="899509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3cm</a:t>
            </a:r>
          </a:p>
        </p:txBody>
      </p:sp>
      <p:grpSp>
        <p:nvGrpSpPr>
          <p:cNvPr id="22" name="组合 21"/>
          <p:cNvGrpSpPr/>
          <p:nvPr/>
        </p:nvGrpSpPr>
        <p:grpSpPr bwMode="auto">
          <a:xfrm>
            <a:off x="3455242" y="3643313"/>
            <a:ext cx="5273788" cy="1182291"/>
            <a:chOff x="7813" y="7127"/>
            <a:chExt cx="10804" cy="2481"/>
          </a:xfrm>
        </p:grpSpPr>
        <p:grpSp>
          <p:nvGrpSpPr>
            <p:cNvPr id="7177" name="组合 5"/>
            <p:cNvGrpSpPr/>
            <p:nvPr/>
          </p:nvGrpSpPr>
          <p:grpSpPr bwMode="auto">
            <a:xfrm>
              <a:off x="7813" y="7272"/>
              <a:ext cx="7854" cy="2191"/>
              <a:chOff x="11258" y="1207"/>
              <a:chExt cx="7854" cy="2191"/>
            </a:xfrm>
          </p:grpSpPr>
          <p:sp>
            <p:nvSpPr>
              <p:cNvPr id="7178" name="矩形 48"/>
              <p:cNvSpPr>
                <a:spLocks noChangeArrowheads="1"/>
              </p:cNvSpPr>
              <p:nvPr/>
            </p:nvSpPr>
            <p:spPr bwMode="auto">
              <a:xfrm>
                <a:off x="11399" y="1455"/>
                <a:ext cx="7573" cy="1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如果已知比例尺和图上距离，如何求实际距离呢？</a:t>
                </a:r>
              </a:p>
            </p:txBody>
          </p:sp>
          <p:sp>
            <p:nvSpPr>
              <p:cNvPr id="14" name="圆角矩形标注 13"/>
              <p:cNvSpPr/>
              <p:nvPr/>
            </p:nvSpPr>
            <p:spPr>
              <a:xfrm>
                <a:off x="11258" y="1207"/>
                <a:ext cx="7854" cy="2191"/>
              </a:xfrm>
              <a:prstGeom prst="wedgeRoundRectCallout">
                <a:avLst>
                  <a:gd name="adj1" fmla="val 54591"/>
                  <a:gd name="adj2" fmla="val -6957"/>
                  <a:gd name="adj3" fmla="val 16667"/>
                </a:avLst>
              </a:prstGeom>
              <a:noFill/>
              <a:ln w="38100">
                <a:solidFill>
                  <a:srgbClr val="F5B8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7180" name="图片 20" descr="46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6137" y="7127"/>
              <a:ext cx="2480" cy="2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组合 2"/>
          <p:cNvGrpSpPr/>
          <p:nvPr/>
        </p:nvGrpSpPr>
        <p:grpSpPr bwMode="auto">
          <a:xfrm>
            <a:off x="441822" y="1401366"/>
            <a:ext cx="8480047" cy="923153"/>
            <a:chOff x="757" y="2987"/>
            <a:chExt cx="17368" cy="1943"/>
          </a:xfrm>
        </p:grpSpPr>
        <p:sp>
          <p:nvSpPr>
            <p:cNvPr id="9218" name="矩形 48"/>
            <p:cNvSpPr>
              <a:spLocks noChangeArrowheads="1"/>
            </p:cNvSpPr>
            <p:nvPr/>
          </p:nvSpPr>
          <p:spPr bwMode="auto">
            <a:xfrm>
              <a:off x="1550" y="2987"/>
              <a:ext cx="16575" cy="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奇思从地图上量得北京到上海的距离大约3 cm。两地之间的实际距离约是多少千米？</a:t>
              </a:r>
            </a:p>
          </p:txBody>
        </p:sp>
        <p:sp>
          <p:nvSpPr>
            <p:cNvPr id="5" name="椭圆 1"/>
            <p:cNvSpPr/>
            <p:nvPr/>
          </p:nvSpPr>
          <p:spPr>
            <a:xfrm>
              <a:off x="757" y="3100"/>
              <a:ext cx="680" cy="68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3000"/>
                </a:lnSpc>
              </a:pPr>
              <a:endParaRPr lang="zh-CN" altLang="en-US" noProof="1"/>
            </a:p>
          </p:txBody>
        </p:sp>
      </p:grpSp>
      <p:pic>
        <p:nvPicPr>
          <p:cNvPr id="9220" name="图片 1" descr="5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263616" y="2639617"/>
            <a:ext cx="868997" cy="132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组合 10"/>
          <p:cNvGrpSpPr/>
          <p:nvPr/>
        </p:nvGrpSpPr>
        <p:grpSpPr bwMode="auto">
          <a:xfrm>
            <a:off x="1830753" y="2783681"/>
            <a:ext cx="3739618" cy="1038225"/>
            <a:chOff x="6204" y="5045"/>
            <a:chExt cx="7659" cy="3557"/>
          </a:xfrm>
        </p:grpSpPr>
        <p:sp>
          <p:nvSpPr>
            <p:cNvPr id="4" name="矩形标注 3"/>
            <p:cNvSpPr/>
            <p:nvPr/>
          </p:nvSpPr>
          <p:spPr>
            <a:xfrm>
              <a:off x="6204" y="5045"/>
              <a:ext cx="7659" cy="3557"/>
            </a:xfrm>
            <a:prstGeom prst="wedgeRectCallout">
              <a:avLst>
                <a:gd name="adj1" fmla="val 58420"/>
                <a:gd name="adj2" fmla="val -23087"/>
              </a:avLst>
            </a:prstGeom>
            <a:noFill/>
            <a:ln w="38100">
              <a:solidFill>
                <a:srgbClr val="94F4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9223" name="文本框 24"/>
            <p:cNvSpPr txBox="1">
              <a:spLocks noChangeArrowheads="1"/>
            </p:cNvSpPr>
            <p:nvPr/>
          </p:nvSpPr>
          <p:spPr bwMode="auto">
            <a:xfrm>
              <a:off x="6444" y="5121"/>
              <a:ext cx="7419" cy="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题目中已知哪些条件？我们需要求什么呢？</a:t>
              </a:r>
            </a:p>
          </p:txBody>
        </p:sp>
      </p:grpSp>
      <p:pic>
        <p:nvPicPr>
          <p:cNvPr id="9224" name="图片 3" descr="图片5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16266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图片 2" descr="标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4141" y="808435"/>
            <a:ext cx="165744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文本框 5"/>
          <p:cNvSpPr txBox="1">
            <a:spLocks noChangeArrowheads="1"/>
          </p:cNvSpPr>
          <p:nvPr/>
        </p:nvSpPr>
        <p:spPr bwMode="auto">
          <a:xfrm>
            <a:off x="504068" y="797719"/>
            <a:ext cx="1362080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</a:t>
            </a:r>
            <a:r>
              <a:rPr lang="en-US" altLang="zh-CN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9227" name="文本框 7"/>
          <p:cNvSpPr txBox="1">
            <a:spLocks noChangeArrowheads="1"/>
          </p:cNvSpPr>
          <p:nvPr/>
        </p:nvSpPr>
        <p:spPr bwMode="auto">
          <a:xfrm>
            <a:off x="2094381" y="797719"/>
            <a:ext cx="5541078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根据比例尺和图上距离，求实际距离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2697310" y="977504"/>
            <a:ext cx="5328711" cy="1577578"/>
            <a:chOff x="1881" y="2156"/>
            <a:chExt cx="10914" cy="3312"/>
          </a:xfrm>
        </p:grpSpPr>
        <p:sp>
          <p:nvSpPr>
            <p:cNvPr id="11266" name="文本框 1"/>
            <p:cNvSpPr txBox="1">
              <a:spLocks noChangeArrowheads="1"/>
            </p:cNvSpPr>
            <p:nvPr/>
          </p:nvSpPr>
          <p:spPr bwMode="auto">
            <a:xfrm>
              <a:off x="2156" y="2503"/>
              <a:ext cx="10639" cy="2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已知条件：一幅地图的比例尺是 1∶34000000，从这幅地图上量得北京到上海的距离大约是 3cm。</a:t>
              </a:r>
            </a:p>
          </p:txBody>
        </p:sp>
        <p:sp>
          <p:nvSpPr>
            <p:cNvPr id="7" name="圆角矩形标注 6"/>
            <p:cNvSpPr/>
            <p:nvPr/>
          </p:nvSpPr>
          <p:spPr>
            <a:xfrm>
              <a:off x="1881" y="2156"/>
              <a:ext cx="10914" cy="3312"/>
            </a:xfrm>
            <a:prstGeom prst="wedgeRoundRectCallout">
              <a:avLst>
                <a:gd name="adj1" fmla="val -55487"/>
                <a:gd name="adj2" fmla="val -2346"/>
                <a:gd name="adj3" fmla="val 16667"/>
              </a:avLst>
            </a:prstGeom>
            <a:noFill/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pic>
        <p:nvPicPr>
          <p:cNvPr id="11268" name="图片 4" descr="4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8371" y="977503"/>
            <a:ext cx="955653" cy="165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1404799" y="2984897"/>
            <a:ext cx="6621222" cy="1590675"/>
            <a:chOff x="4707" y="787"/>
            <a:chExt cx="13563" cy="3342"/>
          </a:xfrm>
        </p:grpSpPr>
        <p:grpSp>
          <p:nvGrpSpPr>
            <p:cNvPr id="11270" name="组合 35"/>
            <p:cNvGrpSpPr/>
            <p:nvPr/>
          </p:nvGrpSpPr>
          <p:grpSpPr bwMode="auto">
            <a:xfrm>
              <a:off x="4707" y="1295"/>
              <a:ext cx="9925" cy="2592"/>
              <a:chOff x="5143" y="3479"/>
              <a:chExt cx="9925" cy="2594"/>
            </a:xfrm>
          </p:grpSpPr>
          <p:sp>
            <p:nvSpPr>
              <p:cNvPr id="38" name="圆角矩形标注 37"/>
              <p:cNvSpPr/>
              <p:nvPr/>
            </p:nvSpPr>
            <p:spPr>
              <a:xfrm>
                <a:off x="5143" y="3479"/>
                <a:ext cx="9925" cy="2594"/>
              </a:xfrm>
              <a:prstGeom prst="wedgeRoundRectCallout">
                <a:avLst>
                  <a:gd name="adj1" fmla="val 54774"/>
                  <a:gd name="adj2" fmla="val -11280"/>
                  <a:gd name="adj3" fmla="val 16667"/>
                </a:avLst>
              </a:prstGeom>
              <a:noFill/>
              <a:ln w="31750">
                <a:solidFill>
                  <a:srgbClr val="E300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1272" name="矩形 17"/>
              <p:cNvSpPr>
                <a:spLocks noChangeArrowheads="1"/>
              </p:cNvSpPr>
              <p:nvPr/>
            </p:nvSpPr>
            <p:spPr bwMode="auto">
              <a:xfrm>
                <a:off x="5435" y="3880"/>
                <a:ext cx="9342" cy="1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6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所求问题：两地之间的实际距离约是多少千米？</a:t>
                </a:r>
              </a:p>
            </p:txBody>
          </p:sp>
        </p:grpSp>
        <p:pic>
          <p:nvPicPr>
            <p:cNvPr id="11273" name="图片 1" descr="34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5360" y="787"/>
              <a:ext cx="2910" cy="3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 bwMode="auto">
          <a:xfrm>
            <a:off x="998371" y="270273"/>
            <a:ext cx="7214387" cy="1182290"/>
            <a:chOff x="2361" y="6888"/>
            <a:chExt cx="14778" cy="2483"/>
          </a:xfrm>
        </p:grpSpPr>
        <p:grpSp>
          <p:nvGrpSpPr>
            <p:cNvPr id="13314" name="组合 5"/>
            <p:cNvGrpSpPr/>
            <p:nvPr/>
          </p:nvGrpSpPr>
          <p:grpSpPr bwMode="auto">
            <a:xfrm>
              <a:off x="2361" y="7271"/>
              <a:ext cx="11270" cy="1718"/>
              <a:chOff x="5806" y="1206"/>
              <a:chExt cx="11269" cy="1718"/>
            </a:xfrm>
          </p:grpSpPr>
          <p:sp>
            <p:nvSpPr>
              <p:cNvPr id="13315" name="矩形 48"/>
              <p:cNvSpPr>
                <a:spLocks noChangeArrowheads="1"/>
              </p:cNvSpPr>
              <p:nvPr/>
            </p:nvSpPr>
            <p:spPr bwMode="auto">
              <a:xfrm>
                <a:off x="6149" y="1498"/>
                <a:ext cx="10584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让我们一起来解开这个难题吧。</a:t>
                </a:r>
              </a:p>
            </p:txBody>
          </p:sp>
          <p:sp>
            <p:nvSpPr>
              <p:cNvPr id="14" name="圆角矩形标注 13"/>
              <p:cNvSpPr/>
              <p:nvPr/>
            </p:nvSpPr>
            <p:spPr>
              <a:xfrm>
                <a:off x="5806" y="1206"/>
                <a:ext cx="11269" cy="1718"/>
              </a:xfrm>
              <a:prstGeom prst="wedgeRoundRectCallout">
                <a:avLst>
                  <a:gd name="adj1" fmla="val 54591"/>
                  <a:gd name="adj2" fmla="val -6957"/>
                  <a:gd name="adj3" fmla="val 16667"/>
                </a:avLst>
              </a:prstGeom>
              <a:noFill/>
              <a:ln w="38100">
                <a:solidFill>
                  <a:srgbClr val="F5B8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13317" name="图片 20" descr="46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4657" y="6888"/>
              <a:ext cx="2482" cy="2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01" name="矩形 48"/>
          <p:cNvSpPr>
            <a:spLocks noChangeArrowheads="1"/>
          </p:cNvSpPr>
          <p:nvPr/>
        </p:nvSpPr>
        <p:spPr bwMode="auto">
          <a:xfrm>
            <a:off x="964197" y="1413272"/>
            <a:ext cx="1282748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方法一</a:t>
            </a:r>
          </a:p>
        </p:txBody>
      </p:sp>
      <p:sp>
        <p:nvSpPr>
          <p:cNvPr id="2" name="矩形 48"/>
          <p:cNvSpPr>
            <a:spLocks noChangeArrowheads="1"/>
          </p:cNvSpPr>
          <p:nvPr/>
        </p:nvSpPr>
        <p:spPr bwMode="auto">
          <a:xfrm>
            <a:off x="596826" y="2034779"/>
            <a:ext cx="8126101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图上1 cm 表示实际34000000 cm，也就是1 cm表示340 km。从北京到上海的图上距离大约是3 cm，也就是3个340 km，可以直接用乘</a:t>
            </a:r>
          </a:p>
          <a:p>
            <a:r>
              <a:rPr lang="zh-CN" altLang="en-US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法计算。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592346" y="3409951"/>
            <a:ext cx="3959308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34000000 cm＝340 km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907236" y="3902869"/>
            <a:ext cx="3108619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340×3＝1020（km）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458500" y="4517232"/>
            <a:ext cx="6402753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答：两地之间的实际距离约是1020千米。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/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48"/>
          <p:cNvSpPr>
            <a:spLocks noChangeArrowheads="1"/>
          </p:cNvSpPr>
          <p:nvPr/>
        </p:nvSpPr>
        <p:spPr bwMode="auto">
          <a:xfrm>
            <a:off x="942228" y="508398"/>
            <a:ext cx="128274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方法二</a:t>
            </a:r>
          </a:p>
        </p:txBody>
      </p:sp>
      <p:sp>
        <p:nvSpPr>
          <p:cNvPr id="15362" name="矩形 48"/>
          <p:cNvSpPr>
            <a:spLocks noChangeArrowheads="1"/>
          </p:cNvSpPr>
          <p:nvPr/>
        </p:nvSpPr>
        <p:spPr bwMode="auto">
          <a:xfrm>
            <a:off x="1458500" y="1079898"/>
            <a:ext cx="621357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解：设两地之间的实际距离约是</a:t>
            </a:r>
            <a:r>
              <a:rPr lang="zh-CN" altLang="zh-CN" sz="2700" b="1" i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622859" y="3127773"/>
            <a:ext cx="265337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＝102000000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309189" y="3752851"/>
            <a:ext cx="3812848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102000000 cm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1020 km</a:t>
            </a: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2401947" y="1501378"/>
            <a:ext cx="3091044" cy="991796"/>
            <a:chOff x="4921" y="3152"/>
            <a:chExt cx="6331" cy="2082"/>
          </a:xfrm>
        </p:grpSpPr>
        <p:grpSp>
          <p:nvGrpSpPr>
            <p:cNvPr id="15366" name="组合 6"/>
            <p:cNvGrpSpPr/>
            <p:nvPr/>
          </p:nvGrpSpPr>
          <p:grpSpPr bwMode="auto">
            <a:xfrm>
              <a:off x="4921" y="3265"/>
              <a:ext cx="1020" cy="1969"/>
              <a:chOff x="15343" y="6936"/>
              <a:chExt cx="1020" cy="1969"/>
            </a:xfrm>
          </p:grpSpPr>
          <p:sp>
            <p:nvSpPr>
              <p:cNvPr id="15367" name="文本框 7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728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x</a:t>
                </a:r>
              </a:p>
            </p:txBody>
          </p:sp>
          <p:sp>
            <p:nvSpPr>
              <p:cNvPr id="15368" name="文本框 12"/>
              <p:cNvSpPr txBox="1">
                <a:spLocks noChangeArrowheads="1"/>
              </p:cNvSpPr>
              <p:nvPr/>
            </p:nvSpPr>
            <p:spPr bwMode="auto">
              <a:xfrm>
                <a:off x="15489" y="6936"/>
                <a:ext cx="727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15343" y="7810"/>
                <a:ext cx="102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70" name="组合 9"/>
            <p:cNvGrpSpPr/>
            <p:nvPr/>
          </p:nvGrpSpPr>
          <p:grpSpPr bwMode="auto">
            <a:xfrm>
              <a:off x="7448" y="3152"/>
              <a:ext cx="3804" cy="2082"/>
              <a:chOff x="15593" y="6795"/>
              <a:chExt cx="783" cy="2082"/>
            </a:xfrm>
          </p:grpSpPr>
          <p:sp>
            <p:nvSpPr>
              <p:cNvPr id="15371" name="文本框 10"/>
              <p:cNvSpPr txBox="1">
                <a:spLocks noChangeArrowheads="1"/>
              </p:cNvSpPr>
              <p:nvPr/>
            </p:nvSpPr>
            <p:spPr bwMode="auto">
              <a:xfrm>
                <a:off x="15648" y="7811"/>
                <a:ext cx="728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34000000</a:t>
                </a:r>
              </a:p>
            </p:txBody>
          </p:sp>
          <p:sp>
            <p:nvSpPr>
              <p:cNvPr id="15372" name="文本框 11"/>
              <p:cNvSpPr txBox="1">
                <a:spLocks noChangeArrowheads="1"/>
              </p:cNvSpPr>
              <p:nvPr/>
            </p:nvSpPr>
            <p:spPr bwMode="auto">
              <a:xfrm>
                <a:off x="15921" y="6795"/>
                <a:ext cx="164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15593" y="7812"/>
                <a:ext cx="77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74" name="文本框 15"/>
            <p:cNvSpPr txBox="1">
              <a:spLocks noChangeArrowheads="1"/>
            </p:cNvSpPr>
            <p:nvPr/>
          </p:nvSpPr>
          <p:spPr bwMode="auto">
            <a:xfrm>
              <a:off x="6157" y="3770"/>
              <a:ext cx="1076" cy="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</a:p>
          </p:txBody>
        </p:sp>
      </p:grp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2567936" y="2534841"/>
            <a:ext cx="3030507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＝3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34000000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679410" y="4335066"/>
            <a:ext cx="5825456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答：两地之间的实际距离约是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1020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48"/>
          <p:cNvSpPr>
            <a:spLocks noChangeArrowheads="1"/>
          </p:cNvSpPr>
          <p:nvPr/>
        </p:nvSpPr>
        <p:spPr bwMode="auto">
          <a:xfrm>
            <a:off x="942228" y="508398"/>
            <a:ext cx="128274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方法三</a:t>
            </a:r>
          </a:p>
        </p:txBody>
      </p:sp>
      <p:sp>
        <p:nvSpPr>
          <p:cNvPr id="17410" name="矩形 48"/>
          <p:cNvSpPr>
            <a:spLocks noChangeArrowheads="1"/>
          </p:cNvSpPr>
          <p:nvPr/>
        </p:nvSpPr>
        <p:spPr bwMode="auto">
          <a:xfrm>
            <a:off x="942228" y="1316831"/>
            <a:ext cx="7507307" cy="131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根据“图上距离∶实际距离＝比例尺”可以推出“：实际距离＝图上距离÷比例尺”。因此，可以直接用除法计算。</a:t>
            </a: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1783154" y="2569369"/>
            <a:ext cx="5578182" cy="991053"/>
            <a:chOff x="6217" y="6390"/>
            <a:chExt cx="11427" cy="2083"/>
          </a:xfrm>
        </p:grpSpPr>
        <p:grpSp>
          <p:nvGrpSpPr>
            <p:cNvPr id="17412" name="组合 9"/>
            <p:cNvGrpSpPr/>
            <p:nvPr/>
          </p:nvGrpSpPr>
          <p:grpSpPr bwMode="auto">
            <a:xfrm>
              <a:off x="7803" y="6390"/>
              <a:ext cx="3804" cy="2083"/>
              <a:chOff x="15593" y="6795"/>
              <a:chExt cx="783" cy="2083"/>
            </a:xfrm>
          </p:grpSpPr>
          <p:sp>
            <p:nvSpPr>
              <p:cNvPr id="17413" name="文本框 5"/>
              <p:cNvSpPr txBox="1">
                <a:spLocks noChangeArrowheads="1"/>
              </p:cNvSpPr>
              <p:nvPr/>
            </p:nvSpPr>
            <p:spPr bwMode="auto">
              <a:xfrm>
                <a:off x="15648" y="7811"/>
                <a:ext cx="728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34000000</a:t>
                </a:r>
              </a:p>
            </p:txBody>
          </p:sp>
          <p:sp>
            <p:nvSpPr>
              <p:cNvPr id="17414" name="文本框 11"/>
              <p:cNvSpPr txBox="1">
                <a:spLocks noChangeArrowheads="1"/>
              </p:cNvSpPr>
              <p:nvPr/>
            </p:nvSpPr>
            <p:spPr bwMode="auto">
              <a:xfrm>
                <a:off x="15921" y="6795"/>
                <a:ext cx="164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15593" y="7811"/>
                <a:ext cx="77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16" name="文本框 16"/>
            <p:cNvSpPr txBox="1">
              <a:spLocks noChangeArrowheads="1"/>
            </p:cNvSpPr>
            <p:nvPr/>
          </p:nvSpPr>
          <p:spPr bwMode="auto">
            <a:xfrm>
              <a:off x="6217" y="7036"/>
              <a:ext cx="1823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3</a:t>
              </a:r>
              <a:r>
                <a:rPr lang="zh-CN" altLang="en-US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÷</a:t>
              </a:r>
            </a:p>
          </p:txBody>
        </p:sp>
        <p:sp>
          <p:nvSpPr>
            <p:cNvPr id="17417" name="文本框 17"/>
            <p:cNvSpPr txBox="1">
              <a:spLocks noChangeArrowheads="1"/>
            </p:cNvSpPr>
            <p:nvPr/>
          </p:nvSpPr>
          <p:spPr bwMode="auto">
            <a:xfrm>
              <a:off x="11721" y="6923"/>
              <a:ext cx="5923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102000000</a:t>
              </a:r>
              <a:r>
                <a:rPr lang="zh-CN" altLang="en-US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</a:t>
              </a:r>
              <a:r>
                <a:rPr lang="en-US" altLang="zh-CN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cm</a:t>
              </a:r>
              <a:r>
                <a:rPr lang="zh-CN" altLang="en-US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）</a:t>
              </a:r>
            </a:p>
          </p:txBody>
        </p:sp>
      </p:grp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2436122" y="3709988"/>
            <a:ext cx="3812848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102000000 cm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1020 km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370624" y="4312444"/>
            <a:ext cx="6402753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答：两地之间的实际距离约是1020千米。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合 2"/>
          <p:cNvGrpSpPr/>
          <p:nvPr/>
        </p:nvGrpSpPr>
        <p:grpSpPr bwMode="auto">
          <a:xfrm>
            <a:off x="331977" y="970360"/>
            <a:ext cx="8480047" cy="923166"/>
            <a:chOff x="757" y="2987"/>
            <a:chExt cx="17368" cy="1942"/>
          </a:xfrm>
        </p:grpSpPr>
        <p:sp>
          <p:nvSpPr>
            <p:cNvPr id="19458" name="矩形 48"/>
            <p:cNvSpPr>
              <a:spLocks noChangeArrowheads="1"/>
            </p:cNvSpPr>
            <p:nvPr/>
          </p:nvSpPr>
          <p:spPr bwMode="auto">
            <a:xfrm>
              <a:off x="1550" y="2987"/>
              <a:ext cx="16575" cy="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妙想要从青岛去石家庄，量一量图上距离，再算一算青岛到石家庄的实际距离大约是多少千米。</a:t>
              </a:r>
            </a:p>
          </p:txBody>
        </p:sp>
        <p:sp>
          <p:nvSpPr>
            <p:cNvPr id="5" name="椭圆 1"/>
            <p:cNvSpPr/>
            <p:nvPr/>
          </p:nvSpPr>
          <p:spPr>
            <a:xfrm>
              <a:off x="757" y="3102"/>
              <a:ext cx="680" cy="6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3000"/>
                </a:lnSpc>
              </a:pPr>
              <a:endParaRPr lang="zh-CN" altLang="en-US" noProof="1"/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2062648" y="2849166"/>
            <a:ext cx="5355562" cy="1038225"/>
            <a:chOff x="3749" y="5844"/>
            <a:chExt cx="10970" cy="2181"/>
          </a:xfrm>
        </p:grpSpPr>
        <p:grpSp>
          <p:nvGrpSpPr>
            <p:cNvPr id="19461" name="组合 10"/>
            <p:cNvGrpSpPr/>
            <p:nvPr/>
          </p:nvGrpSpPr>
          <p:grpSpPr bwMode="auto">
            <a:xfrm>
              <a:off x="3749" y="5844"/>
              <a:ext cx="7660" cy="2181"/>
              <a:chOff x="6204" y="5045"/>
              <a:chExt cx="7659" cy="3557"/>
            </a:xfrm>
          </p:grpSpPr>
          <p:sp>
            <p:nvSpPr>
              <p:cNvPr id="4" name="矩形标注 3"/>
              <p:cNvSpPr/>
              <p:nvPr/>
            </p:nvSpPr>
            <p:spPr>
              <a:xfrm>
                <a:off x="6204" y="5045"/>
                <a:ext cx="7659" cy="3557"/>
              </a:xfrm>
              <a:prstGeom prst="wedgeRectCallout">
                <a:avLst>
                  <a:gd name="adj1" fmla="val 58420"/>
                  <a:gd name="adj2" fmla="val -23087"/>
                </a:avLst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9463" name="文本框 24"/>
              <p:cNvSpPr txBox="1">
                <a:spLocks noChangeArrowheads="1"/>
              </p:cNvSpPr>
              <p:nvPr/>
            </p:nvSpPr>
            <p:spPr bwMode="auto">
              <a:xfrm>
                <a:off x="6444" y="5121"/>
                <a:ext cx="7419" cy="3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题目中已知哪些条件？我们需要求什么呢？</a:t>
                </a:r>
              </a:p>
            </p:txBody>
          </p:sp>
        </p:grpSp>
        <p:pic>
          <p:nvPicPr>
            <p:cNvPr id="19464" name="图片 1" descr="8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435" y="5941"/>
              <a:ext cx="2284" cy="2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804f8f90-6b9a-4f37-b4da-a82f96252237}"/>
</p:tagLst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1458</Words>
  <Application>Microsoft Office PowerPoint</Application>
  <PresentationFormat>全屏显示(16:9)</PresentationFormat>
  <Paragraphs>170</Paragraphs>
  <Slides>26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2023-01-17T00:46:08Z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1556151EEC914F9D88C09BB3BF741717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