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9BCFE-92C7-4328-82B7-BAB716244F1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E51661-81AF-4AD8-8CD2-103A9733157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1F9699D-E083-4BD9-A95D-93B6E972C645}" type="slidenum">
              <a:rPr lang="zh-CN" altLang="en-US">
                <a:solidFill>
                  <a:prstClr val="black"/>
                </a:solidFill>
              </a:rPr>
              <a:t>1</a:t>
            </a:fld>
            <a:endParaRPr lang="en-US" altLang="zh-CN">
              <a:solidFill>
                <a:prstClr val="black"/>
              </a:solidFill>
            </a:endParaRPr>
          </a:p>
        </p:txBody>
      </p:sp>
      <p:sp>
        <p:nvSpPr>
          <p:cNvPr id="82946" name="Rectangle 2"/>
          <p:cNvSpPr>
            <a:spLocks noGrp="1" noRot="1" noChangeAspect="1" noChangeArrowheads="1" noTextEdit="1"/>
          </p:cNvSpPr>
          <p:nvPr>
            <p:ph type="sldImg"/>
          </p:nvPr>
        </p:nvSpPr>
        <p:spPr/>
      </p:sp>
      <p:sp>
        <p:nvSpPr>
          <p:cNvPr id="829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4A9BF2B-5093-44B6-84CD-CF995413844E}" type="slidenum">
              <a:rPr lang="zh-CN" altLang="en-US" smtClean="0">
                <a:solidFill>
                  <a:prstClr val="black"/>
                </a:solidFill>
              </a:rPr>
              <a:t>5</a:t>
            </a:fld>
            <a:endParaRPr lang="en-US" altLang="zh-CN">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8FD7CF5-4743-4365-ABD4-1A82957B4F07}" type="slidenum">
              <a:rPr lang="zh-CN" altLang="en-US">
                <a:solidFill>
                  <a:prstClr val="black"/>
                </a:solidFill>
              </a:rPr>
              <a:t>8</a:t>
            </a:fld>
            <a:endParaRPr lang="en-US" altLang="zh-CN">
              <a:solidFill>
                <a:prstClr val="black"/>
              </a:solidFill>
            </a:endParaRPr>
          </a:p>
        </p:txBody>
      </p:sp>
      <p:sp>
        <p:nvSpPr>
          <p:cNvPr id="83970" name="Rectangle 2"/>
          <p:cNvSpPr>
            <a:spLocks noGrp="1" noRot="1" noChangeAspect="1" noChangeArrowheads="1" noTextEdit="1"/>
          </p:cNvSpPr>
          <p:nvPr>
            <p:ph type="sldImg"/>
          </p:nvPr>
        </p:nvSpPr>
        <p:spPr/>
      </p:sp>
      <p:sp>
        <p:nvSpPr>
          <p:cNvPr id="83971"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C7060607-6F1F-4132-9A98-C041B1A0AEDE}"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99CA7E42-4646-48B0-A4C9-E1BFCE947EE2}"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A55F29FA-9A75-4384-BCD5-4A5983A82CE5}"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5FE084E-AA64-4165-BCDA-04DE4B4C60B1}"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710EDF9E-A90E-4C7D-8141-2FF9A73AED1B}"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4E7DDE9E-14AD-4D44-91D9-EC58C419E9B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59C938F1-5FDD-4213-AD8E-49780878177E}"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AEF1BF94-AC1D-44CD-86A7-0BC894436D55}"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91D3B895-A8BD-429E-B2F6-3195D7A9F601}"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dirty="0">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EB8C9368-3C93-4A6A-A53D-E994A39EA71B}"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64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65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ndParaRPr>
          </a:p>
        </p:txBody>
      </p:sp>
      <p:sp>
        <p:nvSpPr>
          <p:cNvPr id="1065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dirty="0">
              <a:solidFill>
                <a:srgbClr val="000000"/>
              </a:solidFill>
            </a:endParaRPr>
          </a:p>
        </p:txBody>
      </p:sp>
      <p:sp>
        <p:nvSpPr>
          <p:cNvPr id="1065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96F0E435-EC8E-4782-8C5C-C615FCCD9ADB}" type="slidenum">
              <a:rPr lang="zh-CN" altLang="en-US">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8.GIF"/><Relationship Id="rId1" Type="http://schemas.openxmlformats.org/officeDocument/2006/relationships/slideLayout" Target="../slideLayouts/slideLayout7.xml"/><Relationship Id="rId4" Type="http://schemas.openxmlformats.org/officeDocument/2006/relationships/image" Target="../media/image19.wmf"/></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GIF"/><Relationship Id="rId7" Type="http://schemas.openxmlformats.org/officeDocument/2006/relationships/image" Target="../media/image11.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3.xml"/><Relationship Id="rId7" Type="http://schemas.openxmlformats.org/officeDocument/2006/relationships/image" Target="../media/image15.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slide" Target="slide5.xml"/><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80" name="WordArt 8"/>
          <p:cNvSpPr>
            <a:spLocks noChangeArrowheads="1" noChangeShapeType="1" noTextEdit="1"/>
          </p:cNvSpPr>
          <p:nvPr/>
        </p:nvSpPr>
        <p:spPr bwMode="auto">
          <a:xfrm>
            <a:off x="1064344" y="1916832"/>
            <a:ext cx="7056438" cy="133218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12700" cap="sq">
                  <a:solidFill>
                    <a:srgbClr val="EAEAEA"/>
                  </a:solidFill>
                  <a:round/>
                  <a:headEnd type="none" w="sm" len="sm"/>
                  <a:tailEnd type="none" w="sm" len="sm"/>
                </a:ln>
                <a:gradFill rotWithShape="0">
                  <a:gsLst>
                    <a:gs pos="0">
                      <a:srgbClr val="3399FF"/>
                    </a:gs>
                    <a:gs pos="8000">
                      <a:srgbClr val="00CCCC"/>
                    </a:gs>
                    <a:gs pos="23500">
                      <a:srgbClr val="9999FF"/>
                    </a:gs>
                    <a:gs pos="30001">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5400000" scaled="1"/>
                </a:gradFill>
                <a:effectLst>
                  <a:outerShdw blurRad="38100" dist="38100" dir="2700000" algn="tl">
                    <a:srgbClr val="000000">
                      <a:alpha val="43137"/>
                    </a:srgbClr>
                  </a:outerShdw>
                </a:effectLst>
                <a:latin typeface="汉仪长美黑简" pitchFamily="49" charset="-122"/>
                <a:ea typeface="汉仪长美黑简" pitchFamily="49" charset="-122"/>
              </a:rPr>
              <a:t>分式方程的应用</a:t>
            </a:r>
          </a:p>
        </p:txBody>
      </p:sp>
      <p:pic>
        <p:nvPicPr>
          <p:cNvPr id="28682" name="Picture 10" descr="009"/>
          <p:cNvPicPr>
            <a:picLocks noChangeAspect="1" noChangeArrowheads="1"/>
          </p:cNvPicPr>
          <p:nvPr/>
        </p:nvPicPr>
        <p:blipFill>
          <a:blip r:embed="rId3"/>
          <a:srcRect/>
          <a:stretch>
            <a:fillRect/>
          </a:stretch>
        </p:blipFill>
        <p:spPr bwMode="auto">
          <a:xfrm>
            <a:off x="0" y="6019800"/>
            <a:ext cx="91440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28683" name="Picture 11"/>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591425" y="4772025"/>
            <a:ext cx="1552575"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2794909" y="4941168"/>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b="1" kern="0" dirty="0">
              <a:solidFill>
                <a:srgbClr val="0070C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228600" y="228600"/>
            <a:ext cx="86106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a:solidFill>
                  <a:srgbClr val="000000"/>
                </a:solidFill>
                <a:latin typeface="楷体_GB2312" pitchFamily="49" charset="-122"/>
                <a:ea typeface="楷体_GB2312" pitchFamily="49" charset="-122"/>
              </a:rPr>
              <a:t>3.</a:t>
            </a:r>
            <a:r>
              <a:rPr kumimoji="1" lang="zh-CN" altLang="en-US" sz="3200" b="1">
                <a:solidFill>
                  <a:srgbClr val="000000"/>
                </a:solidFill>
                <a:latin typeface="楷体_GB2312" pitchFamily="49" charset="-122"/>
                <a:ea typeface="楷体_GB2312" pitchFamily="49" charset="-122"/>
              </a:rPr>
              <a:t>一艘轮船逆流航行</a:t>
            </a:r>
            <a:r>
              <a:rPr kumimoji="1" lang="en-US" altLang="zh-CN" sz="3200" b="1">
                <a:solidFill>
                  <a:srgbClr val="000000"/>
                </a:solidFill>
                <a:latin typeface="楷体_GB2312" pitchFamily="49" charset="-122"/>
                <a:ea typeface="楷体_GB2312" pitchFamily="49" charset="-122"/>
              </a:rPr>
              <a:t>2</a:t>
            </a:r>
            <a:r>
              <a:rPr kumimoji="1" lang="en-GB" altLang="zh-CN" sz="3200" b="1">
                <a:solidFill>
                  <a:srgbClr val="000000"/>
                </a:solidFill>
                <a:latin typeface="楷体_GB2312" pitchFamily="49" charset="-122"/>
                <a:ea typeface="楷体_GB2312" pitchFamily="49" charset="-122"/>
              </a:rPr>
              <a:t>km</a:t>
            </a:r>
            <a:r>
              <a:rPr kumimoji="1" lang="zh-CN" altLang="en-GB" sz="3200" b="1">
                <a:solidFill>
                  <a:srgbClr val="000000"/>
                </a:solidFill>
                <a:latin typeface="楷体_GB2312" pitchFamily="49" charset="-122"/>
                <a:ea typeface="楷体_GB2312" pitchFamily="49" charset="-122"/>
              </a:rPr>
              <a:t>的时间比顺流航行</a:t>
            </a:r>
            <a:r>
              <a:rPr kumimoji="1" lang="en-GB" altLang="zh-CN" sz="3200" b="1">
                <a:solidFill>
                  <a:srgbClr val="000000"/>
                </a:solidFill>
                <a:latin typeface="楷体_GB2312" pitchFamily="49" charset="-122"/>
                <a:ea typeface="楷体_GB2312" pitchFamily="49" charset="-122"/>
              </a:rPr>
              <a:t>2 km</a:t>
            </a:r>
            <a:r>
              <a:rPr kumimoji="1" lang="zh-CN" altLang="en-GB" sz="3200" b="1">
                <a:solidFill>
                  <a:srgbClr val="000000"/>
                </a:solidFill>
                <a:latin typeface="楷体_GB2312" pitchFamily="49" charset="-122"/>
                <a:ea typeface="楷体_GB2312" pitchFamily="49" charset="-122"/>
              </a:rPr>
              <a:t>的时间多用了</a:t>
            </a:r>
            <a:r>
              <a:rPr kumimoji="1" lang="en-GB" altLang="zh-CN" sz="3200" b="1">
                <a:solidFill>
                  <a:srgbClr val="000000"/>
                </a:solidFill>
                <a:latin typeface="楷体_GB2312" pitchFamily="49" charset="-122"/>
                <a:ea typeface="楷体_GB2312" pitchFamily="49" charset="-122"/>
              </a:rPr>
              <a:t>40</a:t>
            </a:r>
            <a:r>
              <a:rPr kumimoji="1" lang="zh-CN" altLang="en-GB" sz="2800" b="1">
                <a:solidFill>
                  <a:srgbClr val="000000"/>
                </a:solidFill>
                <a:latin typeface="楷体_GB2312" pitchFamily="49" charset="-122"/>
                <a:ea typeface="楷体_GB2312" pitchFamily="49" charset="-122"/>
              </a:rPr>
              <a:t>分钟</a:t>
            </a:r>
            <a:r>
              <a:rPr kumimoji="1" lang="en-GB" altLang="zh-CN" sz="3200" b="1">
                <a:solidFill>
                  <a:srgbClr val="000000"/>
                </a:solidFill>
                <a:latin typeface="楷体_GB2312" pitchFamily="49" charset="-122"/>
                <a:ea typeface="楷体_GB2312" pitchFamily="49" charset="-122"/>
              </a:rPr>
              <a:t>,</a:t>
            </a:r>
            <a:r>
              <a:rPr kumimoji="1" lang="en-GB" altLang="zh-CN" sz="3200" b="1" u="sng">
                <a:solidFill>
                  <a:srgbClr val="000000"/>
                </a:solidFill>
                <a:latin typeface="楷体_GB2312" pitchFamily="49" charset="-122"/>
                <a:ea typeface="楷体_GB2312" pitchFamily="49" charset="-122"/>
              </a:rPr>
              <a:t>             </a:t>
            </a:r>
            <a:r>
              <a:rPr kumimoji="1" lang="en-GB" altLang="zh-CN" sz="3200" b="1">
                <a:solidFill>
                  <a:srgbClr val="000000"/>
                </a:solidFill>
                <a:latin typeface="楷体_GB2312" pitchFamily="49" charset="-122"/>
                <a:ea typeface="楷体_GB2312" pitchFamily="49" charset="-122"/>
              </a:rPr>
              <a:t>. (</a:t>
            </a:r>
            <a:r>
              <a:rPr kumimoji="1" lang="zh-CN" altLang="en-GB" sz="3200" b="1">
                <a:solidFill>
                  <a:srgbClr val="000000"/>
                </a:solidFill>
                <a:latin typeface="楷体_GB2312" pitchFamily="49" charset="-122"/>
                <a:ea typeface="楷体_GB2312" pitchFamily="49" charset="-122"/>
              </a:rPr>
              <a:t>在横线上补充一个条件并提出一个问题</a:t>
            </a:r>
            <a:r>
              <a:rPr kumimoji="1" lang="en-GB" altLang="zh-CN" sz="3200" b="1">
                <a:solidFill>
                  <a:srgbClr val="000000"/>
                </a:solidFill>
                <a:latin typeface="楷体_GB2312" pitchFamily="49" charset="-122"/>
                <a:ea typeface="楷体_GB2312" pitchFamily="49" charset="-122"/>
              </a:rPr>
              <a:t>)</a:t>
            </a:r>
            <a:r>
              <a:rPr kumimoji="1" lang="en-GB" altLang="zh-CN" sz="3200" b="1" u="sng">
                <a:solidFill>
                  <a:srgbClr val="000000"/>
                </a:solidFill>
                <a:latin typeface="楷体_GB2312" pitchFamily="49" charset="-122"/>
                <a:ea typeface="楷体_GB2312" pitchFamily="49" charset="-122"/>
              </a:rPr>
              <a:t>                                  </a:t>
            </a:r>
            <a:endParaRPr kumimoji="1" lang="en-US" altLang="zh-CN" sz="3200" b="1">
              <a:solidFill>
                <a:srgbClr val="000000"/>
              </a:solidFill>
              <a:latin typeface="楷体_GB2312" pitchFamily="49" charset="-122"/>
              <a:ea typeface="楷体_GB2312" pitchFamily="49" charset="-122"/>
            </a:endParaRPr>
          </a:p>
        </p:txBody>
      </p:sp>
      <p:pic>
        <p:nvPicPr>
          <p:cNvPr id="39941" name="Picture 5" descr="20"/>
          <p:cNvPicPr>
            <a:picLocks noChangeAspect="1" noChangeArrowheads="1" noCrop="1"/>
          </p:cNvPicPr>
          <p:nvPr/>
        </p:nvPicPr>
        <p:blipFill>
          <a:blip r:embed="rId2"/>
          <a:srcRect/>
          <a:stretch>
            <a:fillRect/>
          </a:stretch>
        </p:blipFill>
        <p:spPr bwMode="auto">
          <a:xfrm>
            <a:off x="6096000" y="1828800"/>
            <a:ext cx="2808288" cy="2181225"/>
          </a:xfrm>
          <a:prstGeom prst="rect">
            <a:avLst/>
          </a:prstGeom>
          <a:noFill/>
          <a:extLst>
            <a:ext uri="{909E8E84-426E-40DD-AFC4-6F175D3DCCD1}">
              <a14:hiddenFill xmlns:a14="http://schemas.microsoft.com/office/drawing/2010/main">
                <a:solidFill>
                  <a:srgbClr val="FFFFFF"/>
                </a:solidFill>
              </a14:hiddenFill>
            </a:ext>
          </a:extLst>
        </p:spPr>
      </p:pic>
      <p:sp>
        <p:nvSpPr>
          <p:cNvPr id="39942" name="Text Box 6"/>
          <p:cNvSpPr txBox="1">
            <a:spLocks noChangeArrowheads="1"/>
          </p:cNvSpPr>
          <p:nvPr/>
        </p:nvSpPr>
        <p:spPr bwMode="auto">
          <a:xfrm>
            <a:off x="381000" y="2057400"/>
            <a:ext cx="84248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000000"/>
                </a:solidFill>
                <a:latin typeface="Times New Roman" panose="02020603050405020304" pitchFamily="18" charset="0"/>
              </a:rPr>
              <a:t>如</a:t>
            </a:r>
            <a:r>
              <a:rPr kumimoji="1" lang="en-US" altLang="zh-CN" sz="3200" b="1">
                <a:solidFill>
                  <a:srgbClr val="000000"/>
                </a:solidFill>
                <a:latin typeface="Times New Roman" panose="02020603050405020304" pitchFamily="18" charset="0"/>
              </a:rPr>
              <a:t>:</a:t>
            </a:r>
            <a:r>
              <a:rPr kumimoji="1" lang="zh-CN" altLang="en-US" sz="3200" b="1">
                <a:solidFill>
                  <a:srgbClr val="000000"/>
                </a:solidFill>
                <a:latin typeface="Times New Roman" panose="02020603050405020304" pitchFamily="18" charset="0"/>
              </a:rPr>
              <a:t>条件：</a:t>
            </a:r>
            <a:r>
              <a:rPr kumimoji="1" lang="zh-CN" altLang="en-US" sz="3200" b="1" u="sng">
                <a:solidFill>
                  <a:srgbClr val="000000"/>
                </a:solidFill>
                <a:latin typeface="Times New Roman" panose="02020603050405020304" pitchFamily="18" charset="0"/>
              </a:rPr>
              <a:t>已知水速为</a:t>
            </a:r>
            <a:r>
              <a:rPr kumimoji="1" lang="en-US" altLang="zh-CN" sz="3200" b="1" u="sng">
                <a:solidFill>
                  <a:srgbClr val="000000"/>
                </a:solidFill>
                <a:latin typeface="Times New Roman" panose="02020603050405020304" pitchFamily="18" charset="0"/>
              </a:rPr>
              <a:t>2 </a:t>
            </a:r>
            <a:r>
              <a:rPr kumimoji="1" lang="en-GB" altLang="zh-CN" sz="3200" b="1" u="sng">
                <a:solidFill>
                  <a:srgbClr val="000000"/>
                </a:solidFill>
                <a:latin typeface="Times New Roman" panose="02020603050405020304" pitchFamily="18" charset="0"/>
              </a:rPr>
              <a:t>km/h</a:t>
            </a:r>
            <a:r>
              <a:rPr kumimoji="1" lang="en-GB" altLang="zh-CN" sz="3200" b="1">
                <a:solidFill>
                  <a:srgbClr val="000000"/>
                </a:solidFill>
                <a:latin typeface="Times New Roman" panose="02020603050405020304" pitchFamily="18" charset="0"/>
              </a:rPr>
              <a:t>,</a:t>
            </a:r>
            <a:br>
              <a:rPr kumimoji="1" lang="en-GB" altLang="zh-CN" sz="3200" b="1">
                <a:solidFill>
                  <a:srgbClr val="000000"/>
                </a:solidFill>
                <a:latin typeface="Times New Roman" panose="02020603050405020304" pitchFamily="18" charset="0"/>
              </a:rPr>
            </a:br>
            <a:r>
              <a:rPr kumimoji="1" lang="en-GB" altLang="zh-CN" sz="3200" b="1">
                <a:solidFill>
                  <a:srgbClr val="000000"/>
                </a:solidFill>
                <a:latin typeface="Times New Roman" panose="02020603050405020304" pitchFamily="18" charset="0"/>
              </a:rPr>
              <a:t>     </a:t>
            </a:r>
            <a:r>
              <a:rPr kumimoji="1" lang="zh-CN" altLang="en-GB" sz="3200" b="1">
                <a:solidFill>
                  <a:srgbClr val="000000"/>
                </a:solidFill>
                <a:latin typeface="Times New Roman" panose="02020603050405020304" pitchFamily="18" charset="0"/>
              </a:rPr>
              <a:t>问题：</a:t>
            </a:r>
            <a:r>
              <a:rPr kumimoji="1" lang="zh-CN" altLang="en-GB" sz="3200" b="1" u="sng">
                <a:solidFill>
                  <a:srgbClr val="000000"/>
                </a:solidFill>
                <a:latin typeface="Times New Roman" panose="02020603050405020304" pitchFamily="18" charset="0"/>
              </a:rPr>
              <a:t>求船在静水中的速度</a:t>
            </a:r>
            <a:r>
              <a:rPr kumimoji="1" lang="en-GB" altLang="zh-CN" sz="3200" b="1">
                <a:solidFill>
                  <a:srgbClr val="000000"/>
                </a:solidFill>
                <a:latin typeface="Times New Roman" panose="02020603050405020304" pitchFamily="18" charset="0"/>
              </a:rPr>
              <a:t>?</a:t>
            </a:r>
            <a:endParaRPr kumimoji="1" lang="en-US" altLang="zh-CN" sz="3200" b="1">
              <a:solidFill>
                <a:srgbClr val="000000"/>
              </a:solidFill>
              <a:latin typeface="Times New Roman" panose="02020603050405020304" pitchFamily="18" charset="0"/>
            </a:endParaRPr>
          </a:p>
        </p:txBody>
      </p:sp>
      <p:pic>
        <p:nvPicPr>
          <p:cNvPr id="39943" name="Picture 7" descr="花3"/>
          <p:cNvPicPr>
            <a:picLocks noChangeAspect="1" noChangeArrowheads="1" noCrop="1"/>
          </p:cNvPicPr>
          <p:nvPr/>
        </p:nvPicPr>
        <p:blipFill>
          <a:blip r:embed="rId3"/>
          <a:srcRect/>
          <a:stretch>
            <a:fillRect/>
          </a:stretch>
        </p:blipFill>
        <p:spPr bwMode="auto">
          <a:xfrm>
            <a:off x="0" y="6324600"/>
            <a:ext cx="9144000" cy="533400"/>
          </a:xfrm>
          <a:prstGeom prst="rect">
            <a:avLst/>
          </a:prstGeom>
          <a:noFill/>
          <a:extLst>
            <a:ext uri="{909E8E84-426E-40DD-AFC4-6F175D3DCCD1}">
              <a14:hiddenFill xmlns:a14="http://schemas.microsoft.com/office/drawing/2010/main">
                <a:solidFill>
                  <a:srgbClr val="FFFFFF"/>
                </a:solidFill>
              </a14:hiddenFill>
            </a:ext>
          </a:extLst>
        </p:spPr>
      </p:pic>
      <p:sp>
        <p:nvSpPr>
          <p:cNvPr id="39944" name="Text Box 8"/>
          <p:cNvSpPr txBox="1">
            <a:spLocks noChangeArrowheads="1"/>
          </p:cNvSpPr>
          <p:nvPr/>
        </p:nvSpPr>
        <p:spPr bwMode="auto">
          <a:xfrm>
            <a:off x="381000" y="3962400"/>
            <a:ext cx="79930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FF0000"/>
                </a:solidFill>
                <a:latin typeface="Times New Roman" panose="02020603050405020304" pitchFamily="18" charset="0"/>
              </a:rPr>
              <a:t>解</a:t>
            </a:r>
            <a:r>
              <a:rPr kumimoji="1" lang="en-US" altLang="zh-CN" sz="3200" b="1">
                <a:solidFill>
                  <a:srgbClr val="000000"/>
                </a:solidFill>
                <a:latin typeface="Times New Roman" panose="02020603050405020304" pitchFamily="18" charset="0"/>
              </a:rPr>
              <a:t>:</a:t>
            </a:r>
            <a:r>
              <a:rPr kumimoji="1" lang="zh-CN" altLang="en-US" sz="3200" b="1">
                <a:solidFill>
                  <a:srgbClr val="000000"/>
                </a:solidFill>
                <a:latin typeface="Times New Roman" panose="02020603050405020304" pitchFamily="18" charset="0"/>
              </a:rPr>
              <a:t>设船在静水中的速度为</a:t>
            </a:r>
            <a:r>
              <a:rPr kumimoji="1" lang="en-GB" altLang="zh-CN" sz="3200" b="1" i="1">
                <a:solidFill>
                  <a:srgbClr val="000000"/>
                </a:solidFill>
                <a:latin typeface="Times New Roman" panose="02020603050405020304" pitchFamily="18" charset="0"/>
              </a:rPr>
              <a:t>x</a:t>
            </a:r>
            <a:r>
              <a:rPr kumimoji="1" lang="en-GB" altLang="zh-CN" sz="3200" b="1">
                <a:solidFill>
                  <a:srgbClr val="000000"/>
                </a:solidFill>
                <a:latin typeface="Times New Roman" panose="02020603050405020304" pitchFamily="18" charset="0"/>
              </a:rPr>
              <a:t> km/h.</a:t>
            </a:r>
            <a:endParaRPr kumimoji="1" lang="en-US" altLang="zh-CN" sz="3200" b="1">
              <a:solidFill>
                <a:srgbClr val="000000"/>
              </a:solidFill>
              <a:latin typeface="Times New Roman" panose="02020603050405020304" pitchFamily="18" charset="0"/>
            </a:endParaRPr>
          </a:p>
        </p:txBody>
      </p:sp>
      <p:pic>
        <p:nvPicPr>
          <p:cNvPr id="39945" name="Object 9"/>
          <p:cNvPicPr>
            <a:picLocks noChangeAspect="1" noChangeArrowheads="1"/>
          </p:cNvPicPr>
          <p:nvPr/>
        </p:nvPicPr>
        <p:blipFill>
          <a:blip r:embed="rId4" cstate="email"/>
          <a:srcRect/>
          <a:stretch>
            <a:fillRect/>
          </a:stretch>
        </p:blipFill>
        <p:spPr bwMode="auto">
          <a:xfrm>
            <a:off x="838200" y="4572000"/>
            <a:ext cx="3124200" cy="1135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399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9944"/>
                                        </p:tgtEl>
                                        <p:attrNameLst>
                                          <p:attrName>style.visibility</p:attrName>
                                        </p:attrNameLst>
                                      </p:cBhvr>
                                      <p:to>
                                        <p:strVal val="visible"/>
                                      </p:to>
                                    </p:set>
                                    <p:anim calcmode="lin" valueType="num">
                                      <p:cBhvr additive="base">
                                        <p:cTn id="11" dur="500" fill="hold"/>
                                        <p:tgtEl>
                                          <p:spTgt spid="39944"/>
                                        </p:tgtEl>
                                        <p:attrNameLst>
                                          <p:attrName>ppt_x</p:attrName>
                                        </p:attrNameLst>
                                      </p:cBhvr>
                                      <p:tavLst>
                                        <p:tav tm="0">
                                          <p:val>
                                            <p:strVal val="0-#ppt_w/2"/>
                                          </p:val>
                                        </p:tav>
                                        <p:tav tm="100000">
                                          <p:val>
                                            <p:strVal val="#ppt_x"/>
                                          </p:val>
                                        </p:tav>
                                      </p:tavLst>
                                    </p:anim>
                                    <p:anim calcmode="lin" valueType="num">
                                      <p:cBhvr additive="base">
                                        <p:cTn id="12" dur="500" fill="hold"/>
                                        <p:tgtEl>
                                          <p:spTgt spid="3994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9945"/>
                                        </p:tgtEl>
                                        <p:attrNameLst>
                                          <p:attrName>style.visibility</p:attrName>
                                        </p:attrNameLst>
                                      </p:cBhvr>
                                      <p:to>
                                        <p:strVal val="visible"/>
                                      </p:to>
                                    </p:set>
                                    <p:animEffect transition="in" filter="box(in)">
                                      <p:cBhvr>
                                        <p:cTn id="17" dur="500"/>
                                        <p:tgtEl>
                                          <p:spTgt spid="3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autoUpdateAnimBg="0"/>
      <p:bldP spid="3994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381000" y="2971800"/>
            <a:ext cx="693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dirty="0">
                <a:solidFill>
                  <a:srgbClr val="000066"/>
                </a:solidFill>
                <a:latin typeface="Times New Roman" panose="02020603050405020304" pitchFamily="18" charset="0"/>
              </a:rPr>
              <a:t>列分式方程解应用题的方法和步骤如下</a:t>
            </a:r>
            <a:r>
              <a:rPr kumimoji="1" lang="zh-CN" altLang="en-US" sz="2800" dirty="0">
                <a:solidFill>
                  <a:srgbClr val="000066"/>
                </a:solidFill>
                <a:latin typeface="Times New Roman" panose="02020603050405020304" pitchFamily="18" charset="0"/>
              </a:rPr>
              <a:t>：</a:t>
            </a:r>
          </a:p>
        </p:txBody>
      </p:sp>
      <p:sp>
        <p:nvSpPr>
          <p:cNvPr id="80899" name="Text Box 3"/>
          <p:cNvSpPr txBox="1">
            <a:spLocks noChangeArrowheads="1"/>
          </p:cNvSpPr>
          <p:nvPr/>
        </p:nvSpPr>
        <p:spPr bwMode="auto">
          <a:xfrm>
            <a:off x="381000" y="11430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a:solidFill>
                  <a:srgbClr val="000000"/>
                </a:solidFill>
                <a:latin typeface="Times New Roman" panose="02020603050405020304" pitchFamily="18" charset="0"/>
              </a:rPr>
              <a:t>问题：请分析列分式方程解应用题与以前学习的列方程解应用题有什么区别？</a:t>
            </a:r>
          </a:p>
        </p:txBody>
      </p:sp>
      <p:sp>
        <p:nvSpPr>
          <p:cNvPr id="80900" name="Text Box 4"/>
          <p:cNvSpPr txBox="1">
            <a:spLocks noChangeArrowheads="1"/>
          </p:cNvSpPr>
          <p:nvPr/>
        </p:nvSpPr>
        <p:spPr bwMode="auto">
          <a:xfrm>
            <a:off x="762000" y="3733800"/>
            <a:ext cx="754380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dirty="0">
                <a:solidFill>
                  <a:srgbClr val="000000"/>
                </a:solidFill>
                <a:latin typeface="Times New Roman" panose="02020603050405020304" pitchFamily="18" charset="0"/>
              </a:rPr>
              <a:t>1、审题分析题意          2、设未知数</a:t>
            </a:r>
          </a:p>
          <a:p>
            <a:pPr fontAlgn="base">
              <a:spcBef>
                <a:spcPct val="50000"/>
              </a:spcBef>
              <a:spcAft>
                <a:spcPct val="0"/>
              </a:spcAft>
            </a:pPr>
            <a:r>
              <a:rPr kumimoji="1" lang="zh-CN" altLang="en-US" sz="2800" b="1" dirty="0">
                <a:solidFill>
                  <a:srgbClr val="000000"/>
                </a:solidFill>
                <a:latin typeface="Times New Roman" panose="02020603050405020304" pitchFamily="18" charset="0"/>
              </a:rPr>
              <a:t>3、根据题意找相等关系，列出方程；</a:t>
            </a:r>
          </a:p>
          <a:p>
            <a:pPr fontAlgn="base">
              <a:spcBef>
                <a:spcPct val="50000"/>
              </a:spcBef>
              <a:spcAft>
                <a:spcPct val="0"/>
              </a:spcAft>
            </a:pPr>
            <a:r>
              <a:rPr kumimoji="1" lang="zh-CN" altLang="en-US" sz="2800" b="1" dirty="0">
                <a:solidFill>
                  <a:srgbClr val="000000"/>
                </a:solidFill>
                <a:latin typeface="Times New Roman" panose="02020603050405020304" pitchFamily="18" charset="0"/>
              </a:rPr>
              <a:t>4、解方程，并验根（对解分式方程尤为重要）</a:t>
            </a:r>
          </a:p>
          <a:p>
            <a:pPr fontAlgn="base">
              <a:spcBef>
                <a:spcPct val="50000"/>
              </a:spcBef>
              <a:spcAft>
                <a:spcPct val="0"/>
              </a:spcAft>
            </a:pPr>
            <a:r>
              <a:rPr kumimoji="1" lang="zh-CN" altLang="en-US" sz="2800" b="1" dirty="0">
                <a:solidFill>
                  <a:srgbClr val="000000"/>
                </a:solidFill>
                <a:latin typeface="Times New Roman" panose="02020603050405020304" pitchFamily="18" charset="0"/>
              </a:rPr>
              <a:t>5、写答案</a:t>
            </a:r>
          </a:p>
        </p:txBody>
      </p:sp>
      <p:sp>
        <p:nvSpPr>
          <p:cNvPr id="80901" name="Text Box 5"/>
          <p:cNvSpPr txBox="1">
            <a:spLocks noChangeArrowheads="1"/>
          </p:cNvSpPr>
          <p:nvPr/>
        </p:nvSpPr>
        <p:spPr bwMode="auto">
          <a:xfrm>
            <a:off x="609600" y="22098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0000CC"/>
                </a:solidFill>
                <a:latin typeface="Times New Roman" panose="02020603050405020304" pitchFamily="18" charset="0"/>
              </a:rPr>
              <a:t>区别：解方程后要检验。</a:t>
            </a:r>
          </a:p>
        </p:txBody>
      </p:sp>
      <p:pic>
        <p:nvPicPr>
          <p:cNvPr id="80902" name="Picture 6" descr="009"/>
          <p:cNvPicPr>
            <a:picLocks noChangeAspect="1" noChangeArrowheads="1"/>
          </p:cNvPicPr>
          <p:nvPr/>
        </p:nvPicPr>
        <p:blipFill>
          <a:blip r:embed="rId2"/>
          <a:srcRect/>
          <a:stretch>
            <a:fillRect/>
          </a:stretch>
        </p:blipFill>
        <p:spPr bwMode="auto">
          <a:xfrm>
            <a:off x="0" y="6019800"/>
            <a:ext cx="9144000" cy="838200"/>
          </a:xfrm>
          <a:prstGeom prst="rect">
            <a:avLst/>
          </a:prstGeom>
          <a:noFill/>
          <a:extLst>
            <a:ext uri="{909E8E84-426E-40DD-AFC4-6F175D3DCCD1}">
              <a14:hiddenFill xmlns:a14="http://schemas.microsoft.com/office/drawing/2010/main">
                <a:solidFill>
                  <a:srgbClr val="FFFFFF"/>
                </a:solidFill>
              </a14:hiddenFill>
            </a:ext>
          </a:extLst>
        </p:spPr>
      </p:pic>
      <p:sp>
        <p:nvSpPr>
          <p:cNvPr id="80903" name="WordArt 7"/>
          <p:cNvSpPr>
            <a:spLocks noChangeArrowheads="1" noChangeShapeType="1" noTextEdit="1"/>
          </p:cNvSpPr>
          <p:nvPr/>
        </p:nvSpPr>
        <p:spPr bwMode="auto">
          <a:xfrm>
            <a:off x="3048000" y="304800"/>
            <a:ext cx="25908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a:ln w="9525" cap="sq">
                  <a:solidFill>
                    <a:srgbClr val="000066"/>
                  </a:solidFill>
                  <a:round/>
                  <a:headEnd type="none" w="sm" len="sm"/>
                  <a:tailEnd type="none" w="sm" len="sm"/>
                </a:ln>
                <a:solidFill>
                  <a:srgbClr val="0000CC"/>
                </a:solidFill>
                <a:effectLst>
                  <a:outerShdw dist="35921" dir="2700000" algn="ctr" rotWithShape="0">
                    <a:srgbClr val="C0C0C0"/>
                  </a:outerShdw>
                </a:effectLst>
                <a:latin typeface="宋体" panose="02010600030101010101" pitchFamily="2" charset="-122"/>
              </a:rPr>
              <a:t>小结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Effect transition="in" filter="dissolve">
                                      <p:cBhvr>
                                        <p:cTn id="7" dur="500"/>
                                        <p:tgtEl>
                                          <p:spTgt spid="8089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0901"/>
                                        </p:tgtEl>
                                        <p:attrNameLst>
                                          <p:attrName>style.visibility</p:attrName>
                                        </p:attrNameLst>
                                      </p:cBhvr>
                                      <p:to>
                                        <p:strVal val="visible"/>
                                      </p:to>
                                    </p:set>
                                    <p:animEffect transition="in" filter="dissolve">
                                      <p:cBhvr>
                                        <p:cTn id="12" dur="500"/>
                                        <p:tgtEl>
                                          <p:spTgt spid="8090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0898"/>
                                        </p:tgtEl>
                                        <p:attrNameLst>
                                          <p:attrName>style.visibility</p:attrName>
                                        </p:attrNameLst>
                                      </p:cBhvr>
                                      <p:to>
                                        <p:strVal val="visible"/>
                                      </p:to>
                                    </p:set>
                                    <p:animEffect transition="in" filter="dissolve">
                                      <p:cBhvr>
                                        <p:cTn id="17" dur="500"/>
                                        <p:tgtEl>
                                          <p:spTgt spid="8089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0900"/>
                                        </p:tgtEl>
                                        <p:attrNameLst>
                                          <p:attrName>style.visibility</p:attrName>
                                        </p:attrNameLst>
                                      </p:cBhvr>
                                      <p:to>
                                        <p:strVal val="visible"/>
                                      </p:to>
                                    </p:set>
                                    <p:animEffect transition="in" filter="dissolve">
                                      <p:cBhvr>
                                        <p:cTn id="22" dur="5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899" grpId="0" autoUpdateAnimBg="0"/>
      <p:bldP spid="80900" grpId="0" autoUpdateAnimBg="0"/>
      <p:bldP spid="8090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457200" y="228600"/>
            <a:ext cx="2482850" cy="819150"/>
          </a:xfrm>
          <a:prstGeom prst="rect">
            <a:avLst/>
          </a:prstGeom>
          <a:solidFill>
            <a:srgbClr val="FF99CC"/>
          </a:solidFill>
          <a:ln w="57150" cap="sq">
            <a:solidFill>
              <a:srgbClr val="00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4400" b="1" dirty="0">
                <a:solidFill>
                  <a:srgbClr val="0000CC"/>
                </a:solidFill>
                <a:latin typeface="Comic Sans MS" panose="030F0702030302020204" pitchFamily="66" charset="0"/>
              </a:rPr>
              <a:t>补充练习</a:t>
            </a:r>
          </a:p>
        </p:txBody>
      </p:sp>
      <p:sp>
        <p:nvSpPr>
          <p:cNvPr id="60421" name="Rectangle 5"/>
          <p:cNvSpPr>
            <a:spLocks noChangeArrowheads="1"/>
          </p:cNvSpPr>
          <p:nvPr/>
        </p:nvSpPr>
        <p:spPr bwMode="auto">
          <a:xfrm>
            <a:off x="228600" y="1143000"/>
            <a:ext cx="86106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dirty="0">
                <a:solidFill>
                  <a:srgbClr val="000000"/>
                </a:solidFill>
                <a:latin typeface="宋体" panose="02010600030101010101" pitchFamily="2" charset="-122"/>
                <a:cs typeface="Times New Roman" panose="02020603050405020304" pitchFamily="18" charset="0"/>
              </a:rPr>
              <a:t>1</a:t>
            </a:r>
            <a:r>
              <a:rPr lang="zh-CN" altLang="en-US" sz="2800" b="1" dirty="0">
                <a:solidFill>
                  <a:srgbClr val="000000"/>
                </a:solidFill>
                <a:latin typeface="宋体" panose="02010600030101010101" pitchFamily="2" charset="-122"/>
                <a:cs typeface="Times New Roman" panose="02020603050405020304" pitchFamily="18" charset="0"/>
              </a:rPr>
              <a:t>、一项工程，需要在规定日期内完成，如果甲队独做，恰好如期完成，如果乙队独做，就要超过规定</a:t>
            </a:r>
            <a:r>
              <a:rPr lang="en-US" altLang="zh-CN" sz="2800" b="1" dirty="0">
                <a:solidFill>
                  <a:srgbClr val="000000"/>
                </a:solidFill>
                <a:latin typeface="宋体" panose="02010600030101010101" pitchFamily="2" charset="-122"/>
                <a:cs typeface="Times New Roman" panose="02020603050405020304" pitchFamily="18" charset="0"/>
              </a:rPr>
              <a:t>3</a:t>
            </a:r>
            <a:r>
              <a:rPr lang="zh-CN" altLang="en-US" sz="2800" b="1" dirty="0">
                <a:solidFill>
                  <a:srgbClr val="000000"/>
                </a:solidFill>
                <a:latin typeface="宋体" panose="02010600030101010101" pitchFamily="2" charset="-122"/>
                <a:cs typeface="Times New Roman" panose="02020603050405020304" pitchFamily="18" charset="0"/>
              </a:rPr>
              <a:t>天，现在由甲、乙两队合作</a:t>
            </a:r>
            <a:r>
              <a:rPr lang="en-US" altLang="zh-CN" sz="2800" b="1" dirty="0">
                <a:solidFill>
                  <a:srgbClr val="000000"/>
                </a:solidFill>
                <a:latin typeface="宋体" panose="02010600030101010101" pitchFamily="2" charset="-122"/>
                <a:cs typeface="Times New Roman" panose="02020603050405020304" pitchFamily="18" charset="0"/>
              </a:rPr>
              <a:t>2</a:t>
            </a:r>
            <a:r>
              <a:rPr lang="zh-CN" altLang="en-US" sz="2800" b="1" dirty="0">
                <a:solidFill>
                  <a:srgbClr val="000000"/>
                </a:solidFill>
                <a:latin typeface="宋体" panose="02010600030101010101" pitchFamily="2" charset="-122"/>
                <a:cs typeface="Times New Roman" panose="02020603050405020304" pitchFamily="18" charset="0"/>
              </a:rPr>
              <a:t>天，剩下的由乙队独做，也刚好在规定日期内完成，问规定日期是几天？</a:t>
            </a:r>
          </a:p>
        </p:txBody>
      </p:sp>
      <p:sp>
        <p:nvSpPr>
          <p:cNvPr id="60423" name="Text Box 7"/>
          <p:cNvSpPr txBox="1">
            <a:spLocks noChangeArrowheads="1"/>
          </p:cNvSpPr>
          <p:nvPr/>
        </p:nvSpPr>
        <p:spPr bwMode="auto">
          <a:xfrm>
            <a:off x="304800" y="320040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dirty="0">
                <a:solidFill>
                  <a:srgbClr val="000000"/>
                </a:solidFill>
                <a:latin typeface="Comic Sans MS" panose="030F0702030302020204" pitchFamily="66" charset="0"/>
              </a:rPr>
              <a:t>2</a:t>
            </a:r>
            <a:r>
              <a:rPr lang="zh-CN" altLang="en-US" sz="2800" b="1" dirty="0">
                <a:solidFill>
                  <a:srgbClr val="000000"/>
                </a:solidFill>
                <a:latin typeface="Comic Sans MS" panose="030F0702030302020204" pitchFamily="66" charset="0"/>
              </a:rPr>
              <a:t>、购一年期债券，到期后本利只获</a:t>
            </a:r>
            <a:r>
              <a:rPr lang="en-US" altLang="zh-CN" sz="2800" b="1" dirty="0">
                <a:solidFill>
                  <a:srgbClr val="000000"/>
                </a:solidFill>
                <a:latin typeface="Comic Sans MS" panose="030F0702030302020204" pitchFamily="66" charset="0"/>
              </a:rPr>
              <a:t>2700</a:t>
            </a:r>
            <a:r>
              <a:rPr lang="zh-CN" altLang="en-US" sz="2800" b="1" dirty="0">
                <a:solidFill>
                  <a:srgbClr val="000000"/>
                </a:solidFill>
                <a:latin typeface="Comic Sans MS" panose="030F0702030302020204" pitchFamily="66" charset="0"/>
              </a:rPr>
              <a:t>元，如果债券年利率</a:t>
            </a:r>
            <a:r>
              <a:rPr lang="en-US" altLang="zh-CN" sz="2800" b="1" dirty="0">
                <a:solidFill>
                  <a:srgbClr val="000000"/>
                </a:solidFill>
                <a:latin typeface="Comic Sans MS" panose="030F0702030302020204" pitchFamily="66" charset="0"/>
              </a:rPr>
              <a:t>12.5%</a:t>
            </a:r>
            <a:r>
              <a:rPr lang="zh-CN" altLang="en-US" sz="2800" b="1" dirty="0">
                <a:solidFill>
                  <a:srgbClr val="000000"/>
                </a:solidFill>
                <a:latin typeface="Comic Sans MS" panose="030F0702030302020204" pitchFamily="66" charset="0"/>
              </a:rPr>
              <a:t>，那么利息是多少元</a:t>
            </a:r>
            <a:r>
              <a:rPr lang="en-US" altLang="zh-CN" sz="2800" b="1" dirty="0">
                <a:solidFill>
                  <a:srgbClr val="000000"/>
                </a:solidFill>
                <a:latin typeface="Comic Sans MS" panose="030F0702030302020204" pitchFamily="66" charset="0"/>
              </a:rPr>
              <a:t>?</a:t>
            </a:r>
            <a:endParaRPr lang="zh-CN" altLang="en-US" sz="2800" b="1" dirty="0">
              <a:solidFill>
                <a:srgbClr val="000000"/>
              </a:solidFill>
              <a:latin typeface="Comic Sans MS" panose="030F0702030302020204" pitchFamily="66" charset="0"/>
            </a:endParaRPr>
          </a:p>
        </p:txBody>
      </p:sp>
      <p:sp>
        <p:nvSpPr>
          <p:cNvPr id="60424" name="Text Box 8"/>
          <p:cNvSpPr txBox="1">
            <a:spLocks noChangeArrowheads="1"/>
          </p:cNvSpPr>
          <p:nvPr/>
        </p:nvSpPr>
        <p:spPr bwMode="auto">
          <a:xfrm>
            <a:off x="228600" y="4343400"/>
            <a:ext cx="8686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dirty="0">
                <a:solidFill>
                  <a:srgbClr val="000000"/>
                </a:solidFill>
                <a:latin typeface="Comic Sans MS" panose="030F0702030302020204" pitchFamily="66" charset="0"/>
              </a:rPr>
              <a:t>3</a:t>
            </a:r>
            <a:r>
              <a:rPr lang="zh-CN" altLang="en-US" sz="2800" b="1" dirty="0">
                <a:solidFill>
                  <a:srgbClr val="000000"/>
                </a:solidFill>
                <a:latin typeface="Comic Sans MS" panose="030F0702030302020204" pitchFamily="66" charset="0"/>
              </a:rPr>
              <a:t>、骑自行车翻越一个坡地，上坡</a:t>
            </a:r>
            <a:r>
              <a:rPr lang="en-US" altLang="zh-CN" sz="2800" b="1" dirty="0">
                <a:solidFill>
                  <a:srgbClr val="000000"/>
                </a:solidFill>
                <a:latin typeface="Comic Sans MS" panose="030F0702030302020204" pitchFamily="66" charset="0"/>
              </a:rPr>
              <a:t>1</a:t>
            </a:r>
            <a:r>
              <a:rPr lang="zh-CN" altLang="en-US" sz="2800" b="1" dirty="0">
                <a:solidFill>
                  <a:srgbClr val="000000"/>
                </a:solidFill>
                <a:latin typeface="Comic Sans MS" panose="030F0702030302020204" pitchFamily="66" charset="0"/>
              </a:rPr>
              <a:t>千米，下坡</a:t>
            </a:r>
            <a:r>
              <a:rPr lang="en-US" altLang="zh-CN" sz="2800" b="1" dirty="0">
                <a:solidFill>
                  <a:srgbClr val="000000"/>
                </a:solidFill>
                <a:latin typeface="Comic Sans MS" panose="030F0702030302020204" pitchFamily="66" charset="0"/>
              </a:rPr>
              <a:t>1</a:t>
            </a:r>
            <a:r>
              <a:rPr lang="zh-CN" altLang="en-US" sz="2800" b="1" dirty="0">
                <a:solidFill>
                  <a:srgbClr val="000000"/>
                </a:solidFill>
                <a:latin typeface="Comic Sans MS" panose="030F0702030302020204" pitchFamily="66" charset="0"/>
              </a:rPr>
              <a:t>千米，如果上坡的速度是</a:t>
            </a:r>
            <a:r>
              <a:rPr lang="en-US" altLang="zh-CN" sz="2800" b="1" dirty="0">
                <a:solidFill>
                  <a:srgbClr val="000000"/>
                </a:solidFill>
                <a:latin typeface="Comic Sans MS" panose="030F0702030302020204" pitchFamily="66" charset="0"/>
              </a:rPr>
              <a:t>25</a:t>
            </a:r>
            <a:r>
              <a:rPr lang="zh-CN" altLang="en-US" sz="2800" b="1" dirty="0">
                <a:solidFill>
                  <a:srgbClr val="000000"/>
                </a:solidFill>
                <a:latin typeface="Comic Sans MS" panose="030F0702030302020204" pitchFamily="66" charset="0"/>
              </a:rPr>
              <a:t>千米</a:t>
            </a:r>
            <a:r>
              <a:rPr lang="en-US" altLang="zh-CN" sz="2800" b="1" dirty="0">
                <a:solidFill>
                  <a:srgbClr val="000000"/>
                </a:solidFill>
                <a:latin typeface="Comic Sans MS" panose="030F0702030302020204" pitchFamily="66" charset="0"/>
              </a:rPr>
              <a:t>/</a:t>
            </a:r>
            <a:r>
              <a:rPr lang="zh-CN" altLang="en-US" sz="2800" b="1" dirty="0">
                <a:solidFill>
                  <a:srgbClr val="000000"/>
                </a:solidFill>
                <a:latin typeface="Comic Sans MS" panose="030F0702030302020204" pitchFamily="66" charset="0"/>
              </a:rPr>
              <a:t>时，那么下坡要保持什么速度才能使全程的平均速度是</a:t>
            </a:r>
            <a:r>
              <a:rPr lang="en-US" altLang="zh-CN" sz="2800" b="1" dirty="0">
                <a:solidFill>
                  <a:srgbClr val="000000"/>
                </a:solidFill>
                <a:latin typeface="Comic Sans MS" panose="030F0702030302020204" pitchFamily="66" charset="0"/>
              </a:rPr>
              <a:t>30</a:t>
            </a:r>
            <a:r>
              <a:rPr lang="zh-CN" altLang="en-US" sz="2800" b="1" dirty="0">
                <a:solidFill>
                  <a:srgbClr val="000000"/>
                </a:solidFill>
                <a:latin typeface="Comic Sans MS" panose="030F0702030302020204" pitchFamily="66" charset="0"/>
              </a:rPr>
              <a:t>千米</a:t>
            </a:r>
            <a:r>
              <a:rPr lang="en-US" altLang="zh-CN" sz="2800" b="1" dirty="0">
                <a:solidFill>
                  <a:srgbClr val="000000"/>
                </a:solidFill>
                <a:latin typeface="Comic Sans MS" panose="030F0702030302020204" pitchFamily="66" charset="0"/>
              </a:rPr>
              <a:t>/</a:t>
            </a:r>
            <a:r>
              <a:rPr lang="zh-CN" altLang="en-US" sz="2800" b="1" dirty="0">
                <a:solidFill>
                  <a:srgbClr val="000000"/>
                </a:solidFill>
                <a:latin typeface="Comic Sans MS" panose="030F0702030302020204" pitchFamily="66" charset="0"/>
              </a:rPr>
              <a:t>时</a:t>
            </a:r>
            <a:r>
              <a:rPr lang="en-US" altLang="zh-CN" sz="2800" b="1" dirty="0">
                <a:solidFill>
                  <a:srgbClr val="000000"/>
                </a:solidFill>
                <a:latin typeface="Comic Sans MS" panose="030F0702030302020204" pitchFamily="66" charset="0"/>
              </a:rPr>
              <a:t>?</a:t>
            </a:r>
            <a:r>
              <a:rPr lang="en-US" altLang="zh-CN" sz="1200" dirty="0">
                <a:solidFill>
                  <a:srgbClr val="000000"/>
                </a:solidFill>
                <a:latin typeface="Comic Sans MS" panose="030F0702030302020204" pitchFamily="66" charset="0"/>
              </a:rPr>
              <a:t> </a:t>
            </a:r>
            <a:endParaRPr lang="zh-CN" altLang="en-US" sz="1200" dirty="0">
              <a:solidFill>
                <a:srgbClr val="000000"/>
              </a:solidFill>
              <a:latin typeface="Comic Sans MS" panose="030F0702030302020204" pitchFamily="66"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381000" y="457200"/>
            <a:ext cx="8367713"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3200" dirty="0">
                <a:solidFill>
                  <a:srgbClr val="000000"/>
                </a:solidFill>
                <a:latin typeface="Comic Sans MS" panose="030F0702030302020204" pitchFamily="66" charset="0"/>
              </a:rPr>
              <a:t>4</a:t>
            </a:r>
            <a:r>
              <a:rPr lang="zh-CN" altLang="en-US" sz="3200" dirty="0">
                <a:solidFill>
                  <a:srgbClr val="000000"/>
                </a:solidFill>
                <a:latin typeface="Comic Sans MS" panose="030F0702030302020204" pitchFamily="66" charset="0"/>
              </a:rPr>
              <a:t>、</a:t>
            </a:r>
            <a:r>
              <a:rPr lang="zh-CN" altLang="en-US" sz="3200" b="1" dirty="0">
                <a:solidFill>
                  <a:srgbClr val="000000"/>
                </a:solidFill>
                <a:latin typeface="Comic Sans MS" panose="030F0702030302020204" pitchFamily="66" charset="0"/>
              </a:rPr>
              <a:t>解一组方程，先用小计算器解</a:t>
            </a:r>
            <a:r>
              <a:rPr lang="en-US" altLang="zh-CN" sz="3200" b="1" dirty="0">
                <a:solidFill>
                  <a:srgbClr val="000000"/>
                </a:solidFill>
                <a:latin typeface="Comic Sans MS" panose="030F0702030302020204" pitchFamily="66" charset="0"/>
              </a:rPr>
              <a:t>20</a:t>
            </a:r>
            <a:r>
              <a:rPr lang="zh-CN" altLang="en-US" sz="3200" b="1" dirty="0">
                <a:solidFill>
                  <a:srgbClr val="000000"/>
                </a:solidFill>
                <a:latin typeface="Comic Sans MS" panose="030F0702030302020204" pitchFamily="66" charset="0"/>
              </a:rPr>
              <a:t>分钟，再改用大计算器解</a:t>
            </a:r>
            <a:r>
              <a:rPr lang="en-US" altLang="zh-CN" sz="3200" b="1" dirty="0">
                <a:solidFill>
                  <a:srgbClr val="000000"/>
                </a:solidFill>
                <a:latin typeface="Comic Sans MS" panose="030F0702030302020204" pitchFamily="66" charset="0"/>
              </a:rPr>
              <a:t>25</a:t>
            </a:r>
            <a:r>
              <a:rPr lang="zh-CN" altLang="en-US" sz="3200" b="1" dirty="0">
                <a:solidFill>
                  <a:srgbClr val="000000"/>
                </a:solidFill>
                <a:latin typeface="Comic Sans MS" panose="030F0702030302020204" pitchFamily="66" charset="0"/>
              </a:rPr>
              <a:t>分钟可解完，如果大计算器的运算速度是小计算器的</a:t>
            </a:r>
            <a:r>
              <a:rPr lang="en-US" altLang="zh-CN" sz="3200" b="1" dirty="0">
                <a:solidFill>
                  <a:srgbClr val="000000"/>
                </a:solidFill>
                <a:latin typeface="Comic Sans MS" panose="030F0702030302020204" pitchFamily="66" charset="0"/>
              </a:rPr>
              <a:t>4</a:t>
            </a:r>
            <a:r>
              <a:rPr lang="zh-CN" altLang="en-US" sz="3200" b="1" dirty="0">
                <a:solidFill>
                  <a:srgbClr val="000000"/>
                </a:solidFill>
                <a:latin typeface="Comic Sans MS" panose="030F0702030302020204" pitchFamily="66" charset="0"/>
              </a:rPr>
              <a:t>倍，并用计算器解这组方程需多少时间</a:t>
            </a:r>
            <a:r>
              <a:rPr lang="en-US" altLang="zh-CN" sz="3200" b="1" dirty="0">
                <a:solidFill>
                  <a:srgbClr val="000000"/>
                </a:solidFill>
                <a:latin typeface="Comic Sans MS" panose="030F0702030302020204" pitchFamily="66" charset="0"/>
              </a:rPr>
              <a:t>? </a:t>
            </a:r>
            <a:endParaRPr lang="zh-CN" altLang="en-US" sz="3200" b="1" dirty="0">
              <a:solidFill>
                <a:srgbClr val="000000"/>
              </a:solidFill>
              <a:latin typeface="Comic Sans MS" panose="030F0702030302020204" pitchFamily="66" charset="0"/>
            </a:endParaRPr>
          </a:p>
        </p:txBody>
      </p:sp>
      <p:sp>
        <p:nvSpPr>
          <p:cNvPr id="72709" name="Text Box 5"/>
          <p:cNvSpPr txBox="1">
            <a:spLocks noChangeArrowheads="1"/>
          </p:cNvSpPr>
          <p:nvPr/>
        </p:nvSpPr>
        <p:spPr bwMode="auto">
          <a:xfrm>
            <a:off x="381000" y="2743200"/>
            <a:ext cx="8382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800" b="1" dirty="0">
                <a:solidFill>
                  <a:srgbClr val="000000"/>
                </a:solidFill>
                <a:latin typeface="Times New Roman" panose="02020603050405020304" pitchFamily="18" charset="0"/>
              </a:rPr>
              <a:t>5</a:t>
            </a:r>
            <a:r>
              <a:rPr kumimoji="1" lang="zh-CN" altLang="en-US" sz="2800" b="1" dirty="0">
                <a:solidFill>
                  <a:srgbClr val="000000"/>
                </a:solidFill>
                <a:latin typeface="Times New Roman" panose="02020603050405020304" pitchFamily="18" charset="0"/>
              </a:rPr>
              <a:t>、甲、乙两列车分别从相距</a:t>
            </a:r>
            <a:r>
              <a:rPr kumimoji="1" lang="en-US" altLang="zh-CN" sz="2800" b="1" dirty="0">
                <a:solidFill>
                  <a:srgbClr val="000000"/>
                </a:solidFill>
                <a:latin typeface="Times New Roman" panose="02020603050405020304" pitchFamily="18" charset="0"/>
              </a:rPr>
              <a:t>300</a:t>
            </a:r>
            <a:r>
              <a:rPr kumimoji="1" lang="zh-CN" altLang="en-US" sz="2800" b="1" dirty="0">
                <a:solidFill>
                  <a:srgbClr val="000000"/>
                </a:solidFill>
                <a:latin typeface="Times New Roman" panose="02020603050405020304" pitchFamily="18" charset="0"/>
              </a:rPr>
              <a:t>千米的</a:t>
            </a:r>
            <a:r>
              <a:rPr kumimoji="1" lang="en-US" altLang="zh-CN" sz="2800" b="1" dirty="0">
                <a:solidFill>
                  <a:srgbClr val="000000"/>
                </a:solidFill>
                <a:latin typeface="Times New Roman" panose="02020603050405020304" pitchFamily="18" charset="0"/>
              </a:rPr>
              <a:t>A</a:t>
            </a:r>
            <a:r>
              <a:rPr kumimoji="1" lang="zh-CN" altLang="en-US" sz="2800" b="1" dirty="0">
                <a:solidFill>
                  <a:srgbClr val="000000"/>
                </a:solidFill>
                <a:latin typeface="Times New Roman" panose="02020603050405020304" pitchFamily="18" charset="0"/>
              </a:rPr>
              <a:t>、</a:t>
            </a:r>
            <a:r>
              <a:rPr kumimoji="1" lang="en-US" altLang="zh-CN" sz="2800" b="1" dirty="0">
                <a:solidFill>
                  <a:srgbClr val="000000"/>
                </a:solidFill>
                <a:latin typeface="Times New Roman" panose="02020603050405020304" pitchFamily="18" charset="0"/>
              </a:rPr>
              <a:t>B</a:t>
            </a:r>
            <a:r>
              <a:rPr kumimoji="1" lang="zh-CN" altLang="en-US" sz="2800" b="1" dirty="0">
                <a:solidFill>
                  <a:srgbClr val="000000"/>
                </a:solidFill>
                <a:latin typeface="Times New Roman" panose="02020603050405020304" pitchFamily="18" charset="0"/>
              </a:rPr>
              <a:t>两站同时相向而行。相遇后，甲车再经过</a:t>
            </a:r>
            <a:r>
              <a:rPr kumimoji="1" lang="en-US" altLang="zh-CN" sz="2800" b="1" dirty="0">
                <a:solidFill>
                  <a:srgbClr val="000000"/>
                </a:solidFill>
                <a:latin typeface="Times New Roman" panose="02020603050405020304" pitchFamily="18" charset="0"/>
              </a:rPr>
              <a:t>2</a:t>
            </a:r>
            <a:r>
              <a:rPr kumimoji="1" lang="zh-CN" altLang="en-US" sz="2800" b="1" dirty="0">
                <a:solidFill>
                  <a:srgbClr val="000000"/>
                </a:solidFill>
                <a:latin typeface="Times New Roman" panose="02020603050405020304" pitchFamily="18" charset="0"/>
              </a:rPr>
              <a:t>小时到达</a:t>
            </a:r>
            <a:r>
              <a:rPr kumimoji="1" lang="en-US" altLang="zh-CN" sz="2800" b="1" dirty="0">
                <a:solidFill>
                  <a:srgbClr val="000000"/>
                </a:solidFill>
                <a:latin typeface="Times New Roman" panose="02020603050405020304" pitchFamily="18" charset="0"/>
              </a:rPr>
              <a:t>B</a:t>
            </a:r>
            <a:r>
              <a:rPr kumimoji="1" lang="zh-CN" altLang="en-US" sz="2800" b="1" dirty="0">
                <a:solidFill>
                  <a:srgbClr val="000000"/>
                </a:solidFill>
                <a:latin typeface="Times New Roman" panose="02020603050405020304" pitchFamily="18" charset="0"/>
              </a:rPr>
              <a:t>站，乙车再经过</a:t>
            </a:r>
            <a:r>
              <a:rPr kumimoji="1" lang="en-US" altLang="zh-CN" sz="2800" b="1" dirty="0">
                <a:solidFill>
                  <a:srgbClr val="000000"/>
                </a:solidFill>
                <a:latin typeface="Times New Roman" panose="02020603050405020304" pitchFamily="18" charset="0"/>
              </a:rPr>
              <a:t>4</a:t>
            </a:r>
            <a:r>
              <a:rPr kumimoji="1" lang="zh-CN" altLang="en-US" sz="2800" b="1" dirty="0">
                <a:solidFill>
                  <a:srgbClr val="000000"/>
                </a:solidFill>
                <a:latin typeface="Times New Roman" panose="02020603050405020304" pitchFamily="18" charset="0"/>
              </a:rPr>
              <a:t>小时</a:t>
            </a:r>
            <a:r>
              <a:rPr kumimoji="1" lang="en-US" altLang="zh-CN" sz="2800" b="1" dirty="0">
                <a:solidFill>
                  <a:srgbClr val="000000"/>
                </a:solidFill>
                <a:latin typeface="Times New Roman" panose="02020603050405020304" pitchFamily="18" charset="0"/>
              </a:rPr>
              <a:t>30</a:t>
            </a:r>
            <a:r>
              <a:rPr kumimoji="1" lang="zh-CN" altLang="en-US" sz="2800" b="1" dirty="0">
                <a:solidFill>
                  <a:srgbClr val="000000"/>
                </a:solidFill>
                <a:latin typeface="Times New Roman" panose="02020603050405020304" pitchFamily="18" charset="0"/>
              </a:rPr>
              <a:t>分到达</a:t>
            </a:r>
            <a:r>
              <a:rPr kumimoji="1" lang="en-US" altLang="zh-CN" sz="2800" b="1" dirty="0">
                <a:solidFill>
                  <a:srgbClr val="000000"/>
                </a:solidFill>
                <a:latin typeface="Times New Roman" panose="02020603050405020304" pitchFamily="18" charset="0"/>
              </a:rPr>
              <a:t>A</a:t>
            </a:r>
            <a:r>
              <a:rPr kumimoji="1" lang="zh-CN" altLang="en-US" sz="2800" b="1" dirty="0">
                <a:solidFill>
                  <a:srgbClr val="000000"/>
                </a:solidFill>
                <a:latin typeface="Times New Roman" panose="02020603050405020304" pitchFamily="18" charset="0"/>
              </a:rPr>
              <a:t>站，求甲、乙两车的速度。 </a:t>
            </a:r>
            <a:endParaRPr kumimoji="1" lang="en-US" altLang="zh-CN" sz="2800" b="1" dirty="0">
              <a:solidFill>
                <a:srgbClr val="000000"/>
              </a:solidFill>
              <a:latin typeface="Times New Roman" panose="02020603050405020304" pitchFamily="18" charset="0"/>
            </a:endParaRPr>
          </a:p>
        </p:txBody>
      </p:sp>
      <p:sp>
        <p:nvSpPr>
          <p:cNvPr id="72710" name="Text Box 6"/>
          <p:cNvSpPr txBox="1">
            <a:spLocks noChangeArrowheads="1"/>
          </p:cNvSpPr>
          <p:nvPr/>
        </p:nvSpPr>
        <p:spPr bwMode="auto">
          <a:xfrm>
            <a:off x="381000" y="4572000"/>
            <a:ext cx="72723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800" b="1">
                <a:solidFill>
                  <a:srgbClr val="000000"/>
                </a:solidFill>
                <a:latin typeface="Times New Roman" panose="02020603050405020304" pitchFamily="18" charset="0"/>
              </a:rPr>
              <a:t>6</a:t>
            </a:r>
            <a:r>
              <a:rPr kumimoji="1" lang="zh-CN" altLang="en-US" sz="2800" b="1">
                <a:solidFill>
                  <a:srgbClr val="000000"/>
                </a:solidFill>
                <a:latin typeface="Times New Roman" panose="02020603050405020304" pitchFamily="18" charset="0"/>
              </a:rPr>
              <a:t>、编写一道与下面分式方程相符的实际问题</a:t>
            </a:r>
            <a:r>
              <a:rPr kumimoji="1" lang="en-US" altLang="zh-CN" sz="2800" b="1">
                <a:solidFill>
                  <a:srgbClr val="000000"/>
                </a:solidFill>
                <a:latin typeface="Times New Roman" panose="02020603050405020304" pitchFamily="18" charset="0"/>
              </a:rPr>
              <a:t>.</a:t>
            </a:r>
          </a:p>
        </p:txBody>
      </p:sp>
      <p:pic>
        <p:nvPicPr>
          <p:cNvPr id="72711" name="Object 7"/>
          <p:cNvPicPr>
            <a:picLocks noChangeAspect="1" noChangeArrowheads="1"/>
          </p:cNvPicPr>
          <p:nvPr/>
        </p:nvPicPr>
        <p:blipFill>
          <a:blip r:embed="rId2" cstate="email"/>
          <a:srcRect/>
          <a:stretch>
            <a:fillRect/>
          </a:stretch>
        </p:blipFill>
        <p:spPr bwMode="auto">
          <a:xfrm>
            <a:off x="1752600" y="5105400"/>
            <a:ext cx="2362200" cy="1236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animEffect transition="in" filter="dissolve">
                                      <p:cBhvr>
                                        <p:cTn id="7" dur="500"/>
                                        <p:tgtEl>
                                          <p:spTgt spid="72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304800" y="228600"/>
            <a:ext cx="1905000" cy="617538"/>
          </a:xfrm>
          <a:prstGeom prst="rect">
            <a:avLst/>
          </a:prstGeom>
          <a:solidFill>
            <a:srgbClr val="CCFFCC"/>
          </a:solidFill>
          <a:ln w="38100" cap="sq">
            <a:solidFill>
              <a:srgbClr val="00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dirty="0">
                <a:solidFill>
                  <a:srgbClr val="000000"/>
                </a:solidFill>
                <a:latin typeface="Comic Sans MS" panose="030F0702030302020204" pitchFamily="66" charset="0"/>
              </a:rPr>
              <a:t>复习回顾</a:t>
            </a:r>
          </a:p>
        </p:txBody>
      </p:sp>
      <p:sp>
        <p:nvSpPr>
          <p:cNvPr id="68614" name="Text Box 6"/>
          <p:cNvSpPr txBox="1">
            <a:spLocks noChangeArrowheads="1"/>
          </p:cNvSpPr>
          <p:nvPr/>
        </p:nvSpPr>
        <p:spPr bwMode="auto">
          <a:xfrm>
            <a:off x="685800" y="1524000"/>
            <a:ext cx="7632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3200" b="1" dirty="0">
                <a:solidFill>
                  <a:srgbClr val="0000CC"/>
                </a:solidFill>
                <a:latin typeface="Comic Sans MS" panose="030F0702030302020204" pitchFamily="66" charset="0"/>
              </a:rPr>
              <a:t>分母里含有未知数的方程叫做分式方程。</a:t>
            </a:r>
            <a:endParaRPr lang="zh-CN" altLang="en-US" sz="3200" dirty="0">
              <a:solidFill>
                <a:srgbClr val="0000CC"/>
              </a:solidFill>
              <a:latin typeface="Comic Sans MS" panose="030F0702030302020204" pitchFamily="66" charset="0"/>
            </a:endParaRPr>
          </a:p>
        </p:txBody>
      </p:sp>
      <p:sp>
        <p:nvSpPr>
          <p:cNvPr id="68616" name="Rectangle 8"/>
          <p:cNvSpPr>
            <a:spLocks noChangeArrowheads="1"/>
          </p:cNvSpPr>
          <p:nvPr/>
        </p:nvSpPr>
        <p:spPr bwMode="auto">
          <a:xfrm>
            <a:off x="457200" y="914400"/>
            <a:ext cx="4762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dirty="0">
                <a:solidFill>
                  <a:srgbClr val="000000"/>
                </a:solidFill>
                <a:latin typeface="Comic Sans MS" panose="030F0702030302020204" pitchFamily="66" charset="0"/>
              </a:rPr>
              <a:t>1</a:t>
            </a:r>
            <a:r>
              <a:rPr kumimoji="1" lang="zh-CN" altLang="en-US" sz="3200" b="1" dirty="0">
                <a:solidFill>
                  <a:srgbClr val="000000"/>
                </a:solidFill>
                <a:latin typeface="Comic Sans MS" panose="030F0702030302020204" pitchFamily="66" charset="0"/>
              </a:rPr>
              <a:t>、分式方程的概念</a:t>
            </a:r>
          </a:p>
        </p:txBody>
      </p:sp>
      <p:sp>
        <p:nvSpPr>
          <p:cNvPr id="68617" name="Rectangle 9"/>
          <p:cNvSpPr>
            <a:spLocks noChangeArrowheads="1"/>
          </p:cNvSpPr>
          <p:nvPr/>
        </p:nvSpPr>
        <p:spPr bwMode="auto">
          <a:xfrm>
            <a:off x="304800" y="22098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dirty="0">
                <a:solidFill>
                  <a:srgbClr val="000000"/>
                </a:solidFill>
                <a:latin typeface="Comic Sans MS" panose="030F0702030302020204" pitchFamily="66" charset="0"/>
              </a:rPr>
              <a:t>2</a:t>
            </a:r>
            <a:r>
              <a:rPr kumimoji="1" lang="zh-CN" altLang="en-US" sz="3200" b="1" dirty="0">
                <a:solidFill>
                  <a:srgbClr val="000000"/>
                </a:solidFill>
                <a:latin typeface="Comic Sans MS" panose="030F0702030302020204" pitchFamily="66" charset="0"/>
              </a:rPr>
              <a:t>、 解分式方程的解题思路</a:t>
            </a:r>
          </a:p>
        </p:txBody>
      </p:sp>
      <p:sp>
        <p:nvSpPr>
          <p:cNvPr id="68619" name="Rectangle 11"/>
          <p:cNvSpPr>
            <a:spLocks noChangeArrowheads="1"/>
          </p:cNvSpPr>
          <p:nvPr/>
        </p:nvSpPr>
        <p:spPr bwMode="auto">
          <a:xfrm>
            <a:off x="5486400" y="2971800"/>
            <a:ext cx="30400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50000"/>
              </a:spcBef>
              <a:spcAft>
                <a:spcPct val="0"/>
              </a:spcAft>
            </a:pPr>
            <a:r>
              <a:rPr kumimoji="1" lang="zh-CN" altLang="en-US" sz="3200" b="1">
                <a:solidFill>
                  <a:srgbClr val="000000"/>
                </a:solidFill>
                <a:latin typeface="Comic Sans MS" panose="030F0702030302020204" pitchFamily="66" charset="0"/>
              </a:rPr>
              <a:t>一化二解三检验</a:t>
            </a:r>
          </a:p>
        </p:txBody>
      </p:sp>
      <p:pic>
        <p:nvPicPr>
          <p:cNvPr id="68620" name="Picture 12" descr="009"/>
          <p:cNvPicPr>
            <a:picLocks noChangeAspect="1" noChangeArrowheads="1"/>
          </p:cNvPicPr>
          <p:nvPr/>
        </p:nvPicPr>
        <p:blipFill>
          <a:blip r:embed="rId2"/>
          <a:srcRect/>
          <a:stretch>
            <a:fillRect/>
          </a:stretch>
        </p:blipFill>
        <p:spPr bwMode="auto">
          <a:xfrm>
            <a:off x="0" y="6019800"/>
            <a:ext cx="91440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68624" name="Object 16"/>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7591425" y="4772025"/>
            <a:ext cx="1552575"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626" name="Text Box 18"/>
          <p:cNvSpPr txBox="1">
            <a:spLocks noChangeArrowheads="1"/>
          </p:cNvSpPr>
          <p:nvPr/>
        </p:nvSpPr>
        <p:spPr bwMode="auto">
          <a:xfrm>
            <a:off x="5638800" y="22098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a:solidFill>
                  <a:srgbClr val="000000"/>
                </a:solidFill>
                <a:latin typeface="Comic Sans MS" panose="030F0702030302020204" pitchFamily="66" charset="0"/>
              </a:rPr>
              <a:t>去分母</a:t>
            </a:r>
          </a:p>
        </p:txBody>
      </p:sp>
      <p:sp>
        <p:nvSpPr>
          <p:cNvPr id="68627" name="Rectangle 19"/>
          <p:cNvSpPr>
            <a:spLocks noChangeArrowheads="1"/>
          </p:cNvSpPr>
          <p:nvPr/>
        </p:nvSpPr>
        <p:spPr bwMode="auto">
          <a:xfrm>
            <a:off x="228600" y="2971800"/>
            <a:ext cx="563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3200" b="1" dirty="0">
                <a:solidFill>
                  <a:srgbClr val="000000"/>
                </a:solidFill>
                <a:latin typeface="Comic Sans MS" panose="030F0702030302020204" pitchFamily="66" charset="0"/>
              </a:rPr>
              <a:t>3</a:t>
            </a:r>
            <a:r>
              <a:rPr kumimoji="1" lang="zh-CN" altLang="en-US" sz="3200" b="1" dirty="0">
                <a:solidFill>
                  <a:srgbClr val="000000"/>
                </a:solidFill>
                <a:latin typeface="Comic Sans MS" panose="030F0702030302020204" pitchFamily="66" charset="0"/>
              </a:rPr>
              <a:t>、 解分式方程的解题步骤</a:t>
            </a:r>
          </a:p>
        </p:txBody>
      </p:sp>
      <p:grpSp>
        <p:nvGrpSpPr>
          <p:cNvPr id="68632" name="Group 24"/>
          <p:cNvGrpSpPr/>
          <p:nvPr/>
        </p:nvGrpSpPr>
        <p:grpSpPr bwMode="auto">
          <a:xfrm>
            <a:off x="228600" y="3657600"/>
            <a:ext cx="6096000" cy="2268538"/>
            <a:chOff x="144" y="2304"/>
            <a:chExt cx="3840" cy="1429"/>
          </a:xfrm>
        </p:grpSpPr>
        <p:sp>
          <p:nvSpPr>
            <p:cNvPr id="68628" name="Text Box 20"/>
            <p:cNvSpPr txBox="1">
              <a:spLocks noChangeArrowheads="1"/>
            </p:cNvSpPr>
            <p:nvPr/>
          </p:nvSpPr>
          <p:spPr bwMode="auto">
            <a:xfrm>
              <a:off x="144" y="2496"/>
              <a:ext cx="19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dirty="0">
                  <a:solidFill>
                    <a:srgbClr val="000000"/>
                  </a:solidFill>
                  <a:latin typeface="Comic Sans MS" panose="030F0702030302020204" pitchFamily="66" charset="0"/>
                </a:rPr>
                <a:t>4、解方程</a:t>
              </a:r>
              <a:r>
                <a:rPr lang="zh-CN" altLang="en-US" sz="2800" b="1" dirty="0">
                  <a:solidFill>
                    <a:srgbClr val="000000"/>
                  </a:solidFill>
                  <a:latin typeface="Comic Sans MS" panose="030F0702030302020204" pitchFamily="66" charset="0"/>
                  <a:sym typeface="Wingdings" panose="05000000000000000000" pitchFamily="2" charset="2"/>
                </a:rPr>
                <a:t>： （1）</a:t>
              </a:r>
              <a:endParaRPr lang="zh-CN" altLang="en-US" sz="2800" b="1" dirty="0">
                <a:solidFill>
                  <a:srgbClr val="000000"/>
                </a:solidFill>
                <a:latin typeface="Comic Sans MS" panose="030F0702030302020204" pitchFamily="66" charset="0"/>
              </a:endParaRPr>
            </a:p>
          </p:txBody>
        </p:sp>
        <p:pic>
          <p:nvPicPr>
            <p:cNvPr id="68629" name="Object 21"/>
            <p:cNvPicPr>
              <a:picLocks noChangeAspect="1" noChangeArrowheads="1"/>
            </p:cNvPicPr>
            <p:nvPr/>
          </p:nvPicPr>
          <p:blipFill>
            <a:blip r:embed="rId4" cstate="email"/>
            <a:srcRect/>
            <a:stretch>
              <a:fillRect/>
            </a:stretch>
          </p:blipFill>
          <p:spPr bwMode="auto">
            <a:xfrm>
              <a:off x="2160" y="2304"/>
              <a:ext cx="1824" cy="712"/>
            </a:xfrm>
            <a:prstGeom prst="rect">
              <a:avLst/>
            </a:prstGeom>
            <a:noFill/>
            <a:extLst>
              <a:ext uri="{909E8E84-426E-40DD-AFC4-6F175D3DCCD1}">
                <a14:hiddenFill xmlns:a14="http://schemas.microsoft.com/office/drawing/2010/main">
                  <a:solidFill>
                    <a:srgbClr val="FFFFFF"/>
                  </a:solidFill>
                </a14:hiddenFill>
              </a:ext>
            </a:extLst>
          </p:spPr>
        </p:pic>
        <p:pic>
          <p:nvPicPr>
            <p:cNvPr id="68630" name="Object 22"/>
            <p:cNvPicPr>
              <a:picLocks noChangeAspect="1" noChangeArrowheads="1"/>
            </p:cNvPicPr>
            <p:nvPr/>
          </p:nvPicPr>
          <p:blipFill>
            <a:blip r:embed="rId5" cstate="email"/>
            <a:srcRect/>
            <a:stretch>
              <a:fillRect/>
            </a:stretch>
          </p:blipFill>
          <p:spPr bwMode="auto">
            <a:xfrm>
              <a:off x="1584" y="3072"/>
              <a:ext cx="2256" cy="661"/>
            </a:xfrm>
            <a:prstGeom prst="rect">
              <a:avLst/>
            </a:prstGeom>
            <a:noFill/>
            <a:extLst>
              <a:ext uri="{909E8E84-426E-40DD-AFC4-6F175D3DCCD1}">
                <a14:hiddenFill xmlns:a14="http://schemas.microsoft.com/office/drawing/2010/main">
                  <a:solidFill>
                    <a:srgbClr val="FFFFFF"/>
                  </a:solidFill>
                </a14:hiddenFill>
              </a:ext>
            </a:extLst>
          </p:spPr>
        </p:pic>
        <p:sp>
          <p:nvSpPr>
            <p:cNvPr id="68631" name="Text Box 23"/>
            <p:cNvSpPr txBox="1">
              <a:spLocks noChangeArrowheads="1"/>
            </p:cNvSpPr>
            <p:nvPr/>
          </p:nvSpPr>
          <p:spPr bwMode="auto">
            <a:xfrm flipH="1">
              <a:off x="1008" y="3264"/>
              <a:ext cx="58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2800" b="1">
                  <a:solidFill>
                    <a:srgbClr val="000000"/>
                  </a:solidFill>
                  <a:latin typeface="Comic Sans MS" panose="030F0702030302020204" pitchFamily="66" charset="0"/>
                </a:rPr>
                <a:t>（2）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2">
                                            <p:txEl>
                                              <p:char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86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86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86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8626"/>
                                        </p:tgtEl>
                                        <p:attrNameLst>
                                          <p:attrName>style.visibility</p:attrName>
                                        </p:attrNameLst>
                                      </p:cBhvr>
                                      <p:to>
                                        <p:strVal val="visible"/>
                                      </p:to>
                                    </p:set>
                                    <p:anim calcmode="lin" valueType="num">
                                      <p:cBhvr additive="base">
                                        <p:cTn id="23" dur="500" fill="hold"/>
                                        <p:tgtEl>
                                          <p:spTgt spid="68626"/>
                                        </p:tgtEl>
                                        <p:attrNameLst>
                                          <p:attrName>ppt_x</p:attrName>
                                        </p:attrNameLst>
                                      </p:cBhvr>
                                      <p:tavLst>
                                        <p:tav tm="0">
                                          <p:val>
                                            <p:strVal val="1+#ppt_w/2"/>
                                          </p:val>
                                        </p:tav>
                                        <p:tav tm="100000">
                                          <p:val>
                                            <p:strVal val="#ppt_x"/>
                                          </p:val>
                                        </p:tav>
                                      </p:tavLst>
                                    </p:anim>
                                    <p:anim calcmode="lin" valueType="num">
                                      <p:cBhvr additive="base">
                                        <p:cTn id="24" dur="500" fill="hold"/>
                                        <p:tgtEl>
                                          <p:spTgt spid="6862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86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86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686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utoUpdateAnimBg="0"/>
      <p:bldP spid="68614" grpId="0" autoUpdateAnimBg="0"/>
      <p:bldP spid="68616" grpId="0" autoUpdateAnimBg="0"/>
      <p:bldP spid="68617" grpId="0" autoUpdateAnimBg="0"/>
      <p:bldP spid="68619" grpId="0" autoUpdateAnimBg="0"/>
      <p:bldP spid="68626" grpId="0" autoUpdateAnimBg="0"/>
      <p:bldP spid="6862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endParaRPr lang="en-US" altLang="zh-CN" dirty="0">
              <a:solidFill>
                <a:srgbClr val="000000"/>
              </a:solidFill>
            </a:endParaRPr>
          </a:p>
        </p:txBody>
      </p:sp>
      <p:sp>
        <p:nvSpPr>
          <p:cNvPr id="91167" name="Text Box 31"/>
          <p:cNvSpPr txBox="1">
            <a:spLocks noChangeArrowheads="1"/>
          </p:cNvSpPr>
          <p:nvPr/>
        </p:nvSpPr>
        <p:spPr bwMode="auto">
          <a:xfrm>
            <a:off x="683568" y="1196752"/>
            <a:ext cx="8172450" cy="326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4800" b="1" dirty="0">
                <a:solidFill>
                  <a:srgbClr val="F74589"/>
                </a:solidFill>
                <a:latin typeface="Comic Sans MS" panose="030F0702030302020204" pitchFamily="66" charset="0"/>
                <a:ea typeface="楷体_GB2312" pitchFamily="49" charset="-122"/>
              </a:rPr>
              <a:t>学习目标：</a:t>
            </a:r>
          </a:p>
          <a:p>
            <a:pPr fontAlgn="base">
              <a:spcBef>
                <a:spcPct val="50000"/>
              </a:spcBef>
              <a:spcAft>
                <a:spcPct val="0"/>
              </a:spcAft>
            </a:pPr>
            <a:r>
              <a:rPr lang="en-US" altLang="zh-CN" sz="4000" dirty="0">
                <a:solidFill>
                  <a:srgbClr val="000000"/>
                </a:solidFill>
                <a:latin typeface="楷体_GB2312" pitchFamily="49" charset="-122"/>
                <a:ea typeface="楷体_GB2312" pitchFamily="49" charset="-122"/>
              </a:rPr>
              <a:t>1.</a:t>
            </a:r>
            <a:r>
              <a:rPr lang="zh-CN" altLang="en-US" sz="4000" dirty="0">
                <a:solidFill>
                  <a:srgbClr val="000000"/>
                </a:solidFill>
                <a:latin typeface="楷体_GB2312" pitchFamily="49" charset="-122"/>
                <a:ea typeface="楷体_GB2312" pitchFamily="49" charset="-122"/>
              </a:rPr>
              <a:t>会分析题意找出等量关系。</a:t>
            </a:r>
          </a:p>
          <a:p>
            <a:pPr fontAlgn="base">
              <a:spcBef>
                <a:spcPct val="50000"/>
              </a:spcBef>
              <a:spcAft>
                <a:spcPct val="0"/>
              </a:spcAft>
            </a:pPr>
            <a:r>
              <a:rPr lang="en-US" altLang="zh-CN" sz="4000" dirty="0">
                <a:solidFill>
                  <a:srgbClr val="000000"/>
                </a:solidFill>
                <a:latin typeface="楷体_GB2312" pitchFamily="49" charset="-122"/>
                <a:ea typeface="楷体_GB2312" pitchFamily="49" charset="-122"/>
              </a:rPr>
              <a:t>2.</a:t>
            </a:r>
            <a:r>
              <a:rPr lang="zh-CN" altLang="en-US" sz="4000" dirty="0">
                <a:solidFill>
                  <a:srgbClr val="000000"/>
                </a:solidFill>
                <a:latin typeface="楷体_GB2312" pitchFamily="49" charset="-122"/>
                <a:ea typeface="楷体_GB2312" pitchFamily="49" charset="-122"/>
              </a:rPr>
              <a:t>会列出可化为一元一次方程的分式方程解决实际问题。</a:t>
            </a:r>
          </a:p>
        </p:txBody>
      </p:sp>
      <p:pic>
        <p:nvPicPr>
          <p:cNvPr id="91168" name="Picture 32" descr="009"/>
          <p:cNvPicPr>
            <a:picLocks noChangeAspect="1" noChangeArrowheads="1"/>
          </p:cNvPicPr>
          <p:nvPr/>
        </p:nvPicPr>
        <p:blipFill>
          <a:blip r:embed="rId2"/>
          <a:srcRect/>
          <a:stretch>
            <a:fillRect/>
          </a:stretch>
        </p:blipFill>
        <p:spPr bwMode="auto">
          <a:xfrm>
            <a:off x="0" y="5516563"/>
            <a:ext cx="9144000" cy="1441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endParaRPr lang="en-US" altLang="zh-CN" dirty="0">
              <a:solidFill>
                <a:srgbClr val="000000"/>
              </a:solidFill>
            </a:endParaRPr>
          </a:p>
        </p:txBody>
      </p:sp>
      <p:sp>
        <p:nvSpPr>
          <p:cNvPr id="86020" name="WordArt 4"/>
          <p:cNvSpPr>
            <a:spLocks noChangeArrowheads="1" noChangeShapeType="1" noTextEdit="1"/>
          </p:cNvSpPr>
          <p:nvPr/>
        </p:nvSpPr>
        <p:spPr bwMode="auto">
          <a:xfrm rot="21358979">
            <a:off x="1704707" y="1313694"/>
            <a:ext cx="5486400" cy="2620163"/>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49616"/>
              </a:avLst>
            </a:prstTxWarp>
            <a:scene3d>
              <a:camera prst="legacyObliqueTopLeft"/>
              <a:lightRig rig="legacyNormal3" dir="r"/>
            </a:scene3d>
            <a:sp3d extrusionH="201600" prstMaterial="legacyMatte">
              <a:extrusionClr>
                <a:srgbClr val="0066CC"/>
              </a:extrusionClr>
            </a:sp3d>
          </a:bodyPr>
          <a:lstStyle/>
          <a:p>
            <a:pPr algn="ctr" fontAlgn="base">
              <a:spcBef>
                <a:spcPct val="0"/>
              </a:spcBef>
              <a:spcAft>
                <a:spcPct val="0"/>
              </a:spcAft>
            </a:pPr>
            <a:r>
              <a:rPr lang="zh-CN" altLang="en-US" sz="4800" kern="10" normalizeH="1" dirty="0">
                <a:ln w="9525">
                  <a:rou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6348530" scaled="1"/>
                </a:gradFill>
                <a:latin typeface="楷体_GB2312"/>
              </a:rPr>
              <a:t>设疑自探</a:t>
            </a:r>
          </a:p>
        </p:txBody>
      </p:sp>
      <p:pic>
        <p:nvPicPr>
          <p:cNvPr id="86021" name="Picture 5" descr="009"/>
          <p:cNvPicPr>
            <a:picLocks noChangeAspect="1" noChangeArrowheads="1"/>
          </p:cNvPicPr>
          <p:nvPr/>
        </p:nvPicPr>
        <p:blipFill>
          <a:blip r:embed="rId2" cstate="email"/>
          <a:srcRect l="25591" t="189"/>
          <a:stretch>
            <a:fillRect/>
          </a:stretch>
        </p:blipFill>
        <p:spPr bwMode="auto">
          <a:xfrm>
            <a:off x="2339975" y="5761038"/>
            <a:ext cx="6804025" cy="1123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228600" y="228600"/>
            <a:ext cx="86868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a:solidFill>
                  <a:srgbClr val="000000"/>
                </a:solidFill>
                <a:latin typeface="Comic Sans MS" panose="030F0702030302020204" pitchFamily="66" charset="0"/>
              </a:rPr>
              <a:t>[例</a:t>
            </a:r>
            <a:r>
              <a:rPr lang="en-US" altLang="zh-CN" sz="3200" b="1">
                <a:solidFill>
                  <a:srgbClr val="000000"/>
                </a:solidFill>
                <a:latin typeface="Comic Sans MS" panose="030F0702030302020204" pitchFamily="66" charset="0"/>
              </a:rPr>
              <a:t>1] </a:t>
            </a:r>
            <a:r>
              <a:rPr lang="zh-CN" altLang="en-US" sz="3200" b="1">
                <a:solidFill>
                  <a:srgbClr val="000000"/>
                </a:solidFill>
                <a:latin typeface="Comic Sans MS" panose="030F0702030302020204" pitchFamily="66" charset="0"/>
              </a:rPr>
              <a:t>两个工程队共同参与一项筑路工程，甲队单独施工</a:t>
            </a:r>
            <a:r>
              <a:rPr lang="en-US" altLang="zh-CN" sz="3200" b="1">
                <a:solidFill>
                  <a:srgbClr val="000000"/>
                </a:solidFill>
                <a:latin typeface="Comic Sans MS" panose="030F0702030302020204" pitchFamily="66" charset="0"/>
              </a:rPr>
              <a:t>1</a:t>
            </a:r>
            <a:r>
              <a:rPr lang="zh-CN" altLang="en-US" sz="3200" b="1">
                <a:solidFill>
                  <a:srgbClr val="000000"/>
                </a:solidFill>
                <a:latin typeface="Comic Sans MS" panose="030F0702030302020204" pitchFamily="66" charset="0"/>
              </a:rPr>
              <a:t>个月完成总工程的三分之一，这时增加了乙队，两队又共同工作了半个月，总工程全部完成。哪个队的施工速度快？</a:t>
            </a:r>
          </a:p>
        </p:txBody>
      </p:sp>
      <p:pic>
        <p:nvPicPr>
          <p:cNvPr id="62469" name="Picture 5" descr="678"/>
          <p:cNvPicPr>
            <a:picLocks noChangeAspect="1" noChangeArrowheads="1" noCrop="1"/>
          </p:cNvPicPr>
          <p:nvPr/>
        </p:nvPicPr>
        <p:blipFill>
          <a:blip r:embed="rId3"/>
          <a:srcRect/>
          <a:stretch>
            <a:fillRect/>
          </a:stretch>
        </p:blipFill>
        <p:spPr bwMode="auto">
          <a:xfrm>
            <a:off x="6400800" y="3429000"/>
            <a:ext cx="2133600" cy="1325563"/>
          </a:xfrm>
          <a:prstGeom prst="rect">
            <a:avLst/>
          </a:prstGeom>
          <a:noFill/>
          <a:extLst>
            <a:ext uri="{909E8E84-426E-40DD-AFC4-6F175D3DCCD1}">
              <a14:hiddenFill xmlns:a14="http://schemas.microsoft.com/office/drawing/2010/main">
                <a:solidFill>
                  <a:srgbClr val="FFFFFF"/>
                </a:solidFill>
              </a14:hiddenFill>
            </a:ext>
          </a:extLst>
        </p:spPr>
      </p:pic>
      <p:sp>
        <p:nvSpPr>
          <p:cNvPr id="62471" name="Text Box 7"/>
          <p:cNvSpPr txBox="1">
            <a:spLocks noChangeArrowheads="1"/>
          </p:cNvSpPr>
          <p:nvPr/>
        </p:nvSpPr>
        <p:spPr bwMode="auto">
          <a:xfrm>
            <a:off x="228600" y="2362200"/>
            <a:ext cx="79359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CC"/>
                </a:solidFill>
                <a:ea typeface="华文细黑" panose="02010600040101010101" pitchFamily="2" charset="-122"/>
              </a:rPr>
              <a:t>解：</a:t>
            </a:r>
            <a:r>
              <a:rPr lang="zh-CN" altLang="en-US" sz="2600" b="1">
                <a:solidFill>
                  <a:srgbClr val="0000CC"/>
                </a:solidFill>
              </a:rPr>
              <a:t>设乙队如果单独施工一个月能完成总工程的       .</a:t>
            </a:r>
          </a:p>
        </p:txBody>
      </p:sp>
      <p:pic>
        <p:nvPicPr>
          <p:cNvPr id="62472" name="Object 8"/>
          <p:cNvPicPr>
            <a:picLocks noChangeAspect="1" noChangeArrowheads="1"/>
          </p:cNvPicPr>
          <p:nvPr/>
        </p:nvPicPr>
        <p:blipFill>
          <a:blip r:embed="rId4" cstate="email"/>
          <a:srcRect/>
          <a:stretch>
            <a:fillRect/>
          </a:stretch>
        </p:blipFill>
        <p:spPr bwMode="auto">
          <a:xfrm>
            <a:off x="7391400" y="2133600"/>
            <a:ext cx="419100" cy="88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473" name="Text Box 9"/>
          <p:cNvSpPr txBox="1">
            <a:spLocks noChangeArrowheads="1"/>
          </p:cNvSpPr>
          <p:nvPr/>
        </p:nvSpPr>
        <p:spPr bwMode="auto">
          <a:xfrm>
            <a:off x="304800" y="2971800"/>
            <a:ext cx="46815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600" b="1">
                <a:solidFill>
                  <a:srgbClr val="003366"/>
                </a:solidFill>
                <a:effectLst>
                  <a:outerShdw blurRad="38100" dist="38100" dir="2700000" algn="tl">
                    <a:srgbClr val="C0C0C0"/>
                  </a:outerShdw>
                </a:effectLst>
              </a:rPr>
              <a:t>记总工程量为1，根据题意，得</a:t>
            </a:r>
          </a:p>
        </p:txBody>
      </p:sp>
      <p:pic>
        <p:nvPicPr>
          <p:cNvPr id="62474" name="Object 10"/>
          <p:cNvPicPr>
            <a:picLocks noChangeAspect="1" noChangeArrowheads="1"/>
          </p:cNvPicPr>
          <p:nvPr/>
        </p:nvPicPr>
        <p:blipFill>
          <a:blip r:embed="rId5" cstate="email"/>
          <a:srcRect/>
          <a:stretch>
            <a:fillRect/>
          </a:stretch>
        </p:blipFill>
        <p:spPr bwMode="auto">
          <a:xfrm>
            <a:off x="2133600" y="3429000"/>
            <a:ext cx="393700" cy="1111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475" name="Object 11"/>
          <p:cNvPicPr>
            <a:picLocks noChangeAspect="1" noChangeArrowheads="1"/>
          </p:cNvPicPr>
          <p:nvPr/>
        </p:nvPicPr>
        <p:blipFill>
          <a:blip r:embed="rId6" cstate="email"/>
          <a:srcRect/>
          <a:stretch>
            <a:fillRect/>
          </a:stretch>
        </p:blipFill>
        <p:spPr bwMode="auto">
          <a:xfrm>
            <a:off x="2514600" y="3429000"/>
            <a:ext cx="715963" cy="1111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476" name="Object 12"/>
          <p:cNvPicPr>
            <a:picLocks noChangeAspect="1" noChangeArrowheads="1"/>
          </p:cNvPicPr>
          <p:nvPr/>
        </p:nvPicPr>
        <p:blipFill>
          <a:blip r:embed="rId7" cstate="email"/>
          <a:srcRect/>
          <a:stretch>
            <a:fillRect/>
          </a:stretch>
        </p:blipFill>
        <p:spPr bwMode="auto">
          <a:xfrm>
            <a:off x="3200400" y="3429000"/>
            <a:ext cx="1003300" cy="1111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477" name="Text Box 13"/>
          <p:cNvSpPr txBox="1">
            <a:spLocks noChangeArrowheads="1"/>
          </p:cNvSpPr>
          <p:nvPr/>
        </p:nvSpPr>
        <p:spPr bwMode="auto">
          <a:xfrm>
            <a:off x="4191000" y="3733800"/>
            <a:ext cx="6540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latin typeface="Times New Roman" panose="02020603050405020304" pitchFamily="18" charset="0"/>
              </a:rPr>
              <a:t>= 1</a:t>
            </a:r>
          </a:p>
        </p:txBody>
      </p:sp>
      <p:sp>
        <p:nvSpPr>
          <p:cNvPr id="62478" name="Text Box 14"/>
          <p:cNvSpPr txBox="1">
            <a:spLocks noChangeArrowheads="1"/>
          </p:cNvSpPr>
          <p:nvPr/>
        </p:nvSpPr>
        <p:spPr bwMode="auto">
          <a:xfrm>
            <a:off x="573088" y="4724400"/>
            <a:ext cx="847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600" b="1">
                <a:solidFill>
                  <a:srgbClr val="003366"/>
                </a:solidFill>
                <a:effectLst>
                  <a:outerShdw blurRad="38100" dist="38100" dir="2700000" algn="tl">
                    <a:srgbClr val="C0C0C0"/>
                  </a:outerShdw>
                </a:effectLst>
              </a:rPr>
              <a:t>解得</a:t>
            </a:r>
          </a:p>
        </p:txBody>
      </p:sp>
      <p:pic>
        <p:nvPicPr>
          <p:cNvPr id="62479" name="Object 15"/>
          <p:cNvPicPr>
            <a:picLocks noChangeAspect="1" noChangeArrowheads="1"/>
          </p:cNvPicPr>
          <p:nvPr/>
        </p:nvPicPr>
        <p:blipFill>
          <a:blip r:embed="rId8" cstate="email"/>
          <a:srcRect/>
          <a:stretch>
            <a:fillRect/>
          </a:stretch>
        </p:blipFill>
        <p:spPr bwMode="auto">
          <a:xfrm>
            <a:off x="2057400" y="4572000"/>
            <a:ext cx="1085850"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480" name="Text Box 16"/>
          <p:cNvSpPr txBox="1">
            <a:spLocks noChangeArrowheads="1"/>
          </p:cNvSpPr>
          <p:nvPr/>
        </p:nvSpPr>
        <p:spPr bwMode="auto">
          <a:xfrm>
            <a:off x="523875" y="5272088"/>
            <a:ext cx="48371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600" b="1">
                <a:solidFill>
                  <a:srgbClr val="003366"/>
                </a:solidFill>
                <a:effectLst>
                  <a:outerShdw blurRad="38100" dist="38100" dir="2700000" algn="tl">
                    <a:srgbClr val="C0C0C0"/>
                  </a:outerShdw>
                </a:effectLst>
              </a:rPr>
              <a:t>经检验知 ：</a:t>
            </a:r>
            <a:r>
              <a:rPr lang="en-US" altLang="zh-CN" sz="2800" b="1" i="1">
                <a:solidFill>
                  <a:srgbClr val="003366"/>
                </a:solidFill>
                <a:effectLst>
                  <a:outerShdw blurRad="38100" dist="38100" dir="2700000" algn="tl">
                    <a:srgbClr val="C0C0C0"/>
                  </a:outerShdw>
                </a:effectLst>
                <a:latin typeface="Times New Roman" panose="02020603050405020304" pitchFamily="18" charset="0"/>
              </a:rPr>
              <a:t>x</a:t>
            </a:r>
            <a:r>
              <a:rPr lang="en-US" altLang="zh-CN" sz="2600" b="1" i="1">
                <a:solidFill>
                  <a:srgbClr val="003366"/>
                </a:solidFill>
                <a:effectLst>
                  <a:outerShdw blurRad="38100" dist="38100" dir="2700000" algn="tl">
                    <a:srgbClr val="C0C0C0"/>
                  </a:outerShdw>
                </a:effectLst>
                <a:latin typeface="Times New Roman" panose="02020603050405020304" pitchFamily="18" charset="0"/>
              </a:rPr>
              <a:t> </a:t>
            </a:r>
            <a:r>
              <a:rPr lang="en-US" altLang="zh-CN" sz="2800" b="1">
                <a:solidFill>
                  <a:srgbClr val="003366"/>
                </a:solidFill>
                <a:effectLst>
                  <a:outerShdw blurRad="38100" dist="38100" dir="2700000" algn="tl">
                    <a:srgbClr val="C0C0C0"/>
                  </a:outerShdw>
                </a:effectLst>
                <a:latin typeface="Times New Roman" panose="02020603050405020304" pitchFamily="18" charset="0"/>
              </a:rPr>
              <a:t>= 1 </a:t>
            </a:r>
            <a:r>
              <a:rPr lang="zh-CN" altLang="en-US" sz="2600" b="1">
                <a:solidFill>
                  <a:srgbClr val="003366"/>
                </a:solidFill>
                <a:effectLst>
                  <a:outerShdw blurRad="38100" dist="38100" dir="2700000" algn="tl">
                    <a:srgbClr val="C0C0C0"/>
                  </a:outerShdw>
                </a:effectLst>
              </a:rPr>
              <a:t>是原方程的解.</a:t>
            </a:r>
          </a:p>
        </p:txBody>
      </p:sp>
      <p:sp>
        <p:nvSpPr>
          <p:cNvPr id="62481" name="Text Box 17"/>
          <p:cNvSpPr txBox="1">
            <a:spLocks noChangeArrowheads="1"/>
          </p:cNvSpPr>
          <p:nvPr/>
        </p:nvSpPr>
        <p:spPr bwMode="auto">
          <a:xfrm>
            <a:off x="457200" y="5743575"/>
            <a:ext cx="81470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600" b="1">
                <a:solidFill>
                  <a:srgbClr val="003366"/>
                </a:solidFill>
                <a:effectLst>
                  <a:outerShdw blurRad="38100" dist="38100" dir="2700000" algn="tl">
                    <a:srgbClr val="C0C0C0"/>
                  </a:outerShdw>
                </a:effectLst>
              </a:rPr>
              <a:t>由上可知，若乙队单独工作一个月可以完成全部任务，</a:t>
            </a:r>
          </a:p>
          <a:p>
            <a:pPr fontAlgn="base">
              <a:spcBef>
                <a:spcPct val="0"/>
              </a:spcBef>
              <a:spcAft>
                <a:spcPct val="0"/>
              </a:spcAft>
            </a:pPr>
            <a:r>
              <a:rPr lang="zh-CN" altLang="en-US" sz="2600" b="1">
                <a:solidFill>
                  <a:srgbClr val="003366"/>
                </a:solidFill>
                <a:effectLst>
                  <a:outerShdw blurRad="38100" dist="38100" dir="2700000" algn="tl">
                    <a:srgbClr val="C0C0C0"/>
                  </a:outerShdw>
                </a:effectLst>
              </a:rPr>
              <a:t>所以乙队施工速度快.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2471"/>
                                        </p:tgtEl>
                                        <p:attrNameLst>
                                          <p:attrName>style.visibility</p:attrName>
                                        </p:attrNameLst>
                                      </p:cBhvr>
                                      <p:to>
                                        <p:strVal val="visible"/>
                                      </p:to>
                                    </p:set>
                                    <p:anim to="" calcmode="lin" valueType="num">
                                      <p:cBhvr>
                                        <p:cTn id="7" dur="1" fill="hold"/>
                                        <p:tgtEl>
                                          <p:spTgt spid="62471"/>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62472"/>
                                        </p:tgtEl>
                                        <p:attrNameLst>
                                          <p:attrName>style.visibility</p:attrName>
                                        </p:attrNameLst>
                                      </p:cBhvr>
                                      <p:to>
                                        <p:strVal val="visible"/>
                                      </p:to>
                                    </p:set>
                                    <p:anim to="" calcmode="lin" valueType="num">
                                      <p:cBhvr>
                                        <p:cTn id="12" dur="1" fill="hold"/>
                                        <p:tgtEl>
                                          <p:spTgt spid="62472"/>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2473"/>
                                        </p:tgtEl>
                                        <p:attrNameLst>
                                          <p:attrName>style.visibility</p:attrName>
                                        </p:attrNameLst>
                                      </p:cBhvr>
                                      <p:to>
                                        <p:strVal val="visible"/>
                                      </p:to>
                                    </p:set>
                                    <p:anim to="" calcmode="lin" valueType="num">
                                      <p:cBhvr>
                                        <p:cTn id="17" dur="1" fill="hold"/>
                                        <p:tgtEl>
                                          <p:spTgt spid="62473"/>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499"/>
                                          </p:stCondLst>
                                        </p:cTn>
                                        <p:tgtEl>
                                          <p:spTgt spid="62474"/>
                                        </p:tgtEl>
                                        <p:attrNameLst>
                                          <p:attrName>style.visibility</p:attrName>
                                        </p:attrNameLst>
                                      </p:cBhvr>
                                      <p:to>
                                        <p:strVal val="visible"/>
                                      </p:to>
                                    </p:set>
                                    <p:anim to="" calcmode="lin" valueType="num">
                                      <p:cBhvr>
                                        <p:cTn id="22" dur="1" fill="hold"/>
                                        <p:tgtEl>
                                          <p:spTgt spid="62474"/>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499"/>
                                          </p:stCondLst>
                                        </p:cTn>
                                        <p:tgtEl>
                                          <p:spTgt spid="62475"/>
                                        </p:tgtEl>
                                        <p:attrNameLst>
                                          <p:attrName>style.visibility</p:attrName>
                                        </p:attrNameLst>
                                      </p:cBhvr>
                                      <p:to>
                                        <p:strVal val="visible"/>
                                      </p:to>
                                    </p:set>
                                    <p:anim to="" calcmode="lin" valueType="num">
                                      <p:cBhvr>
                                        <p:cTn id="27" dur="1" fill="hold"/>
                                        <p:tgtEl>
                                          <p:spTgt spid="62475"/>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499"/>
                                          </p:stCondLst>
                                        </p:cTn>
                                        <p:tgtEl>
                                          <p:spTgt spid="62476"/>
                                        </p:tgtEl>
                                        <p:attrNameLst>
                                          <p:attrName>style.visibility</p:attrName>
                                        </p:attrNameLst>
                                      </p:cBhvr>
                                      <p:to>
                                        <p:strVal val="visible"/>
                                      </p:to>
                                    </p:set>
                                    <p:anim to="" calcmode="lin" valueType="num">
                                      <p:cBhvr>
                                        <p:cTn id="32" dur="1" fill="hold"/>
                                        <p:tgtEl>
                                          <p:spTgt spid="62476"/>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62477"/>
                                        </p:tgtEl>
                                        <p:attrNameLst>
                                          <p:attrName>style.visibility</p:attrName>
                                        </p:attrNameLst>
                                      </p:cBhvr>
                                      <p:to>
                                        <p:strVal val="visible"/>
                                      </p:to>
                                    </p:set>
                                    <p:anim to="" calcmode="lin" valueType="num">
                                      <p:cBhvr>
                                        <p:cTn id="37" dur="1" fill="hold"/>
                                        <p:tgtEl>
                                          <p:spTgt spid="62477"/>
                                        </p:tgtEl>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62478"/>
                                        </p:tgtEl>
                                        <p:attrNameLst>
                                          <p:attrName>style.visibility</p:attrName>
                                        </p:attrNameLst>
                                      </p:cBhvr>
                                      <p:to>
                                        <p:strVal val="visible"/>
                                      </p:to>
                                    </p:set>
                                    <p:anim to="" calcmode="lin" valueType="num">
                                      <p:cBhvr>
                                        <p:cTn id="42" dur="1" fill="hold"/>
                                        <p:tgtEl>
                                          <p:spTgt spid="62478"/>
                                        </p:tgtEl>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499"/>
                                          </p:stCondLst>
                                        </p:cTn>
                                        <p:tgtEl>
                                          <p:spTgt spid="62479"/>
                                        </p:tgtEl>
                                        <p:attrNameLst>
                                          <p:attrName>style.visibility</p:attrName>
                                        </p:attrNameLst>
                                      </p:cBhvr>
                                      <p:to>
                                        <p:strVal val="visible"/>
                                      </p:to>
                                    </p:set>
                                    <p:anim to="" calcmode="lin" valueType="num">
                                      <p:cBhvr>
                                        <p:cTn id="47" dur="1" fill="hold"/>
                                        <p:tgtEl>
                                          <p:spTgt spid="62479"/>
                                        </p:tgtEl>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62480"/>
                                        </p:tgtEl>
                                        <p:attrNameLst>
                                          <p:attrName>style.visibility</p:attrName>
                                        </p:attrNameLst>
                                      </p:cBhvr>
                                      <p:to>
                                        <p:strVal val="visible"/>
                                      </p:to>
                                    </p:set>
                                    <p:anim to="" calcmode="lin" valueType="num">
                                      <p:cBhvr>
                                        <p:cTn id="52" dur="1" fill="hold"/>
                                        <p:tgtEl>
                                          <p:spTgt spid="62480"/>
                                        </p:tgtEl>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499"/>
                                          </p:stCondLst>
                                        </p:cTn>
                                        <p:tgtEl>
                                          <p:spTgt spid="62481"/>
                                        </p:tgtEl>
                                        <p:attrNameLst>
                                          <p:attrName>style.visibility</p:attrName>
                                        </p:attrNameLst>
                                      </p:cBhvr>
                                      <p:to>
                                        <p:strVal val="visible"/>
                                      </p:to>
                                    </p:set>
                                    <p:anim to="" calcmode="lin" valueType="num">
                                      <p:cBhvr>
                                        <p:cTn id="57" dur="1" fill="hold"/>
                                        <p:tgtEl>
                                          <p:spTgt spid="6248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1" grpId="0" autoUpdateAnimBg="0"/>
      <p:bldP spid="62473" grpId="0" autoUpdateAnimBg="0"/>
      <p:bldP spid="62477" grpId="0" autoUpdateAnimBg="0"/>
      <p:bldP spid="62478" grpId="0" autoUpdateAnimBg="0"/>
      <p:bldP spid="62480" grpId="0" autoUpdateAnimBg="0"/>
      <p:bldP spid="6248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381000" y="2209800"/>
            <a:ext cx="693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dirty="0">
                <a:solidFill>
                  <a:srgbClr val="000066"/>
                </a:solidFill>
                <a:latin typeface="Times New Roman" panose="02020603050405020304" pitchFamily="18" charset="0"/>
              </a:rPr>
              <a:t>列分式方程解应用题的方法和步骤如下</a:t>
            </a:r>
            <a:r>
              <a:rPr kumimoji="1" lang="zh-CN" altLang="en-US" sz="2800" dirty="0">
                <a:solidFill>
                  <a:srgbClr val="000066"/>
                </a:solidFill>
                <a:latin typeface="Times New Roman" panose="02020603050405020304" pitchFamily="18" charset="0"/>
              </a:rPr>
              <a:t>：</a:t>
            </a:r>
          </a:p>
        </p:txBody>
      </p:sp>
      <p:sp>
        <p:nvSpPr>
          <p:cNvPr id="79875" name="Text Box 3"/>
          <p:cNvSpPr txBox="1">
            <a:spLocks noChangeArrowheads="1"/>
          </p:cNvSpPr>
          <p:nvPr/>
        </p:nvSpPr>
        <p:spPr bwMode="auto">
          <a:xfrm>
            <a:off x="381000" y="3048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dirty="0">
                <a:solidFill>
                  <a:srgbClr val="000000"/>
                </a:solidFill>
                <a:latin typeface="Times New Roman" panose="02020603050405020304" pitchFamily="18" charset="0"/>
              </a:rPr>
              <a:t>问题：请分析列分式方程解应用题与以前学习的列方程解应用题有什么区别？</a:t>
            </a:r>
          </a:p>
        </p:txBody>
      </p:sp>
      <p:sp>
        <p:nvSpPr>
          <p:cNvPr id="79876" name="Text Box 4"/>
          <p:cNvSpPr txBox="1">
            <a:spLocks noChangeArrowheads="1"/>
          </p:cNvSpPr>
          <p:nvPr/>
        </p:nvSpPr>
        <p:spPr bwMode="auto">
          <a:xfrm>
            <a:off x="762000" y="2971800"/>
            <a:ext cx="7543800" cy="308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dirty="0">
                <a:solidFill>
                  <a:srgbClr val="000000"/>
                </a:solidFill>
                <a:latin typeface="Times New Roman" panose="02020603050405020304" pitchFamily="18" charset="0"/>
              </a:rPr>
              <a:t>1、审题分析题意</a:t>
            </a:r>
          </a:p>
          <a:p>
            <a:pPr fontAlgn="base">
              <a:spcBef>
                <a:spcPct val="50000"/>
              </a:spcBef>
              <a:spcAft>
                <a:spcPct val="0"/>
              </a:spcAft>
            </a:pPr>
            <a:r>
              <a:rPr kumimoji="1" lang="zh-CN" altLang="en-US" sz="2800" b="1" dirty="0">
                <a:solidFill>
                  <a:srgbClr val="000000"/>
                </a:solidFill>
                <a:latin typeface="Times New Roman" panose="02020603050405020304" pitchFamily="18" charset="0"/>
              </a:rPr>
              <a:t>2、设未知数</a:t>
            </a:r>
          </a:p>
          <a:p>
            <a:pPr fontAlgn="base">
              <a:spcBef>
                <a:spcPct val="50000"/>
              </a:spcBef>
              <a:spcAft>
                <a:spcPct val="0"/>
              </a:spcAft>
            </a:pPr>
            <a:r>
              <a:rPr kumimoji="1" lang="zh-CN" altLang="en-US" sz="2800" b="1" dirty="0">
                <a:solidFill>
                  <a:srgbClr val="000000"/>
                </a:solidFill>
                <a:latin typeface="Times New Roman" panose="02020603050405020304" pitchFamily="18" charset="0"/>
              </a:rPr>
              <a:t>3、根据题意找相等关系，列出方程；</a:t>
            </a:r>
          </a:p>
          <a:p>
            <a:pPr fontAlgn="base">
              <a:spcBef>
                <a:spcPct val="50000"/>
              </a:spcBef>
              <a:spcAft>
                <a:spcPct val="0"/>
              </a:spcAft>
            </a:pPr>
            <a:r>
              <a:rPr kumimoji="1" lang="zh-CN" altLang="en-US" sz="2800" b="1" dirty="0">
                <a:solidFill>
                  <a:srgbClr val="000000"/>
                </a:solidFill>
                <a:latin typeface="Times New Roman" panose="02020603050405020304" pitchFamily="18" charset="0"/>
              </a:rPr>
              <a:t>4、解方程，并验根（对解分式方程尤为重要）</a:t>
            </a:r>
          </a:p>
          <a:p>
            <a:pPr fontAlgn="base">
              <a:spcBef>
                <a:spcPct val="50000"/>
              </a:spcBef>
              <a:spcAft>
                <a:spcPct val="0"/>
              </a:spcAft>
            </a:pPr>
            <a:r>
              <a:rPr kumimoji="1" lang="zh-CN" altLang="en-US" sz="2800" b="1" dirty="0">
                <a:solidFill>
                  <a:srgbClr val="000000"/>
                </a:solidFill>
                <a:latin typeface="Times New Roman" panose="02020603050405020304" pitchFamily="18" charset="0"/>
              </a:rPr>
              <a:t>5、写答案</a:t>
            </a:r>
          </a:p>
        </p:txBody>
      </p:sp>
      <p:sp>
        <p:nvSpPr>
          <p:cNvPr id="79877" name="Text Box 5"/>
          <p:cNvSpPr txBox="1">
            <a:spLocks noChangeArrowheads="1"/>
          </p:cNvSpPr>
          <p:nvPr/>
        </p:nvSpPr>
        <p:spPr bwMode="auto">
          <a:xfrm>
            <a:off x="838200" y="14478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dirty="0">
                <a:solidFill>
                  <a:srgbClr val="0000CC"/>
                </a:solidFill>
                <a:latin typeface="Times New Roman" panose="02020603050405020304" pitchFamily="18" charset="0"/>
              </a:rPr>
              <a:t>区别：解方程后要检验。</a:t>
            </a:r>
          </a:p>
        </p:txBody>
      </p:sp>
      <p:pic>
        <p:nvPicPr>
          <p:cNvPr id="79878" name="Picture 6" descr="009"/>
          <p:cNvPicPr>
            <a:picLocks noChangeAspect="1" noChangeArrowheads="1"/>
          </p:cNvPicPr>
          <p:nvPr/>
        </p:nvPicPr>
        <p:blipFill>
          <a:blip r:embed="rId2"/>
          <a:srcRect/>
          <a:stretch>
            <a:fillRect/>
          </a:stretch>
        </p:blipFill>
        <p:spPr bwMode="auto">
          <a:xfrm>
            <a:off x="0" y="6019800"/>
            <a:ext cx="9144000"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dissolve">
                                      <p:cBhvr>
                                        <p:cTn id="7" dur="500"/>
                                        <p:tgtEl>
                                          <p:spTgt spid="7987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7"/>
                                        </p:tgtEl>
                                        <p:attrNameLst>
                                          <p:attrName>style.visibility</p:attrName>
                                        </p:attrNameLst>
                                      </p:cBhvr>
                                      <p:to>
                                        <p:strVal val="visible"/>
                                      </p:to>
                                    </p:set>
                                    <p:animEffect transition="in" filter="dissolve">
                                      <p:cBhvr>
                                        <p:cTn id="12" dur="500"/>
                                        <p:tgtEl>
                                          <p:spTgt spid="7987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9874"/>
                                        </p:tgtEl>
                                        <p:attrNameLst>
                                          <p:attrName>style.visibility</p:attrName>
                                        </p:attrNameLst>
                                      </p:cBhvr>
                                      <p:to>
                                        <p:strVal val="visible"/>
                                      </p:to>
                                    </p:set>
                                    <p:animEffect transition="in" filter="dissolve">
                                      <p:cBhvr>
                                        <p:cTn id="17" dur="500"/>
                                        <p:tgtEl>
                                          <p:spTgt spid="7987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9876"/>
                                        </p:tgtEl>
                                        <p:attrNameLst>
                                          <p:attrName>style.visibility</p:attrName>
                                        </p:attrNameLst>
                                      </p:cBhvr>
                                      <p:to>
                                        <p:strVal val="visible"/>
                                      </p:to>
                                    </p:set>
                                    <p:animEffect transition="in" filter="dissolve">
                                      <p:cBhvr>
                                        <p:cTn id="22" dur="5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autoUpdateAnimBg="0"/>
      <p:bldP spid="79876" grpId="0" autoUpdateAnimBg="0"/>
      <p:bldP spid="7987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381000" y="1509712"/>
            <a:ext cx="8382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600" b="1">
                <a:solidFill>
                  <a:srgbClr val="000000"/>
                </a:solidFill>
                <a:latin typeface="Comic Sans MS" panose="030F0702030302020204" pitchFamily="66" charset="0"/>
              </a:rPr>
              <a:t>例</a:t>
            </a:r>
            <a:r>
              <a:rPr lang="en-US" altLang="zh-CN" sz="3600" b="1">
                <a:solidFill>
                  <a:srgbClr val="000000"/>
                </a:solidFill>
                <a:latin typeface="Comic Sans MS" panose="030F0702030302020204" pitchFamily="66" charset="0"/>
              </a:rPr>
              <a:t>2</a:t>
            </a:r>
            <a:r>
              <a:rPr lang="zh-CN" altLang="en-US" sz="3600" b="1">
                <a:solidFill>
                  <a:srgbClr val="000000"/>
                </a:solidFill>
                <a:latin typeface="Comic Sans MS" panose="030F0702030302020204" pitchFamily="66" charset="0"/>
              </a:rPr>
              <a:t>：从</a:t>
            </a:r>
            <a:r>
              <a:rPr lang="en-US" altLang="zh-CN" sz="3600" b="1">
                <a:solidFill>
                  <a:srgbClr val="000000"/>
                </a:solidFill>
                <a:latin typeface="Comic Sans MS" panose="030F0702030302020204" pitchFamily="66" charset="0"/>
              </a:rPr>
              <a:t>2004</a:t>
            </a:r>
            <a:r>
              <a:rPr lang="zh-CN" altLang="en-US" sz="3600" b="1">
                <a:solidFill>
                  <a:srgbClr val="000000"/>
                </a:solidFill>
                <a:latin typeface="Comic Sans MS" panose="030F0702030302020204" pitchFamily="66" charset="0"/>
              </a:rPr>
              <a:t>年</a:t>
            </a:r>
            <a:r>
              <a:rPr lang="en-US" altLang="zh-CN" sz="3600" b="1">
                <a:solidFill>
                  <a:srgbClr val="000000"/>
                </a:solidFill>
                <a:latin typeface="Comic Sans MS" panose="030F0702030302020204" pitchFamily="66" charset="0"/>
              </a:rPr>
              <a:t>5</a:t>
            </a:r>
            <a:r>
              <a:rPr lang="zh-CN" altLang="en-US" sz="3600" b="1">
                <a:solidFill>
                  <a:srgbClr val="000000"/>
                </a:solidFill>
                <a:latin typeface="Comic Sans MS" panose="030F0702030302020204" pitchFamily="66" charset="0"/>
              </a:rPr>
              <a:t>月起某列车平均提速</a:t>
            </a:r>
            <a:r>
              <a:rPr lang="en-US" altLang="zh-CN" sz="3600" b="1">
                <a:solidFill>
                  <a:srgbClr val="000000"/>
                </a:solidFill>
                <a:latin typeface="Comic Sans MS" panose="030F0702030302020204" pitchFamily="66" charset="0"/>
              </a:rPr>
              <a:t>v</a:t>
            </a:r>
            <a:r>
              <a:rPr lang="zh-CN" altLang="en-US" sz="3600" b="1">
                <a:solidFill>
                  <a:srgbClr val="000000"/>
                </a:solidFill>
                <a:latin typeface="Comic Sans MS" panose="030F0702030302020204" pitchFamily="66" charset="0"/>
              </a:rPr>
              <a:t>千米</a:t>
            </a:r>
            <a:r>
              <a:rPr lang="en-US" altLang="zh-CN" sz="3600" b="1">
                <a:solidFill>
                  <a:srgbClr val="000000"/>
                </a:solidFill>
                <a:latin typeface="Comic Sans MS" panose="030F0702030302020204" pitchFamily="66" charset="0"/>
              </a:rPr>
              <a:t>/</a:t>
            </a:r>
            <a:r>
              <a:rPr lang="zh-CN" altLang="en-US" sz="3600" b="1">
                <a:solidFill>
                  <a:srgbClr val="000000"/>
                </a:solidFill>
                <a:latin typeface="Comic Sans MS" panose="030F0702030302020204" pitchFamily="66" charset="0"/>
              </a:rPr>
              <a:t>时，用相同的时间，列车提速前行驶</a:t>
            </a:r>
            <a:r>
              <a:rPr lang="en-US" altLang="zh-CN" sz="3600" b="1">
                <a:solidFill>
                  <a:srgbClr val="000000"/>
                </a:solidFill>
                <a:latin typeface="Comic Sans MS" panose="030F0702030302020204" pitchFamily="66" charset="0"/>
              </a:rPr>
              <a:t>s</a:t>
            </a:r>
            <a:r>
              <a:rPr lang="zh-CN" altLang="en-US" sz="3600" b="1">
                <a:solidFill>
                  <a:srgbClr val="000000"/>
                </a:solidFill>
                <a:latin typeface="Comic Sans MS" panose="030F0702030302020204" pitchFamily="66" charset="0"/>
              </a:rPr>
              <a:t>千米，提速后比提速前多行驶</a:t>
            </a:r>
            <a:r>
              <a:rPr lang="en-US" altLang="zh-CN" sz="3600" b="1">
                <a:solidFill>
                  <a:srgbClr val="000000"/>
                </a:solidFill>
                <a:latin typeface="Comic Sans MS" panose="030F0702030302020204" pitchFamily="66" charset="0"/>
              </a:rPr>
              <a:t>50</a:t>
            </a:r>
            <a:r>
              <a:rPr lang="zh-CN" altLang="en-US" sz="3600" b="1">
                <a:solidFill>
                  <a:srgbClr val="000000"/>
                </a:solidFill>
                <a:latin typeface="Comic Sans MS" panose="030F0702030302020204" pitchFamily="66" charset="0"/>
              </a:rPr>
              <a:t>千米，提速前列车的平均速度为多少？</a:t>
            </a:r>
          </a:p>
        </p:txBody>
      </p:sp>
      <p:pic>
        <p:nvPicPr>
          <p:cNvPr id="67589" name="Picture 5" descr="花3"/>
          <p:cNvPicPr>
            <a:picLocks noChangeAspect="1" noChangeArrowheads="1" noCrop="1"/>
          </p:cNvPicPr>
          <p:nvPr/>
        </p:nvPicPr>
        <p:blipFill>
          <a:blip r:embed="rId2"/>
          <a:srcRect/>
          <a:stretch>
            <a:fillRect/>
          </a:stretch>
        </p:blipFill>
        <p:spPr bwMode="auto">
          <a:xfrm>
            <a:off x="0" y="6324600"/>
            <a:ext cx="91440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24" name="AutoShape 8">
            <a:hlinkClick r:id="rId3" action="ppaction://hlinksldjump" highlightClick="1"/>
          </p:cNvPr>
          <p:cNvSpPr>
            <a:spLocks noChangeArrowheads="1"/>
          </p:cNvSpPr>
          <p:nvPr/>
        </p:nvSpPr>
        <p:spPr bwMode="auto">
          <a:xfrm>
            <a:off x="7451725" y="3716338"/>
            <a:ext cx="360363" cy="288925"/>
          </a:xfrm>
          <a:prstGeom prst="actionButtonForwardNex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4825" name="AutoShape 9">
            <a:hlinkClick r:id="rId4" action="ppaction://hlinksldjump" highlightClick="1"/>
          </p:cNvPr>
          <p:cNvSpPr>
            <a:spLocks noChangeArrowheads="1"/>
          </p:cNvSpPr>
          <p:nvPr/>
        </p:nvSpPr>
        <p:spPr bwMode="auto">
          <a:xfrm>
            <a:off x="7451725" y="4437063"/>
            <a:ext cx="433388" cy="287337"/>
          </a:xfrm>
          <a:prstGeom prst="actionButtonForwardNex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4826" name="AutoShape 10">
            <a:hlinkClick r:id="rId5" action="ppaction://hlinksldjump" highlightClick="1"/>
          </p:cNvPr>
          <p:cNvSpPr>
            <a:spLocks noChangeArrowheads="1"/>
          </p:cNvSpPr>
          <p:nvPr/>
        </p:nvSpPr>
        <p:spPr bwMode="auto">
          <a:xfrm>
            <a:off x="7451725" y="5013325"/>
            <a:ext cx="360363" cy="360363"/>
          </a:xfrm>
          <a:prstGeom prst="actionButtonForwardNex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4827" name="Rectangle 11"/>
          <p:cNvSpPr>
            <a:spLocks noChangeArrowheads="1"/>
          </p:cNvSpPr>
          <p:nvPr/>
        </p:nvSpPr>
        <p:spPr bwMode="auto">
          <a:xfrm>
            <a:off x="152400" y="838200"/>
            <a:ext cx="8610600" cy="301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dirty="0">
                <a:solidFill>
                  <a:srgbClr val="000000"/>
                </a:solidFill>
                <a:latin typeface="Comic Sans MS" panose="030F0702030302020204" pitchFamily="66" charset="0"/>
              </a:rPr>
              <a:t>   1.</a:t>
            </a:r>
            <a:r>
              <a:rPr kumimoji="1" lang="zh-CN" altLang="en-US" sz="3200" b="1" dirty="0">
                <a:solidFill>
                  <a:srgbClr val="000000"/>
                </a:solidFill>
                <a:latin typeface="Comic Sans MS" panose="030F0702030302020204" pitchFamily="66" charset="0"/>
              </a:rPr>
              <a:t>某单位将沿街的一部分房屋出租</a:t>
            </a:r>
            <a:r>
              <a:rPr kumimoji="1" lang="en-US" altLang="zh-CN" sz="3200" b="1" dirty="0">
                <a:solidFill>
                  <a:srgbClr val="000000"/>
                </a:solidFill>
                <a:latin typeface="Comic Sans MS" panose="030F0702030302020204" pitchFamily="66" charset="0"/>
              </a:rPr>
              <a:t>,</a:t>
            </a:r>
            <a:r>
              <a:rPr kumimoji="1" lang="zh-CN" altLang="en-US" sz="3200" b="1" dirty="0">
                <a:solidFill>
                  <a:srgbClr val="000000"/>
                </a:solidFill>
                <a:latin typeface="Comic Sans MS" panose="030F0702030302020204" pitchFamily="66" charset="0"/>
              </a:rPr>
              <a:t>每间房屋的租金第二年比第一年多</a:t>
            </a:r>
            <a:r>
              <a:rPr kumimoji="1" lang="en-US" altLang="zh-CN" sz="3200" b="1" dirty="0">
                <a:solidFill>
                  <a:srgbClr val="000000"/>
                </a:solidFill>
                <a:latin typeface="Comic Sans MS" panose="030F0702030302020204" pitchFamily="66" charset="0"/>
              </a:rPr>
              <a:t>500</a:t>
            </a:r>
            <a:r>
              <a:rPr kumimoji="1" lang="zh-CN" altLang="en-US" sz="3200" b="1" dirty="0">
                <a:solidFill>
                  <a:srgbClr val="000000"/>
                </a:solidFill>
                <a:latin typeface="Comic Sans MS" panose="030F0702030302020204" pitchFamily="66" charset="0"/>
              </a:rPr>
              <a:t>元</a:t>
            </a:r>
            <a:r>
              <a:rPr kumimoji="1" lang="en-US" altLang="zh-CN" sz="3200" b="1" dirty="0">
                <a:solidFill>
                  <a:srgbClr val="000000"/>
                </a:solidFill>
                <a:latin typeface="Comic Sans MS" panose="030F0702030302020204" pitchFamily="66" charset="0"/>
              </a:rPr>
              <a:t>,</a:t>
            </a:r>
            <a:r>
              <a:rPr kumimoji="1" lang="zh-CN" altLang="en-US" sz="3200" b="1" dirty="0">
                <a:solidFill>
                  <a:srgbClr val="000000"/>
                </a:solidFill>
                <a:latin typeface="Comic Sans MS" panose="030F0702030302020204" pitchFamily="66" charset="0"/>
              </a:rPr>
              <a:t>所有房屋的租金第一年为</a:t>
            </a:r>
            <a:r>
              <a:rPr kumimoji="1" lang="en-US" altLang="zh-CN" sz="3200" b="1" dirty="0">
                <a:solidFill>
                  <a:srgbClr val="000000"/>
                </a:solidFill>
                <a:latin typeface="Comic Sans MS" panose="030F0702030302020204" pitchFamily="66" charset="0"/>
              </a:rPr>
              <a:t>9</a:t>
            </a:r>
            <a:r>
              <a:rPr kumimoji="1" lang="en-GB" altLang="zh-CN" sz="3200" b="1" dirty="0">
                <a:solidFill>
                  <a:srgbClr val="000000"/>
                </a:solidFill>
                <a:latin typeface="Comic Sans MS" panose="030F0702030302020204" pitchFamily="66" charset="0"/>
              </a:rPr>
              <a:t>.6</a:t>
            </a:r>
            <a:r>
              <a:rPr kumimoji="1" lang="zh-CN" altLang="en-GB" sz="3200" b="1" dirty="0">
                <a:solidFill>
                  <a:srgbClr val="000000"/>
                </a:solidFill>
                <a:latin typeface="Comic Sans MS" panose="030F0702030302020204" pitchFamily="66" charset="0"/>
              </a:rPr>
              <a:t>万元</a:t>
            </a:r>
            <a:r>
              <a:rPr kumimoji="1" lang="en-GB" altLang="zh-CN" sz="3200" b="1" dirty="0">
                <a:solidFill>
                  <a:srgbClr val="000000"/>
                </a:solidFill>
                <a:latin typeface="Comic Sans MS" panose="030F0702030302020204" pitchFamily="66" charset="0"/>
              </a:rPr>
              <a:t>,</a:t>
            </a:r>
            <a:r>
              <a:rPr kumimoji="1" lang="zh-CN" altLang="en-GB" sz="3200" b="1" dirty="0">
                <a:solidFill>
                  <a:srgbClr val="000000"/>
                </a:solidFill>
                <a:latin typeface="Comic Sans MS" panose="030F0702030302020204" pitchFamily="66" charset="0"/>
              </a:rPr>
              <a:t>第二年为</a:t>
            </a:r>
            <a:r>
              <a:rPr kumimoji="1" lang="en-GB" altLang="zh-CN" sz="3200" b="1" dirty="0">
                <a:solidFill>
                  <a:srgbClr val="000000"/>
                </a:solidFill>
                <a:latin typeface="Comic Sans MS" panose="030F0702030302020204" pitchFamily="66" charset="0"/>
              </a:rPr>
              <a:t>10.2</a:t>
            </a:r>
            <a:r>
              <a:rPr kumimoji="1" lang="zh-CN" altLang="en-GB" sz="3200" b="1" dirty="0">
                <a:solidFill>
                  <a:srgbClr val="000000"/>
                </a:solidFill>
                <a:latin typeface="Comic Sans MS" panose="030F0702030302020204" pitchFamily="66" charset="0"/>
              </a:rPr>
              <a:t>万元</a:t>
            </a:r>
            <a:r>
              <a:rPr kumimoji="1" lang="en-GB" altLang="zh-CN" sz="3200" b="1" dirty="0">
                <a:solidFill>
                  <a:srgbClr val="000000"/>
                </a:solidFill>
                <a:latin typeface="Comic Sans MS" panose="030F0702030302020204" pitchFamily="66" charset="0"/>
              </a:rPr>
              <a:t>.</a:t>
            </a:r>
          </a:p>
          <a:p>
            <a:pPr fontAlgn="base">
              <a:spcBef>
                <a:spcPct val="50000"/>
              </a:spcBef>
              <a:spcAft>
                <a:spcPct val="0"/>
              </a:spcAft>
            </a:pPr>
            <a:r>
              <a:rPr kumimoji="1" lang="zh-CN" altLang="en-US" sz="3200" b="1" dirty="0">
                <a:solidFill>
                  <a:srgbClr val="FF0000"/>
                </a:solidFill>
                <a:latin typeface="楷体_GB2312" pitchFamily="49" charset="-122"/>
                <a:ea typeface="楷体_GB2312" pitchFamily="49" charset="-122"/>
              </a:rPr>
              <a:t>（</a:t>
            </a:r>
            <a:r>
              <a:rPr kumimoji="1" lang="en-US" altLang="zh-CN" sz="3200" b="1" dirty="0">
                <a:solidFill>
                  <a:srgbClr val="FF0000"/>
                </a:solidFill>
                <a:latin typeface="楷体_GB2312" pitchFamily="49" charset="-122"/>
                <a:ea typeface="楷体_GB2312" pitchFamily="49" charset="-122"/>
              </a:rPr>
              <a:t>1</a:t>
            </a:r>
            <a:r>
              <a:rPr kumimoji="1" lang="zh-CN" altLang="en-US" sz="3200" b="1" dirty="0">
                <a:solidFill>
                  <a:srgbClr val="FF0000"/>
                </a:solidFill>
                <a:latin typeface="楷体_GB2312" pitchFamily="49" charset="-122"/>
                <a:ea typeface="楷体_GB2312" pitchFamily="49" charset="-122"/>
              </a:rPr>
              <a:t>）</a:t>
            </a:r>
            <a:r>
              <a:rPr kumimoji="1" lang="zh-CN" altLang="en-US" sz="3200" b="1" dirty="0">
                <a:solidFill>
                  <a:srgbClr val="000000"/>
                </a:solidFill>
                <a:latin typeface="楷体_GB2312" pitchFamily="49" charset="-122"/>
                <a:ea typeface="楷体_GB2312" pitchFamily="49" charset="-122"/>
              </a:rPr>
              <a:t>分别求两年每间出租房屋的租金</a:t>
            </a:r>
            <a:r>
              <a:rPr kumimoji="1" lang="en-US" altLang="zh-CN" sz="3200" b="1" dirty="0">
                <a:solidFill>
                  <a:srgbClr val="000000"/>
                </a:solidFill>
                <a:latin typeface="楷体_GB2312" pitchFamily="49" charset="-122"/>
                <a:ea typeface="楷体_GB2312" pitchFamily="49" charset="-122"/>
              </a:rPr>
              <a:t>? </a:t>
            </a:r>
          </a:p>
          <a:p>
            <a:pPr fontAlgn="base">
              <a:spcBef>
                <a:spcPct val="50000"/>
              </a:spcBef>
              <a:spcAft>
                <a:spcPct val="0"/>
              </a:spcAft>
            </a:pPr>
            <a:r>
              <a:rPr kumimoji="1" lang="zh-CN" altLang="en-US" sz="3200" b="1" dirty="0">
                <a:solidFill>
                  <a:srgbClr val="FF0000"/>
                </a:solidFill>
                <a:latin typeface="楷体_GB2312" pitchFamily="49" charset="-122"/>
                <a:ea typeface="楷体_GB2312" pitchFamily="49" charset="-122"/>
              </a:rPr>
              <a:t>（</a:t>
            </a:r>
            <a:r>
              <a:rPr kumimoji="1" lang="en-US" altLang="zh-CN" sz="3200" b="1" dirty="0">
                <a:solidFill>
                  <a:srgbClr val="FF0000"/>
                </a:solidFill>
                <a:latin typeface="楷体_GB2312" pitchFamily="49" charset="-122"/>
                <a:ea typeface="楷体_GB2312" pitchFamily="49" charset="-122"/>
              </a:rPr>
              <a:t>2</a:t>
            </a:r>
            <a:r>
              <a:rPr kumimoji="1" lang="zh-CN" altLang="en-US" sz="3200" b="1" dirty="0">
                <a:solidFill>
                  <a:srgbClr val="FF0000"/>
                </a:solidFill>
                <a:latin typeface="楷体_GB2312" pitchFamily="49" charset="-122"/>
                <a:ea typeface="楷体_GB2312" pitchFamily="49" charset="-122"/>
              </a:rPr>
              <a:t>）求出租房屋的总间数</a:t>
            </a:r>
            <a:r>
              <a:rPr kumimoji="1" lang="en-US" altLang="zh-CN" sz="3200" b="1" dirty="0">
                <a:solidFill>
                  <a:srgbClr val="FF0000"/>
                </a:solidFill>
                <a:latin typeface="楷体_GB2312" pitchFamily="49" charset="-122"/>
                <a:ea typeface="楷体_GB2312" pitchFamily="49" charset="-122"/>
              </a:rPr>
              <a:t>?</a:t>
            </a:r>
          </a:p>
        </p:txBody>
      </p:sp>
      <p:sp>
        <p:nvSpPr>
          <p:cNvPr id="34828" name="WordArt 12"/>
          <p:cNvSpPr>
            <a:spLocks noChangeArrowheads="1" noChangeShapeType="1" noTextEdit="1"/>
          </p:cNvSpPr>
          <p:nvPr/>
        </p:nvSpPr>
        <p:spPr bwMode="auto">
          <a:xfrm>
            <a:off x="762000" y="228600"/>
            <a:ext cx="1600200" cy="5334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12700" cap="sq">
                  <a:solidFill>
                    <a:srgbClr val="000066"/>
                  </a:solidFill>
                  <a:round/>
                  <a:headEnd type="none" w="sm" len="sm"/>
                  <a:tailEnd type="none" w="sm" len="sm"/>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宋体" panose="02010600030101010101" pitchFamily="2" charset="-122"/>
              </a:rPr>
              <a:t>练习</a:t>
            </a:r>
          </a:p>
        </p:txBody>
      </p:sp>
      <p:sp>
        <p:nvSpPr>
          <p:cNvPr id="34829" name="Text Box 13"/>
          <p:cNvSpPr txBox="1">
            <a:spLocks noChangeArrowheads="1"/>
          </p:cNvSpPr>
          <p:nvPr/>
        </p:nvSpPr>
        <p:spPr bwMode="auto">
          <a:xfrm>
            <a:off x="304800" y="4191000"/>
            <a:ext cx="457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dirty="0">
                <a:solidFill>
                  <a:srgbClr val="FF0000"/>
                </a:solidFill>
                <a:latin typeface="Times New Roman" panose="02020603050405020304" pitchFamily="18" charset="0"/>
              </a:rPr>
              <a:t>解法1</a:t>
            </a:r>
            <a:r>
              <a:rPr kumimoji="1" lang="en-US" altLang="zh-CN" sz="2800" b="1" dirty="0">
                <a:solidFill>
                  <a:srgbClr val="000000"/>
                </a:solidFill>
                <a:latin typeface="Times New Roman" panose="02020603050405020304" pitchFamily="18" charset="0"/>
              </a:rPr>
              <a:t>:</a:t>
            </a:r>
            <a:r>
              <a:rPr kumimoji="1" lang="zh-CN" altLang="en-US" sz="2800" b="1" dirty="0">
                <a:solidFill>
                  <a:srgbClr val="000000"/>
                </a:solidFill>
                <a:latin typeface="Times New Roman" panose="02020603050405020304" pitchFamily="18" charset="0"/>
              </a:rPr>
              <a:t>设共有</a:t>
            </a:r>
            <a:r>
              <a:rPr kumimoji="1" lang="en-GB" altLang="zh-CN" sz="2800" b="1" i="1" dirty="0">
                <a:solidFill>
                  <a:srgbClr val="000000"/>
                </a:solidFill>
                <a:latin typeface="Times New Roman" panose="02020603050405020304" pitchFamily="18" charset="0"/>
              </a:rPr>
              <a:t>x</a:t>
            </a:r>
            <a:r>
              <a:rPr kumimoji="1" lang="zh-CN" altLang="en-GB" sz="2800" b="1" dirty="0">
                <a:solidFill>
                  <a:srgbClr val="000000"/>
                </a:solidFill>
                <a:latin typeface="Times New Roman" panose="02020603050405020304" pitchFamily="18" charset="0"/>
              </a:rPr>
              <a:t>间出租房</a:t>
            </a:r>
            <a:r>
              <a:rPr kumimoji="1" lang="en-GB" altLang="zh-CN" sz="2800" b="1" dirty="0">
                <a:solidFill>
                  <a:srgbClr val="000000"/>
                </a:solidFill>
                <a:latin typeface="Times New Roman" panose="02020603050405020304" pitchFamily="18" charset="0"/>
              </a:rPr>
              <a:t>.</a:t>
            </a:r>
            <a:endParaRPr kumimoji="1" lang="en-US" altLang="zh-CN" sz="2800" b="1" dirty="0">
              <a:solidFill>
                <a:srgbClr val="000000"/>
              </a:solidFill>
              <a:latin typeface="Times New Roman" panose="02020603050405020304" pitchFamily="18" charset="0"/>
            </a:endParaRPr>
          </a:p>
        </p:txBody>
      </p:sp>
      <p:pic>
        <p:nvPicPr>
          <p:cNvPr id="34830" name="Object 14"/>
          <p:cNvPicPr>
            <a:picLocks noChangeAspect="1" noChangeArrowheads="1"/>
          </p:cNvPicPr>
          <p:nvPr/>
        </p:nvPicPr>
        <p:blipFill>
          <a:blip r:embed="rId6"/>
          <a:srcRect/>
          <a:stretch>
            <a:fillRect/>
          </a:stretch>
        </p:blipFill>
        <p:spPr bwMode="auto">
          <a:xfrm>
            <a:off x="4495800" y="3810000"/>
            <a:ext cx="4191000" cy="1125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31" name="Text Box 15"/>
          <p:cNvSpPr txBox="1">
            <a:spLocks noChangeArrowheads="1"/>
          </p:cNvSpPr>
          <p:nvPr/>
        </p:nvSpPr>
        <p:spPr bwMode="auto">
          <a:xfrm>
            <a:off x="304800" y="5029200"/>
            <a:ext cx="7993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dirty="0">
                <a:solidFill>
                  <a:srgbClr val="FF0000"/>
                </a:solidFill>
                <a:latin typeface="楷体_GB2312" pitchFamily="49" charset="-122"/>
                <a:ea typeface="楷体_GB2312" pitchFamily="49" charset="-122"/>
              </a:rPr>
              <a:t>解法2</a:t>
            </a:r>
            <a:r>
              <a:rPr kumimoji="1" lang="en-US" altLang="zh-CN" sz="2800" b="1" dirty="0">
                <a:solidFill>
                  <a:srgbClr val="000000"/>
                </a:solidFill>
                <a:latin typeface="楷体_GB2312" pitchFamily="49" charset="-122"/>
                <a:ea typeface="楷体_GB2312" pitchFamily="49" charset="-122"/>
              </a:rPr>
              <a:t>:</a:t>
            </a:r>
            <a:r>
              <a:rPr kumimoji="1" lang="zh-CN" altLang="en-US" sz="2800" b="1" dirty="0">
                <a:solidFill>
                  <a:srgbClr val="000000"/>
                </a:solidFill>
                <a:latin typeface="楷体_GB2312" pitchFamily="49" charset="-122"/>
                <a:ea typeface="楷体_GB2312" pitchFamily="49" charset="-122"/>
              </a:rPr>
              <a:t>设第一年每间房屋的租金为</a:t>
            </a:r>
            <a:r>
              <a:rPr kumimoji="1" lang="en-GB" altLang="zh-CN" sz="2800" b="1" i="1" dirty="0">
                <a:solidFill>
                  <a:srgbClr val="000000"/>
                </a:solidFill>
                <a:latin typeface="Times New Roman" panose="02020603050405020304" pitchFamily="18" charset="0"/>
                <a:ea typeface="楷体_GB2312" pitchFamily="49" charset="-122"/>
              </a:rPr>
              <a:t>x</a:t>
            </a:r>
            <a:r>
              <a:rPr kumimoji="1" lang="zh-CN" altLang="en-GB" sz="2800" b="1" dirty="0">
                <a:solidFill>
                  <a:srgbClr val="000000"/>
                </a:solidFill>
                <a:latin typeface="楷体_GB2312" pitchFamily="49" charset="-122"/>
                <a:ea typeface="楷体_GB2312" pitchFamily="49" charset="-122"/>
              </a:rPr>
              <a:t>元</a:t>
            </a:r>
            <a:r>
              <a:rPr kumimoji="1" lang="en-GB" altLang="zh-CN" sz="2800" b="1" dirty="0">
                <a:solidFill>
                  <a:srgbClr val="000000"/>
                </a:solidFill>
                <a:latin typeface="楷体_GB2312" pitchFamily="49" charset="-122"/>
                <a:ea typeface="楷体_GB2312" pitchFamily="49" charset="-122"/>
              </a:rPr>
              <a:t>.</a:t>
            </a:r>
            <a:endParaRPr kumimoji="1" lang="en-US" altLang="zh-CN" sz="2800" b="1" dirty="0">
              <a:solidFill>
                <a:srgbClr val="000000"/>
              </a:solidFill>
              <a:latin typeface="楷体_GB2312" pitchFamily="49" charset="-122"/>
              <a:ea typeface="楷体_GB2312" pitchFamily="49" charset="-122"/>
            </a:endParaRPr>
          </a:p>
        </p:txBody>
      </p:sp>
      <p:pic>
        <p:nvPicPr>
          <p:cNvPr id="34832" name="Object 16"/>
          <p:cNvPicPr>
            <a:picLocks noChangeAspect="1" noChangeArrowheads="1"/>
          </p:cNvPicPr>
          <p:nvPr/>
        </p:nvPicPr>
        <p:blipFill>
          <a:blip r:embed="rId7" cstate="email"/>
          <a:srcRect/>
          <a:stretch>
            <a:fillRect/>
          </a:stretch>
        </p:blipFill>
        <p:spPr bwMode="auto">
          <a:xfrm>
            <a:off x="1676400" y="5638800"/>
            <a:ext cx="2940050"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4833" name="Object 17"/>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7591425" y="5105400"/>
            <a:ext cx="15875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4830"/>
                                        </p:tgtEl>
                                        <p:attrNameLst>
                                          <p:attrName>style.visibility</p:attrName>
                                        </p:attrNameLst>
                                      </p:cBhvr>
                                      <p:to>
                                        <p:strVal val="visible"/>
                                      </p:to>
                                    </p:set>
                                    <p:anim calcmode="lin" valueType="num">
                                      <p:cBhvr additive="base">
                                        <p:cTn id="11" dur="500" fill="hold"/>
                                        <p:tgtEl>
                                          <p:spTgt spid="34830"/>
                                        </p:tgtEl>
                                        <p:attrNameLst>
                                          <p:attrName>ppt_x</p:attrName>
                                        </p:attrNameLst>
                                      </p:cBhvr>
                                      <p:tavLst>
                                        <p:tav tm="0">
                                          <p:val>
                                            <p:strVal val="#ppt_x"/>
                                          </p:val>
                                        </p:tav>
                                        <p:tav tm="100000">
                                          <p:val>
                                            <p:strVal val="#ppt_x"/>
                                          </p:val>
                                        </p:tav>
                                      </p:tavLst>
                                    </p:anim>
                                    <p:anim calcmode="lin" valueType="num">
                                      <p:cBhvr additive="base">
                                        <p:cTn id="12" dur="500" fill="hold"/>
                                        <p:tgtEl>
                                          <p:spTgt spid="3483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48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4832"/>
                                        </p:tgtEl>
                                        <p:attrNameLst>
                                          <p:attrName>style.visibility</p:attrName>
                                        </p:attrNameLst>
                                      </p:cBhvr>
                                      <p:to>
                                        <p:strVal val="visible"/>
                                      </p:to>
                                    </p:set>
                                    <p:anim calcmode="lin" valueType="num">
                                      <p:cBhvr additive="base">
                                        <p:cTn id="21" dur="500" fill="hold"/>
                                        <p:tgtEl>
                                          <p:spTgt spid="34832"/>
                                        </p:tgtEl>
                                        <p:attrNameLst>
                                          <p:attrName>ppt_x</p:attrName>
                                        </p:attrNameLst>
                                      </p:cBhvr>
                                      <p:tavLst>
                                        <p:tav tm="0">
                                          <p:val>
                                            <p:strVal val="#ppt_x"/>
                                          </p:val>
                                        </p:tav>
                                        <p:tav tm="100000">
                                          <p:val>
                                            <p:strVal val="#ppt_x"/>
                                          </p:val>
                                        </p:tav>
                                      </p:tavLst>
                                    </p:anim>
                                    <p:anim calcmode="lin" valueType="num">
                                      <p:cBhvr additive="base">
                                        <p:cTn id="22" dur="500" fill="hold"/>
                                        <p:tgtEl>
                                          <p:spTgt spid="348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9" grpId="0" autoUpdateAnimBg="0"/>
      <p:bldP spid="3483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6" name="Rectangle 8"/>
          <p:cNvSpPr>
            <a:spLocks noChangeArrowheads="1"/>
          </p:cNvSpPr>
          <p:nvPr/>
        </p:nvSpPr>
        <p:spPr bwMode="auto">
          <a:xfrm>
            <a:off x="0" y="228600"/>
            <a:ext cx="88392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20000"/>
              </a:spcBef>
              <a:spcAft>
                <a:spcPct val="0"/>
              </a:spcAft>
            </a:pPr>
            <a:r>
              <a:rPr kumimoji="1" lang="en-US" altLang="zh-CN" sz="3200" b="1" dirty="0">
                <a:solidFill>
                  <a:srgbClr val="000000"/>
                </a:solidFill>
                <a:latin typeface="Comic Sans MS" panose="030F0702030302020204" pitchFamily="66" charset="0"/>
              </a:rPr>
              <a:t>2.</a:t>
            </a:r>
            <a:r>
              <a:rPr kumimoji="1" lang="zh-CN" altLang="en-US" sz="3200" b="1" dirty="0">
                <a:solidFill>
                  <a:srgbClr val="000000"/>
                </a:solidFill>
                <a:latin typeface="Comic Sans MS" panose="030F0702030302020204" pitchFamily="66" charset="0"/>
              </a:rPr>
              <a:t>某市从今年</a:t>
            </a:r>
            <a:r>
              <a:rPr kumimoji="1" lang="en-US" altLang="zh-CN" sz="3200" b="1" dirty="0">
                <a:solidFill>
                  <a:srgbClr val="000000"/>
                </a:solidFill>
                <a:latin typeface="Comic Sans MS" panose="030F0702030302020204" pitchFamily="66" charset="0"/>
              </a:rPr>
              <a:t>1</a:t>
            </a:r>
            <a:r>
              <a:rPr kumimoji="1" lang="zh-CN" altLang="en-US" sz="3200" b="1" dirty="0">
                <a:solidFill>
                  <a:srgbClr val="000000"/>
                </a:solidFill>
                <a:latin typeface="Comic Sans MS" panose="030F0702030302020204" pitchFamily="66" charset="0"/>
              </a:rPr>
              <a:t>月</a:t>
            </a:r>
            <a:r>
              <a:rPr kumimoji="1" lang="en-US" altLang="zh-CN" sz="3200" b="1" dirty="0">
                <a:solidFill>
                  <a:srgbClr val="000000"/>
                </a:solidFill>
                <a:latin typeface="Comic Sans MS" panose="030F0702030302020204" pitchFamily="66" charset="0"/>
              </a:rPr>
              <a:t>1</a:t>
            </a:r>
            <a:r>
              <a:rPr kumimoji="1" lang="zh-CN" altLang="en-US" sz="3200" b="1" dirty="0">
                <a:solidFill>
                  <a:srgbClr val="000000"/>
                </a:solidFill>
                <a:latin typeface="Comic Sans MS" panose="030F0702030302020204" pitchFamily="66" charset="0"/>
              </a:rPr>
              <a:t>日起调整居民用水价格</a:t>
            </a:r>
            <a:r>
              <a:rPr kumimoji="1" lang="en-US" altLang="zh-CN" sz="3200" b="1" dirty="0">
                <a:solidFill>
                  <a:srgbClr val="000000"/>
                </a:solidFill>
                <a:latin typeface="Comic Sans MS" panose="030F0702030302020204" pitchFamily="66" charset="0"/>
              </a:rPr>
              <a:t>,</a:t>
            </a:r>
            <a:r>
              <a:rPr kumimoji="1" lang="zh-CN" altLang="en-US" sz="3200" b="1" dirty="0">
                <a:solidFill>
                  <a:srgbClr val="000000"/>
                </a:solidFill>
                <a:latin typeface="Comic Sans MS" panose="030F0702030302020204" pitchFamily="66" charset="0"/>
              </a:rPr>
              <a:t>每吨水费上涨三分之一</a:t>
            </a:r>
            <a:r>
              <a:rPr kumimoji="1" lang="en-US" altLang="zh-CN" sz="3200" b="1" dirty="0">
                <a:solidFill>
                  <a:srgbClr val="000000"/>
                </a:solidFill>
                <a:latin typeface="Comic Sans MS" panose="030F0702030302020204" pitchFamily="66" charset="0"/>
              </a:rPr>
              <a:t>,</a:t>
            </a:r>
            <a:r>
              <a:rPr kumimoji="1" lang="zh-CN" altLang="en-US" sz="3200" b="1" dirty="0">
                <a:solidFill>
                  <a:srgbClr val="000000"/>
                </a:solidFill>
                <a:latin typeface="Comic Sans MS" panose="030F0702030302020204" pitchFamily="66" charset="0"/>
              </a:rPr>
              <a:t>小丽家去年</a:t>
            </a:r>
            <a:r>
              <a:rPr kumimoji="1" lang="en-US" altLang="zh-CN" sz="3200" b="1" dirty="0">
                <a:solidFill>
                  <a:srgbClr val="000000"/>
                </a:solidFill>
                <a:latin typeface="Comic Sans MS" panose="030F0702030302020204" pitchFamily="66" charset="0"/>
              </a:rPr>
              <a:t>12</a:t>
            </a:r>
            <a:r>
              <a:rPr kumimoji="1" lang="zh-CN" altLang="en-US" sz="3200" b="1" dirty="0">
                <a:solidFill>
                  <a:srgbClr val="000000"/>
                </a:solidFill>
                <a:latin typeface="Comic Sans MS" panose="030F0702030302020204" pitchFamily="66" charset="0"/>
              </a:rPr>
              <a:t>月的水费是</a:t>
            </a:r>
            <a:r>
              <a:rPr kumimoji="1" lang="en-US" altLang="zh-CN" sz="3200" b="1" dirty="0">
                <a:solidFill>
                  <a:srgbClr val="000000"/>
                </a:solidFill>
                <a:latin typeface="Comic Sans MS" panose="030F0702030302020204" pitchFamily="66" charset="0"/>
              </a:rPr>
              <a:t>15</a:t>
            </a:r>
            <a:r>
              <a:rPr kumimoji="1" lang="zh-CN" altLang="en-US" sz="3200" b="1" dirty="0">
                <a:solidFill>
                  <a:srgbClr val="000000"/>
                </a:solidFill>
                <a:latin typeface="Comic Sans MS" panose="030F0702030302020204" pitchFamily="66" charset="0"/>
              </a:rPr>
              <a:t>元</a:t>
            </a:r>
            <a:r>
              <a:rPr kumimoji="1" lang="en-US" altLang="zh-CN" sz="3200" b="1" dirty="0">
                <a:solidFill>
                  <a:srgbClr val="000000"/>
                </a:solidFill>
                <a:latin typeface="Comic Sans MS" panose="030F0702030302020204" pitchFamily="66" charset="0"/>
              </a:rPr>
              <a:t>,</a:t>
            </a:r>
            <a:r>
              <a:rPr kumimoji="1" lang="zh-CN" altLang="en-US" sz="3200" b="1" dirty="0">
                <a:solidFill>
                  <a:srgbClr val="000000"/>
                </a:solidFill>
                <a:latin typeface="Comic Sans MS" panose="030F0702030302020204" pitchFamily="66" charset="0"/>
              </a:rPr>
              <a:t>今年</a:t>
            </a:r>
            <a:r>
              <a:rPr kumimoji="1" lang="en-US" altLang="zh-CN" sz="3200" b="1" dirty="0">
                <a:solidFill>
                  <a:srgbClr val="000000"/>
                </a:solidFill>
                <a:latin typeface="Comic Sans MS" panose="030F0702030302020204" pitchFamily="66" charset="0"/>
              </a:rPr>
              <a:t>2</a:t>
            </a:r>
            <a:r>
              <a:rPr kumimoji="1" lang="zh-CN" altLang="en-US" sz="3200" b="1" dirty="0">
                <a:solidFill>
                  <a:srgbClr val="000000"/>
                </a:solidFill>
                <a:latin typeface="Comic Sans MS" panose="030F0702030302020204" pitchFamily="66" charset="0"/>
              </a:rPr>
              <a:t>月的水费是</a:t>
            </a:r>
            <a:r>
              <a:rPr kumimoji="1" lang="en-US" altLang="zh-CN" sz="3200" b="1" dirty="0">
                <a:solidFill>
                  <a:srgbClr val="000000"/>
                </a:solidFill>
                <a:latin typeface="Comic Sans MS" panose="030F0702030302020204" pitchFamily="66" charset="0"/>
              </a:rPr>
              <a:t>30</a:t>
            </a:r>
            <a:r>
              <a:rPr kumimoji="1" lang="zh-CN" altLang="en-US" sz="3200" b="1" dirty="0">
                <a:solidFill>
                  <a:srgbClr val="000000"/>
                </a:solidFill>
                <a:latin typeface="Comic Sans MS" panose="030F0702030302020204" pitchFamily="66" charset="0"/>
              </a:rPr>
              <a:t>元</a:t>
            </a:r>
            <a:r>
              <a:rPr kumimoji="1" lang="en-US" altLang="zh-CN" sz="3200" b="1" dirty="0">
                <a:solidFill>
                  <a:srgbClr val="000000"/>
                </a:solidFill>
                <a:latin typeface="Comic Sans MS" panose="030F0702030302020204" pitchFamily="66" charset="0"/>
              </a:rPr>
              <a:t>.</a:t>
            </a:r>
            <a:r>
              <a:rPr kumimoji="1" lang="zh-CN" altLang="en-US" sz="3200" b="1" dirty="0">
                <a:solidFill>
                  <a:srgbClr val="000000"/>
                </a:solidFill>
                <a:latin typeface="Comic Sans MS" panose="030F0702030302020204" pitchFamily="66" charset="0"/>
              </a:rPr>
              <a:t>已知今年</a:t>
            </a:r>
            <a:r>
              <a:rPr kumimoji="1" lang="en-US" altLang="zh-CN" sz="3200" b="1" dirty="0">
                <a:solidFill>
                  <a:srgbClr val="000000"/>
                </a:solidFill>
                <a:latin typeface="Comic Sans MS" panose="030F0702030302020204" pitchFamily="66" charset="0"/>
              </a:rPr>
              <a:t>2</a:t>
            </a:r>
            <a:r>
              <a:rPr kumimoji="1" lang="zh-CN" altLang="en-US" sz="3200" b="1" dirty="0">
                <a:solidFill>
                  <a:srgbClr val="000000"/>
                </a:solidFill>
                <a:latin typeface="Comic Sans MS" panose="030F0702030302020204" pitchFamily="66" charset="0"/>
              </a:rPr>
              <a:t>月的用水量比去年</a:t>
            </a:r>
            <a:r>
              <a:rPr kumimoji="1" lang="en-US" altLang="zh-CN" sz="3200" b="1" dirty="0">
                <a:solidFill>
                  <a:srgbClr val="000000"/>
                </a:solidFill>
                <a:latin typeface="Comic Sans MS" panose="030F0702030302020204" pitchFamily="66" charset="0"/>
              </a:rPr>
              <a:t>12</a:t>
            </a:r>
            <a:r>
              <a:rPr kumimoji="1" lang="zh-CN" altLang="en-US" sz="3200" b="1" dirty="0">
                <a:solidFill>
                  <a:srgbClr val="000000"/>
                </a:solidFill>
                <a:latin typeface="Comic Sans MS" panose="030F0702030302020204" pitchFamily="66" charset="0"/>
              </a:rPr>
              <a:t>月的用水量多</a:t>
            </a:r>
            <a:r>
              <a:rPr kumimoji="1" lang="en-US" altLang="zh-CN" sz="3200" b="1" dirty="0">
                <a:solidFill>
                  <a:srgbClr val="000000"/>
                </a:solidFill>
                <a:latin typeface="Comic Sans MS" panose="030F0702030302020204" pitchFamily="66" charset="0"/>
              </a:rPr>
              <a:t>5</a:t>
            </a:r>
            <a:r>
              <a:rPr kumimoji="1" lang="zh-CN" altLang="en-US" sz="3200" b="1" dirty="0">
                <a:solidFill>
                  <a:srgbClr val="000000"/>
                </a:solidFill>
                <a:latin typeface="Comic Sans MS" panose="030F0702030302020204" pitchFamily="66" charset="0"/>
              </a:rPr>
              <a:t>吨</a:t>
            </a:r>
            <a:r>
              <a:rPr kumimoji="1" lang="en-US" altLang="zh-CN" sz="3200" b="1" dirty="0">
                <a:solidFill>
                  <a:srgbClr val="000000"/>
                </a:solidFill>
                <a:latin typeface="Comic Sans MS" panose="030F0702030302020204" pitchFamily="66" charset="0"/>
              </a:rPr>
              <a:t>,</a:t>
            </a:r>
            <a:r>
              <a:rPr kumimoji="1" lang="zh-CN" altLang="en-US" sz="3200" b="1" dirty="0">
                <a:solidFill>
                  <a:srgbClr val="000000"/>
                </a:solidFill>
                <a:latin typeface="Comic Sans MS" panose="030F0702030302020204" pitchFamily="66" charset="0"/>
              </a:rPr>
              <a:t>求该市今年居民用水的价格</a:t>
            </a:r>
            <a:r>
              <a:rPr kumimoji="1" lang="en-US" altLang="zh-CN" sz="3200" b="1" dirty="0">
                <a:solidFill>
                  <a:srgbClr val="000000"/>
                </a:solidFill>
                <a:latin typeface="Comic Sans MS" panose="030F0702030302020204" pitchFamily="66" charset="0"/>
              </a:rPr>
              <a:t>?</a:t>
            </a:r>
            <a:endParaRPr kumimoji="1" lang="zh-CN" altLang="en-US" sz="3200" b="1" dirty="0">
              <a:solidFill>
                <a:srgbClr val="000000"/>
              </a:solidFill>
              <a:latin typeface="Comic Sans MS" panose="030F0702030302020204" pitchFamily="66" charset="0"/>
            </a:endParaRPr>
          </a:p>
        </p:txBody>
      </p:sp>
      <p:sp>
        <p:nvSpPr>
          <p:cNvPr id="43017" name="Text Box 9"/>
          <p:cNvSpPr txBox="1">
            <a:spLocks noChangeArrowheads="1"/>
          </p:cNvSpPr>
          <p:nvPr/>
        </p:nvSpPr>
        <p:spPr bwMode="auto">
          <a:xfrm>
            <a:off x="457200" y="3048000"/>
            <a:ext cx="83534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dirty="0">
                <a:solidFill>
                  <a:srgbClr val="0000CC"/>
                </a:solidFill>
                <a:latin typeface="Times New Roman" panose="02020603050405020304" pitchFamily="18" charset="0"/>
              </a:rPr>
              <a:t>设该市去年用水的价格为</a:t>
            </a:r>
            <a:r>
              <a:rPr kumimoji="1" lang="en-GB" altLang="zh-CN" sz="2800" b="1" i="1" dirty="0">
                <a:solidFill>
                  <a:srgbClr val="0000CC"/>
                </a:solidFill>
                <a:latin typeface="Times New Roman" panose="02020603050405020304" pitchFamily="18" charset="0"/>
              </a:rPr>
              <a:t>x</a:t>
            </a:r>
            <a:r>
              <a:rPr kumimoji="1" lang="zh-CN" altLang="en-GB" sz="2800" b="1" dirty="0">
                <a:solidFill>
                  <a:srgbClr val="0000CC"/>
                </a:solidFill>
                <a:latin typeface="Times New Roman" panose="02020603050405020304" pitchFamily="18" charset="0"/>
              </a:rPr>
              <a:t>元</a:t>
            </a:r>
            <a:r>
              <a:rPr kumimoji="1" lang="en-GB" altLang="zh-CN" sz="2800" b="1" dirty="0">
                <a:solidFill>
                  <a:srgbClr val="0000CC"/>
                </a:solidFill>
                <a:latin typeface="Times New Roman" panose="02020603050405020304" pitchFamily="18" charset="0"/>
              </a:rPr>
              <a:t>/</a:t>
            </a:r>
            <a:r>
              <a:rPr kumimoji="1" lang="zh-CN" altLang="en-GB" sz="2800" b="1" dirty="0">
                <a:solidFill>
                  <a:srgbClr val="0000CC"/>
                </a:solidFill>
                <a:latin typeface="Times New Roman" panose="02020603050405020304" pitchFamily="18" charset="0"/>
              </a:rPr>
              <a:t>吨</a:t>
            </a:r>
            <a:r>
              <a:rPr kumimoji="1" lang="en-GB" altLang="zh-CN" sz="2800" b="1" dirty="0">
                <a:solidFill>
                  <a:srgbClr val="0000CC"/>
                </a:solidFill>
                <a:latin typeface="Times New Roman" panose="02020603050405020304" pitchFamily="18" charset="0"/>
              </a:rPr>
              <a:t>.</a:t>
            </a:r>
            <a:endParaRPr kumimoji="1" lang="en-US" altLang="zh-CN" sz="2800" b="1" dirty="0">
              <a:solidFill>
                <a:srgbClr val="0000CC"/>
              </a:solidFill>
              <a:latin typeface="Times New Roman" panose="02020603050405020304" pitchFamily="18" charset="0"/>
            </a:endParaRPr>
          </a:p>
        </p:txBody>
      </p:sp>
      <p:pic>
        <p:nvPicPr>
          <p:cNvPr id="43018" name="Object 10"/>
          <p:cNvPicPr>
            <a:picLocks noChangeAspect="1" noChangeArrowheads="1"/>
          </p:cNvPicPr>
          <p:nvPr/>
        </p:nvPicPr>
        <p:blipFill>
          <a:blip r:embed="rId2" cstate="email"/>
          <a:srcRect/>
          <a:stretch>
            <a:fillRect/>
          </a:stretch>
        </p:blipFill>
        <p:spPr bwMode="auto">
          <a:xfrm>
            <a:off x="1524000" y="3581400"/>
            <a:ext cx="3048000" cy="169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9" name="Rectangle 11"/>
          <p:cNvSpPr>
            <a:spLocks noChangeArrowheads="1"/>
          </p:cNvSpPr>
          <p:nvPr/>
        </p:nvSpPr>
        <p:spPr bwMode="auto">
          <a:xfrm>
            <a:off x="1295400" y="5257800"/>
            <a:ext cx="19907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50000"/>
              </a:spcBef>
              <a:spcAft>
                <a:spcPct val="0"/>
              </a:spcAft>
            </a:pPr>
            <a:r>
              <a:rPr kumimoji="1" lang="zh-CN" altLang="en-US" sz="2800" b="1" dirty="0">
                <a:solidFill>
                  <a:srgbClr val="000000"/>
                </a:solidFill>
                <a:latin typeface="Times New Roman" panose="02020603050405020304" pitchFamily="18" charset="0"/>
              </a:rPr>
              <a:t>解得   </a:t>
            </a:r>
            <a:r>
              <a:rPr kumimoji="1" lang="en-GB" altLang="zh-CN" sz="2800" b="1" i="1" dirty="0">
                <a:solidFill>
                  <a:srgbClr val="000000"/>
                </a:solidFill>
                <a:latin typeface="Times New Roman" panose="02020603050405020304" pitchFamily="18" charset="0"/>
              </a:rPr>
              <a:t>x</a:t>
            </a:r>
            <a:r>
              <a:rPr kumimoji="1" lang="en-GB" altLang="zh-CN" sz="2800" b="1" dirty="0">
                <a:solidFill>
                  <a:srgbClr val="000000"/>
                </a:solidFill>
                <a:latin typeface="Times New Roman" panose="02020603050405020304" pitchFamily="18" charset="0"/>
              </a:rPr>
              <a:t>=1.5</a:t>
            </a:r>
          </a:p>
        </p:txBody>
      </p:sp>
      <p:sp>
        <p:nvSpPr>
          <p:cNvPr id="43020" name="Rectangle 12"/>
          <p:cNvSpPr>
            <a:spLocks noChangeArrowheads="1"/>
          </p:cNvSpPr>
          <p:nvPr/>
        </p:nvSpPr>
        <p:spPr bwMode="auto">
          <a:xfrm>
            <a:off x="685800" y="5867400"/>
            <a:ext cx="67548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50000"/>
              </a:spcBef>
              <a:spcAft>
                <a:spcPct val="0"/>
              </a:spcAft>
            </a:pPr>
            <a:r>
              <a:rPr kumimoji="1" lang="zh-CN" altLang="en-GB" sz="3200" b="1" dirty="0">
                <a:solidFill>
                  <a:srgbClr val="000000"/>
                </a:solidFill>
                <a:latin typeface="Times New Roman" panose="02020603050405020304" pitchFamily="18" charset="0"/>
              </a:rPr>
              <a:t>答</a:t>
            </a:r>
            <a:r>
              <a:rPr kumimoji="1" lang="en-GB" altLang="zh-CN" sz="3200" b="1" dirty="0">
                <a:solidFill>
                  <a:srgbClr val="000000"/>
                </a:solidFill>
                <a:latin typeface="Times New Roman" panose="02020603050405020304" pitchFamily="18" charset="0"/>
              </a:rPr>
              <a:t>:</a:t>
            </a:r>
            <a:r>
              <a:rPr kumimoji="1" lang="zh-CN" altLang="en-GB" sz="3200" b="1" dirty="0">
                <a:solidFill>
                  <a:srgbClr val="000000"/>
                </a:solidFill>
                <a:latin typeface="Times New Roman" panose="02020603050405020304" pitchFamily="18" charset="0"/>
              </a:rPr>
              <a:t>该市今年居民用水的价格为</a:t>
            </a:r>
            <a:r>
              <a:rPr kumimoji="1" lang="en-GB" altLang="zh-CN" sz="3200" b="1" dirty="0">
                <a:solidFill>
                  <a:srgbClr val="000000"/>
                </a:solidFill>
                <a:latin typeface="Times New Roman" panose="02020603050405020304" pitchFamily="18" charset="0"/>
              </a:rPr>
              <a:t>2</a:t>
            </a:r>
            <a:r>
              <a:rPr kumimoji="1" lang="zh-CN" altLang="en-GB" sz="3200" b="1" dirty="0">
                <a:solidFill>
                  <a:srgbClr val="000000"/>
                </a:solidFill>
                <a:latin typeface="Times New Roman" panose="02020603050405020304" pitchFamily="18" charset="0"/>
              </a:rPr>
              <a:t>元</a:t>
            </a:r>
            <a:r>
              <a:rPr kumimoji="1" lang="en-GB" altLang="zh-CN" sz="3200" b="1" dirty="0">
                <a:solidFill>
                  <a:srgbClr val="000000"/>
                </a:solidFill>
                <a:latin typeface="Times New Roman" panose="02020603050405020304" pitchFamily="18" charset="0"/>
              </a:rPr>
              <a:t>/</a:t>
            </a:r>
            <a:r>
              <a:rPr kumimoji="1" lang="zh-CN" altLang="en-GB" sz="3200" b="1" dirty="0">
                <a:solidFill>
                  <a:srgbClr val="000000"/>
                </a:solidFill>
                <a:latin typeface="Times New Roman" panose="02020603050405020304" pitchFamily="18" charset="0"/>
              </a:rPr>
              <a:t>吨</a:t>
            </a:r>
            <a:endParaRPr kumimoji="1" lang="zh-CN" altLang="en-US" sz="3200" b="1" dirty="0">
              <a:solidFill>
                <a:srgbClr val="000000"/>
              </a:solidFill>
              <a:latin typeface="Times New Roman" panose="02020603050405020304" pitchFamily="18" charset="0"/>
            </a:endParaRPr>
          </a:p>
        </p:txBody>
      </p:sp>
      <p:pic>
        <p:nvPicPr>
          <p:cNvPr id="43021" name="Picture 13" descr="生如夏花"/>
          <p:cNvPicPr>
            <a:picLocks noChangeAspect="1" noChangeArrowheads="1" noCrop="1"/>
          </p:cNvPicPr>
          <p:nvPr/>
        </p:nvPicPr>
        <p:blipFill>
          <a:blip r:embed="rId3"/>
          <a:srcRect/>
          <a:stretch>
            <a:fillRect/>
          </a:stretch>
        </p:blipFill>
        <p:spPr bwMode="auto">
          <a:xfrm>
            <a:off x="7543800" y="2362200"/>
            <a:ext cx="1298575" cy="3190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430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3018"/>
                                        </p:tgtEl>
                                        <p:attrNameLst>
                                          <p:attrName>style.visibility</p:attrName>
                                        </p:attrNameLst>
                                      </p:cBhvr>
                                      <p:to>
                                        <p:strVal val="visible"/>
                                      </p:to>
                                    </p:set>
                                    <p:anim calcmode="lin" valueType="num">
                                      <p:cBhvr additive="base">
                                        <p:cTn id="11" dur="500" fill="hold"/>
                                        <p:tgtEl>
                                          <p:spTgt spid="43018"/>
                                        </p:tgtEl>
                                        <p:attrNameLst>
                                          <p:attrName>ppt_x</p:attrName>
                                        </p:attrNameLst>
                                      </p:cBhvr>
                                      <p:tavLst>
                                        <p:tav tm="0">
                                          <p:val>
                                            <p:strVal val="#ppt_x"/>
                                          </p:val>
                                        </p:tav>
                                        <p:tav tm="100000">
                                          <p:val>
                                            <p:strVal val="#ppt_x"/>
                                          </p:val>
                                        </p:tav>
                                      </p:tavLst>
                                    </p:anim>
                                    <p:anim calcmode="lin" valueType="num">
                                      <p:cBhvr additive="base">
                                        <p:cTn id="12" dur="500" fill="hold"/>
                                        <p:tgtEl>
                                          <p:spTgt spid="430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3019"/>
                                        </p:tgtEl>
                                        <p:attrNameLst>
                                          <p:attrName>style.visibility</p:attrName>
                                        </p:attrNameLst>
                                      </p:cBhvr>
                                      <p:to>
                                        <p:strVal val="visible"/>
                                      </p:to>
                                    </p:set>
                                    <p:anim calcmode="lin" valueType="num">
                                      <p:cBhvr additive="base">
                                        <p:cTn id="17" dur="500" fill="hold"/>
                                        <p:tgtEl>
                                          <p:spTgt spid="43019"/>
                                        </p:tgtEl>
                                        <p:attrNameLst>
                                          <p:attrName>ppt_x</p:attrName>
                                        </p:attrNameLst>
                                      </p:cBhvr>
                                      <p:tavLst>
                                        <p:tav tm="0">
                                          <p:val>
                                            <p:strVal val="#ppt_x"/>
                                          </p:val>
                                        </p:tav>
                                        <p:tav tm="100000">
                                          <p:val>
                                            <p:strVal val="#ppt_x"/>
                                          </p:val>
                                        </p:tav>
                                      </p:tavLst>
                                    </p:anim>
                                    <p:anim calcmode="lin" valueType="num">
                                      <p:cBhvr additive="base">
                                        <p:cTn id="18" dur="500" fill="hold"/>
                                        <p:tgtEl>
                                          <p:spTgt spid="430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3020"/>
                                        </p:tgtEl>
                                        <p:attrNameLst>
                                          <p:attrName>style.visibility</p:attrName>
                                        </p:attrNameLst>
                                      </p:cBhvr>
                                      <p:to>
                                        <p:strVal val="visible"/>
                                      </p:to>
                                    </p:set>
                                    <p:animEffect transition="in" filter="blinds(horizontal)">
                                      <p:cBhvr>
                                        <p:cTn id="23" dur="500"/>
                                        <p:tgtEl>
                                          <p:spTgt spid="43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autoUpdateAnimBg="0"/>
      <p:bldP spid="43019" grpId="0"/>
      <p:bldP spid="43020" grpId="0"/>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905</Words>
  <Application>Microsoft Office PowerPoint</Application>
  <PresentationFormat>全屏显示(4:3)</PresentationFormat>
  <Paragraphs>63</Paragraphs>
  <Slides>13</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汉仪长美黑简</vt:lpstr>
      <vt:lpstr>华文细黑</vt:lpstr>
      <vt:lpstr>楷体_GB2312</vt:lpstr>
      <vt:lpstr>宋体</vt:lpstr>
      <vt:lpstr>微软雅黑</vt:lpstr>
      <vt:lpstr>Arial</vt:lpstr>
      <vt:lpstr>Calibri</vt:lpstr>
      <vt:lpstr>Comic Sans MS</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2017-09-18T01:32:00Z</dcterms:created>
  <dcterms:modified xsi:type="dcterms:W3CDTF">2023-01-17T00:46:23Z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708F0265A45C4228BD3837FD7D51B9B0</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